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3.svg" ContentType="image/svg+xml"/>
  <Override PartName="/ppt/media/image5.svg" ContentType="image/svg+xml"/>
  <Override PartName="/ppt/media/image66.svg" ContentType="image/svg+xml"/>
  <Override PartName="/ppt/media/image68.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82"/>
  </p:handoutMasterIdLst>
  <p:sldIdLst>
    <p:sldId id="636" r:id="rId3"/>
    <p:sldId id="570" r:id="rId4"/>
    <p:sldId id="596" r:id="rId6"/>
    <p:sldId id="602" r:id="rId7"/>
    <p:sldId id="625" r:id="rId8"/>
    <p:sldId id="571" r:id="rId9"/>
    <p:sldId id="600" r:id="rId10"/>
    <p:sldId id="696" r:id="rId11"/>
    <p:sldId id="594" r:id="rId12"/>
    <p:sldId id="572" r:id="rId13"/>
    <p:sldId id="806" r:id="rId14"/>
    <p:sldId id="805" r:id="rId15"/>
    <p:sldId id="574" r:id="rId16"/>
    <p:sldId id="575" r:id="rId17"/>
    <p:sldId id="635" r:id="rId18"/>
    <p:sldId id="577" r:id="rId19"/>
    <p:sldId id="578" r:id="rId20"/>
    <p:sldId id="579" r:id="rId21"/>
    <p:sldId id="629" r:id="rId22"/>
    <p:sldId id="630" r:id="rId23"/>
    <p:sldId id="644" r:id="rId24"/>
    <p:sldId id="628" r:id="rId25"/>
    <p:sldId id="690" r:id="rId26"/>
    <p:sldId id="761" r:id="rId27"/>
    <p:sldId id="982" r:id="rId28"/>
    <p:sldId id="693" r:id="rId29"/>
    <p:sldId id="983" r:id="rId30"/>
    <p:sldId id="984" r:id="rId31"/>
    <p:sldId id="985" r:id="rId32"/>
    <p:sldId id="760" r:id="rId33"/>
    <p:sldId id="934" r:id="rId34"/>
    <p:sldId id="935" r:id="rId35"/>
    <p:sldId id="936" r:id="rId36"/>
    <p:sldId id="937" r:id="rId37"/>
    <p:sldId id="938" r:id="rId38"/>
    <p:sldId id="940" r:id="rId39"/>
    <p:sldId id="981" r:id="rId40"/>
    <p:sldId id="941" r:id="rId41"/>
    <p:sldId id="986" r:id="rId42"/>
    <p:sldId id="687" r:id="rId43"/>
    <p:sldId id="618" r:id="rId44"/>
    <p:sldId id="808" r:id="rId45"/>
    <p:sldId id="701" r:id="rId46"/>
    <p:sldId id="718" r:id="rId47"/>
    <p:sldId id="688" r:id="rId48"/>
    <p:sldId id="655" r:id="rId49"/>
    <p:sldId id="702" r:id="rId50"/>
    <p:sldId id="703" r:id="rId51"/>
    <p:sldId id="704" r:id="rId52"/>
    <p:sldId id="705" r:id="rId53"/>
    <p:sldId id="763" r:id="rId54"/>
    <p:sldId id="762" r:id="rId55"/>
    <p:sldId id="700" r:id="rId56"/>
    <p:sldId id="658" r:id="rId57"/>
    <p:sldId id="668" r:id="rId58"/>
    <p:sldId id="669" r:id="rId59"/>
    <p:sldId id="719" r:id="rId60"/>
    <p:sldId id="671" r:id="rId61"/>
    <p:sldId id="674" r:id="rId62"/>
    <p:sldId id="675" r:id="rId63"/>
    <p:sldId id="677" r:id="rId64"/>
    <p:sldId id="679" r:id="rId65"/>
    <p:sldId id="680" r:id="rId66"/>
    <p:sldId id="714" r:id="rId67"/>
    <p:sldId id="684" r:id="rId68"/>
    <p:sldId id="685" r:id="rId69"/>
    <p:sldId id="686" r:id="rId70"/>
    <p:sldId id="713" r:id="rId71"/>
    <p:sldId id="707" r:id="rId72"/>
    <p:sldId id="708" r:id="rId73"/>
    <p:sldId id="709" r:id="rId74"/>
    <p:sldId id="710" r:id="rId75"/>
    <p:sldId id="711" r:id="rId76"/>
    <p:sldId id="599" r:id="rId77"/>
    <p:sldId id="717" r:id="rId78"/>
    <p:sldId id="809" r:id="rId79"/>
    <p:sldId id="866" r:id="rId80"/>
    <p:sldId id="647" r:id="rId81"/>
  </p:sldIdLst>
  <p:sldSz cx="12192000" cy="6858000"/>
  <p:notesSz cx="6735445" cy="9865995"/>
  <p:custDataLst>
    <p:tags r:id="rId87"/>
  </p:custData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9pPr>
  </p:defaultTextStyle>
  <p:extLst>
    <p:ext uri="{EFAFB233-063F-42B5-8137-9DF3F51BA10A}">
      <p15:sldGuideLst xmlns:p15="http://schemas.microsoft.com/office/powerpoint/2012/main">
        <p15:guide id="1" orient="horz" pos="215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慢非传1" initials="慢"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CCFFFF"/>
    <a:srgbClr val="FF66FF"/>
    <a:srgbClr val="333399"/>
    <a:srgbClr val="2F1FA9"/>
    <a:srgbClr val="0000CC"/>
    <a:srgbClr val="00CCFF"/>
    <a:srgbClr val="E9F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20" autoAdjust="0"/>
  </p:normalViewPr>
  <p:slideViewPr>
    <p:cSldViewPr snapToGrid="0" showGuides="1">
      <p:cViewPr>
        <p:scale>
          <a:sx n="66" d="100"/>
          <a:sy n="66" d="100"/>
        </p:scale>
        <p:origin x="-816" y="-114"/>
      </p:cViewPr>
      <p:guideLst>
        <p:guide orient="horz" pos="215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7" Type="http://schemas.openxmlformats.org/officeDocument/2006/relationships/tags" Target="tags/tag123.xml"/><Relationship Id="rId86" Type="http://schemas.openxmlformats.org/officeDocument/2006/relationships/commentAuthors" Target="commentAuthors.xml"/><Relationship Id="rId85" Type="http://schemas.openxmlformats.org/officeDocument/2006/relationships/tableStyles" Target="tableStyles.xml"/><Relationship Id="rId84" Type="http://schemas.openxmlformats.org/officeDocument/2006/relationships/viewProps" Target="viewProps.xml"/><Relationship Id="rId83" Type="http://schemas.openxmlformats.org/officeDocument/2006/relationships/presProps" Target="presProps.xml"/><Relationship Id="rId82" Type="http://schemas.openxmlformats.org/officeDocument/2006/relationships/handoutMaster" Target="handoutMasters/handoutMaster1.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818CCF1-C502-4705-B152-2CF1267FE689}" type="doc">
      <dgm:prSet loTypeId="urn:microsoft.com/office/officeart/2005/8/layout/arrow3#1" loCatId="relationship" qsTypeId="urn:microsoft.com/office/officeart/2005/8/quickstyle/simple5#1" qsCatId="simple" csTypeId="urn:microsoft.com/office/officeart/2005/8/colors/accent1_2#5" csCatId="accent1" phldr="1"/>
      <dgm:spPr/>
      <dgm:t>
        <a:bodyPr/>
        <a:lstStyle/>
        <a:p>
          <a:endParaRPr lang="zh-CN" altLang="en-US"/>
        </a:p>
      </dgm:t>
    </dgm:pt>
    <dgm:pt modelId="{5BCBE6D3-20C5-4824-A1D7-A7EFB2B4CFE2}">
      <dgm:prSet phldrT="[文本]" phldr="0" custT="1"/>
      <dgm:spPr/>
      <dgm:t>
        <a:bodyPr vert="horz" wrap="square"/>
        <a:lstStyle/>
        <a:p>
          <a:pPr>
            <a:lnSpc>
              <a:spcPct val="100000"/>
            </a:lnSpc>
            <a:spcBef>
              <a:spcPct val="0"/>
            </a:spcBef>
            <a:spcAft>
              <a:spcPct val="35000"/>
            </a:spcAft>
          </a:pPr>
          <a:r>
            <a:rPr lang="zh-CN" altLang="en-US" sz="4400" b="1" dirty="0">
              <a:latin typeface="微软雅黑" panose="020B0503020204020204" pitchFamily="34" charset="-122"/>
              <a:ea typeface="微软雅黑" panose="020B0503020204020204" pitchFamily="34" charset="-122"/>
            </a:rPr>
            <a:t>质量</a:t>
          </a:r>
        </a:p>
      </dgm:t>
    </dgm:pt>
    <dgm:pt modelId="{59BBCB00-D090-4BF7-877F-BBEFED941EC7}" cxnId="{B37418B7-E663-4E8D-A4C1-AB29EE9F7CC0}" type="parTrans">
      <dgm:prSet/>
      <dgm:spPr/>
      <dgm:t>
        <a:bodyPr/>
        <a:lstStyle/>
        <a:p>
          <a:endParaRPr lang="zh-CN" altLang="en-US"/>
        </a:p>
      </dgm:t>
    </dgm:pt>
    <dgm:pt modelId="{A8C1F5E9-3061-440C-91B6-7B8DC8902E3F}" cxnId="{B37418B7-E663-4E8D-A4C1-AB29EE9F7CC0}" type="sibTrans">
      <dgm:prSet/>
      <dgm:spPr/>
      <dgm:t>
        <a:bodyPr/>
        <a:lstStyle/>
        <a:p>
          <a:endParaRPr lang="zh-CN" altLang="en-US"/>
        </a:p>
      </dgm:t>
    </dgm:pt>
    <dgm:pt modelId="{A503CD65-5674-4348-A21C-ACB3E9EDD515}">
      <dgm:prSet phldrT="[文本]" phldr="0" custT="1"/>
      <dgm:spPr/>
      <dgm:t>
        <a:bodyPr vert="horz" wrap="square"/>
        <a:lstStyle/>
        <a:p>
          <a:pPr>
            <a:lnSpc>
              <a:spcPct val="100000"/>
            </a:lnSpc>
            <a:spcBef>
              <a:spcPct val="0"/>
            </a:spcBef>
            <a:spcAft>
              <a:spcPct val="35000"/>
            </a:spcAft>
          </a:pPr>
          <a:r>
            <a:rPr lang="zh-CN" altLang="en-US" sz="4400" b="1" dirty="0">
              <a:latin typeface="微软雅黑" panose="020B0503020204020204" pitchFamily="34" charset="-122"/>
              <a:ea typeface="微软雅黑" panose="020B0503020204020204" pitchFamily="34" charset="-122"/>
            </a:rPr>
            <a:t>数量</a:t>
          </a:r>
        </a:p>
      </dgm:t>
    </dgm:pt>
    <dgm:pt modelId="{747FA98F-ED37-4268-94D9-A032C64510B7}" cxnId="{1A0399AE-89EF-4CB7-8031-E2319F3836DC}" type="parTrans">
      <dgm:prSet/>
      <dgm:spPr/>
      <dgm:t>
        <a:bodyPr/>
        <a:lstStyle/>
        <a:p>
          <a:endParaRPr lang="zh-CN" altLang="en-US"/>
        </a:p>
      </dgm:t>
    </dgm:pt>
    <dgm:pt modelId="{57AD28BA-E41B-4938-B0D0-C3A246FBBE18}" cxnId="{1A0399AE-89EF-4CB7-8031-E2319F3836DC}" type="sibTrans">
      <dgm:prSet/>
      <dgm:spPr/>
      <dgm:t>
        <a:bodyPr/>
        <a:lstStyle/>
        <a:p>
          <a:endParaRPr lang="zh-CN" altLang="en-US"/>
        </a:p>
      </dgm:t>
    </dgm:pt>
    <dgm:pt modelId="{5ABA4FC2-DFC4-4050-97A4-C4BB9F6E29BB}" type="pres">
      <dgm:prSet presAssocID="{3818CCF1-C502-4705-B152-2CF1267FE689}" presName="compositeShape" presStyleCnt="0">
        <dgm:presLayoutVars>
          <dgm:chMax val="2"/>
          <dgm:dir/>
          <dgm:resizeHandles val="exact"/>
        </dgm:presLayoutVars>
      </dgm:prSet>
      <dgm:spPr/>
      <dgm:t>
        <a:bodyPr/>
        <a:lstStyle/>
        <a:p>
          <a:endParaRPr lang="zh-CN" altLang="en-US"/>
        </a:p>
      </dgm:t>
    </dgm:pt>
    <dgm:pt modelId="{106B77A9-FA36-442D-A740-6CB65AA52082}" type="pres">
      <dgm:prSet presAssocID="{3818CCF1-C502-4705-B152-2CF1267FE689}" presName="divider" presStyleLbl="fgShp" presStyleIdx="0" presStyleCnt="1" custLinFactNeighborX="-427" custLinFactNeighborY="-15647"/>
      <dgm:spPr>
        <a:solidFill>
          <a:srgbClr val="0070C0"/>
        </a:solidFill>
      </dgm:spPr>
      <dgm:t>
        <a:bodyPr/>
        <a:lstStyle/>
        <a:p>
          <a:endParaRPr lang="zh-CN" altLang="en-US"/>
        </a:p>
      </dgm:t>
    </dgm:pt>
    <dgm:pt modelId="{3628A234-1501-4079-8FBD-104FC9C1A8F9}" type="pres">
      <dgm:prSet presAssocID="{5BCBE6D3-20C5-4824-A1D7-A7EFB2B4CFE2}" presName="downArrow" presStyleLbl="node1" presStyleIdx="0" presStyleCnt="2" custScaleX="33241" custScaleY="84614" custLinFactNeighborX="4742" custLinFactNeighborY="11376"/>
      <dgm:spPr>
        <a:solidFill>
          <a:srgbClr val="0070C0"/>
        </a:solidFill>
      </dgm:spPr>
      <dgm:t>
        <a:bodyPr/>
        <a:lstStyle/>
        <a:p>
          <a:endParaRPr lang="zh-CN" altLang="en-US"/>
        </a:p>
      </dgm:t>
    </dgm:pt>
    <dgm:pt modelId="{B3C0F534-4F7F-41D7-9528-EDD92892662C}" type="pres">
      <dgm:prSet presAssocID="{5BCBE6D3-20C5-4824-A1D7-A7EFB2B4CFE2}" presName="downArrowText" presStyleLbl="revTx" presStyleIdx="0" presStyleCnt="2" custScaleY="74810" custLinFactNeighborX="-445" custLinFactNeighborY="5282">
        <dgm:presLayoutVars>
          <dgm:bulletEnabled val="1"/>
        </dgm:presLayoutVars>
      </dgm:prSet>
      <dgm:spPr/>
      <dgm:t>
        <a:bodyPr/>
        <a:lstStyle/>
        <a:p>
          <a:endParaRPr lang="zh-CN" altLang="en-US"/>
        </a:p>
      </dgm:t>
    </dgm:pt>
    <dgm:pt modelId="{C4FB5934-44C4-479C-9BBE-E2D9DA1194D0}" type="pres">
      <dgm:prSet presAssocID="{A503CD65-5674-4348-A21C-ACB3E9EDD515}" presName="upArrow" presStyleLbl="node1" presStyleIdx="1" presStyleCnt="2" custScaleX="37751" custScaleY="84181" custLinFactNeighborX="-21336" custLinFactNeighborY="-31216"/>
      <dgm:spPr>
        <a:solidFill>
          <a:srgbClr val="0070C0"/>
        </a:solidFill>
      </dgm:spPr>
      <dgm:t>
        <a:bodyPr/>
        <a:lstStyle/>
        <a:p>
          <a:endParaRPr lang="zh-CN" altLang="en-US"/>
        </a:p>
      </dgm:t>
    </dgm:pt>
    <dgm:pt modelId="{3EF508DF-0A9B-4972-A32B-5618330E610D}" type="pres">
      <dgm:prSet presAssocID="{A503CD65-5674-4348-A21C-ACB3E9EDD515}" presName="upArrowText" presStyleLbl="revTx" presStyleIdx="1" presStyleCnt="2" custScaleY="79295" custLinFactNeighborX="-6210" custLinFactNeighborY="-24529">
        <dgm:presLayoutVars>
          <dgm:bulletEnabled val="1"/>
        </dgm:presLayoutVars>
      </dgm:prSet>
      <dgm:spPr/>
      <dgm:t>
        <a:bodyPr/>
        <a:lstStyle/>
        <a:p>
          <a:endParaRPr lang="zh-CN" altLang="en-US"/>
        </a:p>
      </dgm:t>
    </dgm:pt>
  </dgm:ptLst>
  <dgm:cxnLst>
    <dgm:cxn modelId="{1A0399AE-89EF-4CB7-8031-E2319F3836DC}" srcId="{3818CCF1-C502-4705-B152-2CF1267FE689}" destId="{A503CD65-5674-4348-A21C-ACB3E9EDD515}" srcOrd="1" destOrd="0" parTransId="{747FA98F-ED37-4268-94D9-A032C64510B7}" sibTransId="{57AD28BA-E41B-4938-B0D0-C3A246FBBE18}"/>
    <dgm:cxn modelId="{16D822F3-D6F0-481A-BF68-3123DC7533CB}" type="presOf" srcId="{5BCBE6D3-20C5-4824-A1D7-A7EFB2B4CFE2}" destId="{B3C0F534-4F7F-41D7-9528-EDD92892662C}" srcOrd="0" destOrd="0" presId="urn:microsoft.com/office/officeart/2005/8/layout/arrow3#1"/>
    <dgm:cxn modelId="{B2840952-CB59-44FC-8C16-59C084541AA6}" type="presOf" srcId="{3818CCF1-C502-4705-B152-2CF1267FE689}" destId="{5ABA4FC2-DFC4-4050-97A4-C4BB9F6E29BB}" srcOrd="0" destOrd="0" presId="urn:microsoft.com/office/officeart/2005/8/layout/arrow3#1"/>
    <dgm:cxn modelId="{B37418B7-E663-4E8D-A4C1-AB29EE9F7CC0}" srcId="{3818CCF1-C502-4705-B152-2CF1267FE689}" destId="{5BCBE6D3-20C5-4824-A1D7-A7EFB2B4CFE2}" srcOrd="0" destOrd="0" parTransId="{59BBCB00-D090-4BF7-877F-BBEFED941EC7}" sibTransId="{A8C1F5E9-3061-440C-91B6-7B8DC8902E3F}"/>
    <dgm:cxn modelId="{EEC70F0D-37B3-4DC0-89EE-CFFAFC4B4492}" type="presOf" srcId="{A503CD65-5674-4348-A21C-ACB3E9EDD515}" destId="{3EF508DF-0A9B-4972-A32B-5618330E610D}" srcOrd="0" destOrd="0" presId="urn:microsoft.com/office/officeart/2005/8/layout/arrow3#1"/>
    <dgm:cxn modelId="{D9A6F94E-9E4C-4E69-B203-D3759CC0574D}" type="presParOf" srcId="{5ABA4FC2-DFC4-4050-97A4-C4BB9F6E29BB}" destId="{106B77A9-FA36-442D-A740-6CB65AA52082}" srcOrd="0" destOrd="0" presId="urn:microsoft.com/office/officeart/2005/8/layout/arrow3#1"/>
    <dgm:cxn modelId="{A9A22E3D-D8CB-4FB0-914C-9B66A7E01D25}" type="presParOf" srcId="{5ABA4FC2-DFC4-4050-97A4-C4BB9F6E29BB}" destId="{3628A234-1501-4079-8FBD-104FC9C1A8F9}" srcOrd="1" destOrd="0" presId="urn:microsoft.com/office/officeart/2005/8/layout/arrow3#1"/>
    <dgm:cxn modelId="{5CD1017D-339C-4F83-9B7D-7123006691F8}" type="presParOf" srcId="{5ABA4FC2-DFC4-4050-97A4-C4BB9F6E29BB}" destId="{B3C0F534-4F7F-41D7-9528-EDD92892662C}" srcOrd="2" destOrd="0" presId="urn:microsoft.com/office/officeart/2005/8/layout/arrow3#1"/>
    <dgm:cxn modelId="{B432E457-B6C1-45C3-BAE6-1E811BAC93F1}" type="presParOf" srcId="{5ABA4FC2-DFC4-4050-97A4-C4BB9F6E29BB}" destId="{C4FB5934-44C4-479C-9BBE-E2D9DA1194D0}" srcOrd="3" destOrd="0" presId="urn:microsoft.com/office/officeart/2005/8/layout/arrow3#1"/>
    <dgm:cxn modelId="{2054B197-49B9-4D70-B76F-3DA5A83E6CB7}" type="presParOf" srcId="{5ABA4FC2-DFC4-4050-97A4-C4BB9F6E29BB}" destId="{3EF508DF-0A9B-4972-A32B-5618330E610D}" srcOrd="4" destOrd="0" presId="urn:microsoft.com/office/officeart/2005/8/layout/arrow3#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696075" cy="5581860"/>
        <a:chOff x="0" y="0"/>
        <a:chExt cx="6696075" cy="5581860"/>
      </a:xfrm>
    </dsp:grpSpPr>
    <dsp:sp modelId="{106B77A9-FA36-442D-A740-6CB65AA52082}">
      <dsp:nvSpPr>
        <dsp:cNvPr id="3" name="减号 2"/>
        <dsp:cNvSpPr/>
      </dsp:nvSpPr>
      <dsp:spPr bwMode="white">
        <a:xfrm rot="-300000">
          <a:off x="20548" y="2200335"/>
          <a:ext cx="6654978" cy="762095"/>
        </a:xfrm>
        <a:prstGeom prst="mathMinus">
          <a:avLst/>
        </a:prstGeom>
        <a:solidFill>
          <a:srgbClr val="0070C0"/>
        </a:solidFill>
      </dsp:spPr>
      <dsp:style>
        <a:lnRef idx="0">
          <a:schemeClr val="lt1"/>
        </a:lnRef>
        <a:fillRef idx="3">
          <a:schemeClr val="accent1">
            <a:tint val="60000"/>
          </a:schemeClr>
        </a:fillRef>
        <a:effectRef idx="3">
          <a:scrgbClr r="0" g="0" b="0"/>
        </a:effectRef>
        <a:fontRef idx="minor"/>
      </dsp:style>
      <dsp:txXfrm rot="-300000">
        <a:off x="20548" y="2200335"/>
        <a:ext cx="6654978" cy="762095"/>
      </dsp:txXfrm>
    </dsp:sp>
    <dsp:sp modelId="{3628A234-1501-4079-8FBD-104FC9C1A8F9}">
      <dsp:nvSpPr>
        <dsp:cNvPr id="4" name="下箭头 3"/>
        <dsp:cNvSpPr/>
      </dsp:nvSpPr>
      <dsp:spPr bwMode="white">
        <a:xfrm>
          <a:off x="1569322" y="704855"/>
          <a:ext cx="667753" cy="1889214"/>
        </a:xfrm>
        <a:prstGeom prst="downArrow">
          <a:avLst/>
        </a:prstGeom>
        <a:solidFill>
          <a:srgbClr val="0070C0"/>
        </a:solidFill>
      </dsp:spPr>
      <dsp:style>
        <a:lnRef idx="0">
          <a:schemeClr val="lt1"/>
        </a:lnRef>
        <a:fillRef idx="3">
          <a:schemeClr val="accent1"/>
        </a:fillRef>
        <a:effectRef idx="3">
          <a:scrgbClr r="0" g="0" b="0"/>
        </a:effectRef>
        <a:fontRef idx="minor">
          <a:schemeClr val="lt1"/>
        </a:fontRef>
      </dsp:style>
      <dsp:txXfrm>
        <a:off x="1569322" y="704855"/>
        <a:ext cx="667753" cy="1889214"/>
      </dsp:txXfrm>
    </dsp:sp>
    <dsp:sp modelId="{B3C0F534-4F7F-41D7-9528-EDD92892662C}">
      <dsp:nvSpPr>
        <dsp:cNvPr id="5" name="矩形 4"/>
        <dsp:cNvSpPr/>
      </dsp:nvSpPr>
      <dsp:spPr bwMode="white">
        <a:xfrm>
          <a:off x="3539385" y="419105"/>
          <a:ext cx="2142744" cy="1753832"/>
        </a:xfrm>
        <a:prstGeom prst="rect">
          <a:avLst/>
        </a:prstGeom>
      </dsp:spPr>
      <dsp:style>
        <a:lnRef idx="0">
          <a:schemeClr val="dk1">
            <a:alpha val="0"/>
          </a:schemeClr>
        </a:lnRef>
        <a:fillRef idx="0">
          <a:schemeClr val="lt1">
            <a:alpha val="0"/>
          </a:schemeClr>
        </a:fillRef>
        <a:effectRef idx="0">
          <a:scrgbClr r="0" g="0" b="0"/>
        </a:effectRef>
        <a:fontRef idx="minor"/>
      </dsp:style>
      <dsp:txBody>
        <a:bodyPr vert="horz" wrap="square" lIns="312928" tIns="312928" rIns="312928" bIns="312928"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4400" b="1" dirty="0">
              <a:solidFill>
                <a:schemeClr val="tx1"/>
              </a:solidFill>
              <a:latin typeface="微软雅黑" panose="020B0503020204020204" pitchFamily="34" charset="-122"/>
              <a:ea typeface="微软雅黑" panose="020B0503020204020204" pitchFamily="34" charset="-122"/>
            </a:rPr>
            <a:t>质量</a:t>
          </a:r>
          <a:endParaRPr>
            <a:solidFill>
              <a:schemeClr val="tx1"/>
            </a:solidFill>
          </a:endParaRPr>
        </a:p>
      </dsp:txBody>
      <dsp:txXfrm>
        <a:off x="3539385" y="419105"/>
        <a:ext cx="2142744" cy="1753832"/>
      </dsp:txXfrm>
    </dsp:sp>
    <dsp:sp modelId="{C4FB5934-44C4-479C-9BBE-E2D9DA1194D0}">
      <dsp:nvSpPr>
        <dsp:cNvPr id="6" name="上箭头 5"/>
        <dsp:cNvSpPr/>
      </dsp:nvSpPr>
      <dsp:spPr bwMode="white">
        <a:xfrm>
          <a:off x="4080357" y="2549649"/>
          <a:ext cx="758351" cy="1879546"/>
        </a:xfrm>
        <a:prstGeom prst="upArrow">
          <a:avLst/>
        </a:prstGeom>
        <a:solidFill>
          <a:srgbClr val="0070C0"/>
        </a:solidFill>
      </dsp:spPr>
      <dsp:style>
        <a:lnRef idx="0">
          <a:schemeClr val="lt1"/>
        </a:lnRef>
        <a:fillRef idx="3">
          <a:schemeClr val="accent1"/>
        </a:fillRef>
        <a:effectRef idx="3">
          <a:scrgbClr r="0" g="0" b="0"/>
        </a:effectRef>
        <a:fontRef idx="minor">
          <a:schemeClr val="lt1"/>
        </a:fontRef>
      </dsp:style>
      <dsp:txXfrm>
        <a:off x="4080357" y="2549649"/>
        <a:ext cx="758351" cy="1879546"/>
      </dsp:txXfrm>
    </dsp:sp>
    <dsp:sp modelId="{3EF508DF-0A9B-4972-A32B-5618330E610D}">
      <dsp:nvSpPr>
        <dsp:cNvPr id="7" name="矩形 6"/>
        <dsp:cNvSpPr/>
      </dsp:nvSpPr>
      <dsp:spPr bwMode="white">
        <a:xfrm>
          <a:off x="871347" y="2905128"/>
          <a:ext cx="2142744" cy="1858977"/>
        </a:xfrm>
        <a:prstGeom prst="rect">
          <a:avLst/>
        </a:prstGeom>
      </dsp:spPr>
      <dsp:style>
        <a:lnRef idx="0">
          <a:schemeClr val="dk1">
            <a:alpha val="0"/>
          </a:schemeClr>
        </a:lnRef>
        <a:fillRef idx="0">
          <a:schemeClr val="lt1">
            <a:alpha val="0"/>
          </a:schemeClr>
        </a:fillRef>
        <a:effectRef idx="0">
          <a:scrgbClr r="0" g="0" b="0"/>
        </a:effectRef>
        <a:fontRef idx="minor"/>
      </dsp:style>
      <dsp:txBody>
        <a:bodyPr vert="horz" wrap="square" lIns="312928" tIns="312928" rIns="312928" bIns="312928"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4400" b="1" dirty="0">
              <a:solidFill>
                <a:schemeClr val="tx1"/>
              </a:solidFill>
              <a:latin typeface="微软雅黑" panose="020B0503020204020204" pitchFamily="34" charset="-122"/>
              <a:ea typeface="微软雅黑" panose="020B0503020204020204" pitchFamily="34" charset="-122"/>
            </a:rPr>
            <a:t>数量</a:t>
          </a:r>
          <a:endParaRPr>
            <a:solidFill>
              <a:schemeClr val="tx1"/>
            </a:solidFill>
          </a:endParaRPr>
        </a:p>
      </dsp:txBody>
      <dsp:txXfrm>
        <a:off x="871347" y="2905128"/>
        <a:ext cx="2142744" cy="1858977"/>
      </dsp:txXfrm>
    </dsp:sp>
  </dsp:spTree>
</dsp:drawing>
</file>

<file path=ppt/diagrams/layout1.xml><?xml version="1.0" encoding="utf-8"?>
<dgm:layoutDef xmlns:dgm="http://schemas.openxmlformats.org/drawingml/2006/diagram" xmlns:a="http://schemas.openxmlformats.org/drawingml/2006/main" uniqueId="urn:microsoft.com/office/officeart/2005/8/layout/arrow3#1">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vertAlign" val="none"/>
      <dgm:param type="horz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type="mathMinus" r:blip="" rot="-5">
                <dgm:adjLst/>
              </dgm:shape>
            </dgm:if>
            <dgm:else name="Name13">
              <dgm:shape xmlns:r="http://schemas.openxmlformats.org/officeDocument/2006/relationships" type="mathMinus" r:blip="" rot="5">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楷体_GB2312" pitchFamily="49" charset="-122"/>
              <a:cs typeface="+mn-cs"/>
            </a:endParaRPr>
          </a:p>
        </p:txBody>
      </p:sp>
      <p:sp>
        <p:nvSpPr>
          <p:cNvPr id="3" name="日期占位符 2"/>
          <p:cNvSpPr>
            <a:spLocks noGrp="1"/>
          </p:cNvSpPr>
          <p:nvPr>
            <p:ph type="dt" sz="quarter" idx="1"/>
          </p:nvPr>
        </p:nvSpPr>
        <p:spPr>
          <a:xfrm>
            <a:off x="3814763" y="0"/>
            <a:ext cx="2919413" cy="493713"/>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17D69F7A-6240-4780-A83F-1AD1A0EE7761}"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楷体_GB2312" pitchFamily="49"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楷体_GB2312" pitchFamily="49" charset="-122"/>
              <a:cs typeface="+mn-cs"/>
            </a:endParaRPr>
          </a:p>
        </p:txBody>
      </p:sp>
      <p:sp>
        <p:nvSpPr>
          <p:cNvPr id="4" name="页脚占位符 3"/>
          <p:cNvSpPr>
            <a:spLocks noGrp="1"/>
          </p:cNvSpPr>
          <p:nvPr>
            <p:ph type="ftr" sz="quarter" idx="2"/>
          </p:nvPr>
        </p:nvSpPr>
        <p:spPr>
          <a:xfrm>
            <a:off x="0" y="9371013"/>
            <a:ext cx="2919413" cy="493713"/>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楷体_GB2312" pitchFamily="49" charset="-122"/>
              <a:cs typeface="+mn-cs"/>
            </a:endParaRPr>
          </a:p>
        </p:txBody>
      </p:sp>
      <p:sp>
        <p:nvSpPr>
          <p:cNvPr id="5" name="灯片编号占位符 4"/>
          <p:cNvSpPr>
            <a:spLocks noGrp="1"/>
          </p:cNvSpPr>
          <p:nvPr>
            <p:ph type="sldNum" sz="quarter" idx="3"/>
          </p:nvPr>
        </p:nvSpPr>
        <p:spPr>
          <a:xfrm>
            <a:off x="3814763" y="9371013"/>
            <a:ext cx="2919413" cy="493713"/>
          </a:xfrm>
          <a:prstGeom prst="rect">
            <a:avLst/>
          </a:prstGeom>
        </p:spPr>
        <p:txBody>
          <a:bodyPr vert="horz" lIns="91440" tIns="45720" rIns="91440" bIns="45720" rtlCol="0" anchor="b"/>
          <a:lstStyle/>
          <a:p>
            <a:pPr lvl="0" algn="r">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楷体_GB2312" pitchFamily="49" charset="-122"/>
              <a:cs typeface="+mn-cs"/>
            </a:endParaRPr>
          </a:p>
        </p:txBody>
      </p:sp>
      <p:sp>
        <p:nvSpPr>
          <p:cNvPr id="3" name="日期占位符 2"/>
          <p:cNvSpPr>
            <a:spLocks noGrp="1"/>
          </p:cNvSpPr>
          <p:nvPr>
            <p:ph type="dt" idx="1"/>
          </p:nvPr>
        </p:nvSpPr>
        <p:spPr>
          <a:xfrm>
            <a:off x="3814763" y="0"/>
            <a:ext cx="2919413" cy="493713"/>
          </a:xfrm>
          <a:prstGeom prst="rect">
            <a:avLst/>
          </a:prstGeom>
        </p:spPr>
        <p:txBody>
          <a:bodyPr vert="horz" lIns="91440" tIns="45720" rIns="91440" bIns="45720" rtlCol="0"/>
          <a:lstStyle>
            <a:lvl1pPr algn="r">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B7D79E9F-4377-41EF-AEC9-065DF20EF3A3}"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楷体_GB2312" pitchFamily="49"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楷体_GB2312" pitchFamily="49" charset="-122"/>
              <a:cs typeface="+mn-cs"/>
            </a:endParaRPr>
          </a:p>
        </p:txBody>
      </p:sp>
      <p:sp>
        <p:nvSpPr>
          <p:cNvPr id="4" name="幻灯片图像占位符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9371013"/>
            <a:ext cx="2919413" cy="493713"/>
          </a:xfrm>
          <a:prstGeom prst="rect">
            <a:avLst/>
          </a:prstGeom>
        </p:spPr>
        <p:txBody>
          <a:bodyPr vert="horz" lIns="91440" tIns="45720" rIns="91440" bIns="45720" rtlCol="0" anchor="b"/>
          <a:lstStyle>
            <a:lvl1pPr algn="l">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楷体_GB2312" pitchFamily="49" charset="-122"/>
              <a:cs typeface="+mn-cs"/>
            </a:endParaRPr>
          </a:p>
        </p:txBody>
      </p:sp>
      <p:sp>
        <p:nvSpPr>
          <p:cNvPr id="7" name="灯片编号占位符 6"/>
          <p:cNvSpPr>
            <a:spLocks noGrp="1"/>
          </p:cNvSpPr>
          <p:nvPr>
            <p:ph type="sldNum" sz="quarter" idx="5"/>
          </p:nvPr>
        </p:nvSpPr>
        <p:spPr>
          <a:xfrm>
            <a:off x="3814763" y="9371013"/>
            <a:ext cx="2919413" cy="493713"/>
          </a:xfrm>
          <a:prstGeom prst="rect">
            <a:avLst/>
          </a:prstGeom>
        </p:spPr>
        <p:txBody>
          <a:bodyPr vert="horz" lIns="91440" tIns="45720" rIns="91440" bIns="45720" rtlCol="0" anchor="b"/>
          <a:lstStyle/>
          <a:p>
            <a:pPr lvl="0" algn="r">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idx="2"/>
          </p:nvPr>
        </p:nvSpPr>
        <p:spPr>
          <a:ln>
            <a:solidFill>
              <a:srgbClr val="000000">
                <a:alpha val="100000"/>
              </a:srgbClr>
            </a:solidFill>
            <a:miter lim="800000"/>
          </a:ln>
        </p:spPr>
      </p:sp>
      <p:sp>
        <p:nvSpPr>
          <p:cNvPr id="74755"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idx="2"/>
          </p:nvPr>
        </p:nvSpPr>
        <p:spPr>
          <a:ln>
            <a:solidFill>
              <a:srgbClr val="000000">
                <a:alpha val="100000"/>
              </a:srgbClr>
            </a:solidFill>
            <a:miter lim="800000"/>
          </a:ln>
        </p:spPr>
      </p:sp>
      <p:sp>
        <p:nvSpPr>
          <p:cNvPr id="83971"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idx="2"/>
          </p:nvPr>
        </p:nvSpPr>
        <p:spPr>
          <a:ln>
            <a:solidFill>
              <a:srgbClr val="000000">
                <a:alpha val="100000"/>
              </a:srgbClr>
            </a:solidFill>
            <a:miter lim="800000"/>
          </a:ln>
        </p:spPr>
      </p:sp>
      <p:sp>
        <p:nvSpPr>
          <p:cNvPr id="84995"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idx="2"/>
          </p:nvPr>
        </p:nvSpPr>
        <p:spPr>
          <a:ln>
            <a:solidFill>
              <a:srgbClr val="000000">
                <a:alpha val="100000"/>
              </a:srgbClr>
            </a:solidFill>
            <a:miter lim="800000"/>
          </a:ln>
        </p:spPr>
      </p:sp>
      <p:sp>
        <p:nvSpPr>
          <p:cNvPr id="86019"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ln>
            <a:solidFill>
              <a:srgbClr val="000000">
                <a:alpha val="100000"/>
              </a:srgbClr>
            </a:solidFill>
            <a:miter lim="800000"/>
          </a:ln>
        </p:spPr>
      </p:sp>
      <p:sp>
        <p:nvSpPr>
          <p:cNvPr id="87043" name="Rectangle 3"/>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idx="2"/>
          </p:nvPr>
        </p:nvSpPr>
        <p:spPr>
          <a:ln>
            <a:solidFill>
              <a:srgbClr val="000000">
                <a:alpha val="100000"/>
              </a:srgbClr>
            </a:solidFill>
            <a:miter lim="800000"/>
          </a:ln>
        </p:spPr>
      </p:sp>
      <p:sp>
        <p:nvSpPr>
          <p:cNvPr id="75779"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idx="2"/>
          </p:nvPr>
        </p:nvSpPr>
        <p:spPr>
          <a:ln>
            <a:solidFill>
              <a:srgbClr val="000000">
                <a:alpha val="100000"/>
              </a:srgbClr>
            </a:solidFill>
            <a:miter lim="800000"/>
          </a:ln>
        </p:spPr>
      </p:sp>
      <p:sp>
        <p:nvSpPr>
          <p:cNvPr id="76803"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idx="2"/>
          </p:nvPr>
        </p:nvSpPr>
        <p:spPr>
          <a:ln>
            <a:solidFill>
              <a:srgbClr val="000000">
                <a:alpha val="100000"/>
              </a:srgbClr>
            </a:solidFill>
            <a:miter lim="800000"/>
          </a:ln>
        </p:spPr>
      </p:sp>
      <p:sp>
        <p:nvSpPr>
          <p:cNvPr id="77827"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idx="2"/>
          </p:nvPr>
        </p:nvSpPr>
        <p:spPr>
          <a:ln>
            <a:solidFill>
              <a:srgbClr val="000000">
                <a:alpha val="100000"/>
              </a:srgbClr>
            </a:solidFill>
            <a:miter lim="800000"/>
          </a:ln>
        </p:spPr>
      </p:sp>
      <p:sp>
        <p:nvSpPr>
          <p:cNvPr id="78851"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idx="2"/>
          </p:nvPr>
        </p:nvSpPr>
        <p:spPr>
          <a:ln>
            <a:solidFill>
              <a:srgbClr val="000000">
                <a:alpha val="100000"/>
              </a:srgbClr>
            </a:solidFill>
            <a:miter lim="800000"/>
          </a:ln>
        </p:spPr>
      </p:sp>
      <p:sp>
        <p:nvSpPr>
          <p:cNvPr id="79875"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idx="2"/>
          </p:nvPr>
        </p:nvSpPr>
        <p:spPr>
          <a:ln>
            <a:solidFill>
              <a:srgbClr val="000000">
                <a:alpha val="100000"/>
              </a:srgbClr>
            </a:solidFill>
            <a:miter lim="800000"/>
          </a:ln>
        </p:spPr>
      </p:sp>
      <p:sp>
        <p:nvSpPr>
          <p:cNvPr id="80899"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idx="2"/>
          </p:nvPr>
        </p:nvSpPr>
        <p:spPr>
          <a:ln>
            <a:solidFill>
              <a:srgbClr val="000000">
                <a:alpha val="100000"/>
              </a:srgbClr>
            </a:solidFill>
            <a:miter lim="800000"/>
          </a:ln>
        </p:spPr>
      </p:sp>
      <p:sp>
        <p:nvSpPr>
          <p:cNvPr id="81923"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idx="2"/>
          </p:nvPr>
        </p:nvSpPr>
        <p:spPr>
          <a:ln>
            <a:solidFill>
              <a:srgbClr val="000000">
                <a:alpha val="100000"/>
              </a:srgbClr>
            </a:solidFill>
            <a:miter lim="800000"/>
          </a:ln>
        </p:spPr>
      </p:sp>
      <p:sp>
        <p:nvSpPr>
          <p:cNvPr id="82947" name="文本占位符 2"/>
          <p:cNvSpPr>
            <a:spLocks noGrp="1"/>
          </p:cNvSpPr>
          <p:nvPr>
            <p:ph type="body" idx="3"/>
          </p:nvPr>
        </p:nvSpPr>
        <p:spPr>
          <a:noFill/>
          <a:ln>
            <a:noFill/>
          </a:ln>
        </p:spPr>
        <p:txBody>
          <a:bodyPr wrap="square" lIns="91440" tIns="45720" rIns="91440" bIns="45720" anchor="t" anchorCtr="0"/>
          <a:lstStyle/>
          <a:p>
            <a:pPr lvl="0"/>
            <a:endParaRPr lang="zh-CN" altLang="en-US" dirty="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en-US" altLang="zh-CN" smtClean="0"/>
              <a:t>Click to edit Master title style</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标题，剪贴画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en-US" altLang="zh-CN" smtClean="0"/>
              <a:t>Click to edit Master title style</a:t>
            </a:r>
            <a:endParaRPr lang="zh-CN" altLang="en-US"/>
          </a:p>
        </p:txBody>
      </p:sp>
      <p:sp>
        <p:nvSpPr>
          <p:cNvPr id="3" name="剪贴画占位符 2"/>
          <p:cNvSpPr>
            <a:spLocks noGrp="1"/>
          </p:cNvSpPr>
          <p:nvPr>
            <p:ph type="clipArt" sz="half" idx="1" hasCustomPrompt="1"/>
          </p:nvPr>
        </p:nvSpPr>
        <p:spPr>
          <a:xfrm>
            <a:off x="609600" y="1600201"/>
            <a:ext cx="5384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40000"/>
              </a:lnSpc>
              <a:spcBef>
                <a:spcPct val="20000"/>
              </a:spcBef>
              <a:spcAft>
                <a:spcPct val="0"/>
              </a:spcAft>
              <a:buClr>
                <a:schemeClr val="accent2"/>
              </a:buClr>
              <a:buSzTx/>
              <a:buFont typeface="Wingdings" panose="05000000000000000000" pitchFamily="2" charset="2"/>
              <a:buChar char="n"/>
              <a:defRPr/>
            </a:pPr>
            <a:r>
              <a:rPr kumimoji="0" lang="en-US" altLang="zh-CN" sz="2400" b="1" i="0" u="none" strike="noStrike" kern="0" cap="none" spc="0" normalizeH="0" baseline="0" noProof="0" smtClean="0">
                <a:ln>
                  <a:noFill/>
                </a:ln>
                <a:solidFill>
                  <a:srgbClr val="003399"/>
                </a:solidFill>
                <a:effectLst/>
                <a:uLnTx/>
                <a:uFillTx/>
                <a:latin typeface="+mn-lt"/>
                <a:ea typeface="+mn-ea"/>
                <a:cs typeface="楷体_GB2312"/>
              </a:rPr>
              <a:t>Click icon to add online image</a:t>
            </a:r>
            <a:endParaRPr kumimoji="0" lang="zh-CN" altLang="en-US" sz="2400" b="1" i="0" u="none" strike="noStrike" kern="0" cap="none" spc="0" normalizeH="0" baseline="0" noProof="0">
              <a:ln>
                <a:noFill/>
              </a:ln>
              <a:solidFill>
                <a:srgbClr val="003399"/>
              </a:solidFill>
              <a:effectLst/>
              <a:uLnTx/>
              <a:uFillTx/>
              <a:latin typeface="+mn-lt"/>
              <a:ea typeface="+mn-ea"/>
              <a:cs typeface="楷体_GB2312"/>
            </a:endParaRPr>
          </a:p>
        </p:txBody>
      </p:sp>
      <p:sp>
        <p:nvSpPr>
          <p:cNvPr id="4" name="文本占位符 3"/>
          <p:cNvSpPr>
            <a:spLocks noGrp="1"/>
          </p:cNvSpPr>
          <p:nvPr>
            <p:ph type="body" sz="half" idx="2"/>
          </p:nvPr>
        </p:nvSpPr>
        <p:spPr>
          <a:xfrm>
            <a:off x="6197600" y="1600201"/>
            <a:ext cx="5384800" cy="4525963"/>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en-US" altLang="zh-CN" smtClean="0"/>
              <a:t>Click to edit Master title style</a:t>
            </a:r>
            <a:endParaRPr lang="zh-CN" altLang="en-US"/>
          </a:p>
        </p:txBody>
      </p:sp>
      <p:sp>
        <p:nvSpPr>
          <p:cNvPr id="3" name="表格占位符 2"/>
          <p:cNvSpPr>
            <a:spLocks noGrp="1"/>
          </p:cNvSpPr>
          <p:nvPr>
            <p:ph type="tbl" idx="1" hasCustomPrompt="1"/>
          </p:nvPr>
        </p:nvSpPr>
        <p:spPr>
          <a:xfrm>
            <a:off x="609600" y="1600201"/>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40000"/>
              </a:lnSpc>
              <a:spcBef>
                <a:spcPct val="20000"/>
              </a:spcBef>
              <a:spcAft>
                <a:spcPct val="0"/>
              </a:spcAft>
              <a:buClr>
                <a:schemeClr val="accent2"/>
              </a:buClr>
              <a:buSzTx/>
              <a:buFont typeface="Wingdings" panose="05000000000000000000" pitchFamily="2" charset="2"/>
              <a:buChar char="n"/>
              <a:defRPr/>
            </a:pPr>
            <a:r>
              <a:rPr kumimoji="0" lang="en-US" altLang="zh-CN" sz="2400" b="1" i="0" u="none" strike="noStrike" kern="0" cap="none" spc="0" normalizeH="0" baseline="0" noProof="0" smtClean="0">
                <a:ln>
                  <a:noFill/>
                </a:ln>
                <a:solidFill>
                  <a:srgbClr val="003399"/>
                </a:solidFill>
                <a:effectLst/>
                <a:uLnTx/>
                <a:uFillTx/>
                <a:latin typeface="+mn-lt"/>
                <a:ea typeface="+mn-ea"/>
                <a:cs typeface="楷体_GB2312"/>
              </a:rPr>
              <a:t>Click icon to add table</a:t>
            </a:r>
            <a:endParaRPr kumimoji="0" lang="zh-CN" altLang="en-US" sz="2400" b="1" i="0" u="none" strike="noStrike" kern="0" cap="none" spc="0" normalizeH="0" baseline="0" noProof="0">
              <a:ln>
                <a:noFill/>
              </a:ln>
              <a:solidFill>
                <a:srgbClr val="003399"/>
              </a:solidFill>
              <a:effectLst/>
              <a:uLnTx/>
              <a:uFillTx/>
              <a:latin typeface="+mn-lt"/>
              <a:ea typeface="+mn-ea"/>
              <a:cs typeface="楷体_GB2312"/>
            </a:endParaRP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09600" y="1600201"/>
            <a:ext cx="5384800" cy="4525963"/>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4" name="内容占位符 3"/>
          <p:cNvSpPr>
            <a:spLocks noGrp="1"/>
          </p:cNvSpPr>
          <p:nvPr>
            <p:ph sz="quarter" idx="2"/>
          </p:nvPr>
        </p:nvSpPr>
        <p:spPr>
          <a:xfrm>
            <a:off x="6197600" y="1600200"/>
            <a:ext cx="5384800" cy="2185988"/>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5" name="内容占位符 4"/>
          <p:cNvSpPr>
            <a:spLocks noGrp="1"/>
          </p:cNvSpPr>
          <p:nvPr>
            <p:ph sz="quarter" idx="3"/>
          </p:nvPr>
        </p:nvSpPr>
        <p:spPr>
          <a:xfrm>
            <a:off x="6197600" y="3938589"/>
            <a:ext cx="5384800" cy="2187575"/>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6" name="日期占位符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页脚占位符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灯片编号占位符 7"/>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标题，文本与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en-US" altLang="zh-CN" smtClean="0"/>
              <a:t>Click to edit Master title style</a:t>
            </a:r>
            <a:endParaRPr lang="zh-CN" altLang="en-US"/>
          </a:p>
        </p:txBody>
      </p:sp>
      <p:sp>
        <p:nvSpPr>
          <p:cNvPr id="3" name="文本占位符 2"/>
          <p:cNvSpPr>
            <a:spLocks noGrp="1"/>
          </p:cNvSpPr>
          <p:nvPr>
            <p:ph type="body" sz="half" idx="1"/>
          </p:nvPr>
        </p:nvSpPr>
        <p:spPr>
          <a:xfrm>
            <a:off x="609600" y="1600201"/>
            <a:ext cx="5384800" cy="4525963"/>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4" name="内容占位符 3"/>
          <p:cNvSpPr>
            <a:spLocks noGrp="1"/>
          </p:cNvSpPr>
          <p:nvPr>
            <p:ph sz="half" idx="2"/>
          </p:nvPr>
        </p:nvSpPr>
        <p:spPr>
          <a:xfrm>
            <a:off x="6197600" y="1600201"/>
            <a:ext cx="5384800" cy="4525963"/>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12" name="Rectangle 4"/>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9BABF4E-03B2-453F-8301-93A8A8E5B113}"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3"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altLang="zh-CN" dirty="0">
                <a:ea typeface="楷体_GB2312" pitchFamily="49" charset="-122"/>
              </a:rPr>
            </a:fld>
            <a:endParaRPr lang="en-US" altLang="zh-CN" dirty="0">
              <a:ea typeface="楷体_GB2312" pitchFamily="49" charset="-122"/>
            </a:endParaRPr>
          </a:p>
        </p:txBody>
      </p:sp>
    </p:spTree>
  </p:cSld>
  <p:clrMapOvr>
    <a:masterClrMapping/>
  </p:clrMapOvr>
  <p:transition spd="slow"/>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自定义版式">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p:spPr>
        <p:txBody>
          <a:bodyPr/>
          <a:lstStyle/>
          <a:p>
            <a:r>
              <a:rPr lang="zh-CN" altLang="en-US" smtClean="0"/>
              <a:t>单击此处编辑母版标题样式</a:t>
            </a:r>
            <a:endParaRPr lang="zh-CN" altLang="en-US"/>
          </a:p>
        </p:txBody>
      </p:sp>
      <p:sp>
        <p:nvSpPr>
          <p:cNvPr id="12" name="日期占位符 3"/>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BC339B9-5394-4A7E-9080-1BC483348686}"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3" name="页脚占位符 4"/>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 name="灯片编号占位符 5"/>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zh-CN" altLang="en-US" dirty="0">
                <a:ea typeface="楷体_GB2312" pitchFamily="49" charset="-122"/>
              </a:rPr>
            </a:fld>
            <a:endParaRPr lang="zh-CN" altLang="en-US" dirty="0">
              <a:ea typeface="楷体_GB2312" pitchFamily="49"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endParaRPr lang="en-US" altLang="zh-CN" smtClean="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endParaRPr lang="en-US" altLang="zh-CN"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endParaRPr lang="en-US" altLang="zh-CN" smtClean="0"/>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灯片编号占位符 8"/>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灯片编号占位符 4"/>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endParaRPr lang="en-US" altLang="zh-CN" smtClean="0"/>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40000"/>
              </a:lnSpc>
              <a:spcBef>
                <a:spcPct val="20000"/>
              </a:spcBef>
              <a:spcAft>
                <a:spcPct val="0"/>
              </a:spcAft>
              <a:buClr>
                <a:schemeClr val="accent2"/>
              </a:buClr>
              <a:buSzTx/>
              <a:buFont typeface="Wingdings" panose="05000000000000000000" pitchFamily="2" charset="2"/>
              <a:buNone/>
              <a:defRPr/>
            </a:pPr>
            <a:r>
              <a:rPr kumimoji="0" lang="en-US" altLang="zh-CN" sz="3200" b="1" i="0" u="none" strike="noStrike" kern="0" cap="none" spc="0" normalizeH="0" baseline="0" noProof="0" smtClean="0">
                <a:ln>
                  <a:noFill/>
                </a:ln>
                <a:solidFill>
                  <a:srgbClr val="003399"/>
                </a:solidFill>
                <a:effectLst/>
                <a:uLnTx/>
                <a:uFillTx/>
                <a:latin typeface="+mn-lt"/>
                <a:ea typeface="+mn-ea"/>
                <a:cs typeface="楷体_GB2312"/>
              </a:rPr>
              <a:t>Click icon to add picture</a:t>
            </a:r>
            <a:endParaRPr kumimoji="0" lang="zh-CN" altLang="en-US" sz="3200" b="1" i="0" u="none" strike="noStrike" kern="0" cap="none" spc="0" normalizeH="0" baseline="0" noProof="0">
              <a:ln>
                <a:noFill/>
              </a:ln>
              <a:solidFill>
                <a:srgbClr val="003399"/>
              </a:solidFill>
              <a:effectLst/>
              <a:uLnTx/>
              <a:uFillTx/>
              <a:latin typeface="+mn-lt"/>
              <a:ea typeface="+mn-ea"/>
              <a:cs typeface="楷体_GB2312"/>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endParaRPr lang="en-US" altLang="zh-CN" smtClean="0"/>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emf"/><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l" eaLnBrk="1" fontAlgn="auto" hangingPunct="1">
              <a:spcBef>
                <a:spcPts val="0"/>
              </a:spcBef>
              <a:spcAft>
                <a:spcPts val="0"/>
              </a:spcAft>
              <a:defRPr sz="1400" b="0">
                <a:latin typeface="Arial" panose="020B0604020202020204"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22C7F4B-0FD4-47BE-B538-34EAF4C3632E}" type="datetimeFigureOut">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fontAlgn="auto" hangingPunct="1">
              <a:spcBef>
                <a:spcPts val="0"/>
              </a:spcBef>
              <a:spcAft>
                <a:spcPts val="0"/>
              </a:spcAft>
              <a:defRPr sz="1400" b="0">
                <a:latin typeface="Arial" panose="020B0604020202020204" pitchFamily="34" charset="0"/>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ea typeface="楷体_GB2312" pitchFamily="49" charset="-122"/>
              </a:defRPr>
            </a:lvl1p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
        <p:nvSpPr>
          <p:cNvPr id="1031" name="Rectangle 9"/>
          <p:cNvSpPr>
            <a:spLocks noChangeArrowheads="1"/>
          </p:cNvSpPr>
          <p:nvPr/>
        </p:nvSpPr>
        <p:spPr bwMode="auto">
          <a:xfrm>
            <a:off x="0" y="1430338"/>
            <a:ext cx="12192000" cy="152400"/>
          </a:xfrm>
          <a:prstGeom prst="rect">
            <a:avLst/>
          </a:prstGeom>
          <a:solidFill>
            <a:schemeClr val="accent2"/>
          </a:solidFill>
          <a:ln w="9525">
            <a:solidFill>
              <a:schemeClr val="accent2"/>
            </a:solidFill>
            <a:miter lim="800000"/>
          </a:ln>
        </p:spPr>
        <p:txBody>
          <a:bodyPr wrap="none" anchor="ctr"/>
          <a:lstStyle>
            <a:lvl1pPr>
              <a:defRPr>
                <a:solidFill>
                  <a:schemeClr val="tx1"/>
                </a:solidFill>
                <a:latin typeface="Arial" panose="020B0604020202020204" pitchFamily="34" charset="0"/>
                <a:ea typeface="楷体_GB2312"/>
                <a:cs typeface="楷体_GB2312"/>
              </a:defRPr>
            </a:lvl1pPr>
            <a:lvl2pPr marL="742950" indent="-285750">
              <a:defRPr>
                <a:solidFill>
                  <a:schemeClr val="tx1"/>
                </a:solidFill>
                <a:latin typeface="Arial" panose="020B0604020202020204" pitchFamily="34" charset="0"/>
                <a:ea typeface="楷体_GB2312"/>
                <a:cs typeface="楷体_GB2312"/>
              </a:defRPr>
            </a:lvl2pPr>
            <a:lvl3pPr marL="1143000" indent="-228600">
              <a:defRPr>
                <a:solidFill>
                  <a:schemeClr val="tx1"/>
                </a:solidFill>
                <a:latin typeface="Arial" panose="020B0604020202020204" pitchFamily="34" charset="0"/>
                <a:ea typeface="楷体_GB2312"/>
                <a:cs typeface="楷体_GB2312"/>
              </a:defRPr>
            </a:lvl3pPr>
            <a:lvl4pPr marL="1600200" indent="-228600">
              <a:defRPr>
                <a:solidFill>
                  <a:schemeClr val="tx1"/>
                </a:solidFill>
                <a:latin typeface="Arial" panose="020B0604020202020204" pitchFamily="34" charset="0"/>
                <a:ea typeface="楷体_GB2312"/>
                <a:cs typeface="楷体_GB2312"/>
              </a:defRPr>
            </a:lvl4pPr>
            <a:lvl5pPr marL="2057400" indent="-228600">
              <a:defRPr>
                <a:solidFill>
                  <a:schemeClr val="tx1"/>
                </a:solidFill>
                <a:latin typeface="Arial" panose="020B0604020202020204" pitchFamily="34" charset="0"/>
                <a:ea typeface="楷体_GB2312"/>
                <a:cs typeface="楷体_GB231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a:cs typeface="楷体_GB231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a:cs typeface="楷体_GB231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a:cs typeface="楷体_GB231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a:cs typeface="楷体_GB231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楷体_GB2312"/>
              <a:cs typeface="楷体_GB2312"/>
            </a:endParaRPr>
          </a:p>
        </p:txBody>
      </p:sp>
      <p:sp>
        <p:nvSpPr>
          <p:cNvPr id="1032" name="Rectangle 13"/>
          <p:cNvSpPr>
            <a:spLocks noChangeArrowheads="1"/>
          </p:cNvSpPr>
          <p:nvPr/>
        </p:nvSpPr>
        <p:spPr bwMode="auto">
          <a:xfrm>
            <a:off x="0" y="6132513"/>
            <a:ext cx="12192000" cy="725488"/>
          </a:xfrm>
          <a:prstGeom prst="rect">
            <a:avLst/>
          </a:prstGeom>
          <a:solidFill>
            <a:schemeClr val="accent2"/>
          </a:solidFill>
          <a:ln w="9525">
            <a:solidFill>
              <a:schemeClr val="accent2"/>
            </a:solidFill>
            <a:miter lim="800000"/>
          </a:ln>
        </p:spPr>
        <p:txBody>
          <a:bodyPr wrap="none" anchor="ctr"/>
          <a:lstStyle>
            <a:lvl1pPr>
              <a:defRPr>
                <a:solidFill>
                  <a:schemeClr val="tx1"/>
                </a:solidFill>
                <a:latin typeface="Arial" panose="020B0604020202020204" pitchFamily="34" charset="0"/>
                <a:ea typeface="楷体_GB2312"/>
                <a:cs typeface="楷体_GB2312"/>
              </a:defRPr>
            </a:lvl1pPr>
            <a:lvl2pPr marL="742950" indent="-285750">
              <a:defRPr>
                <a:solidFill>
                  <a:schemeClr val="tx1"/>
                </a:solidFill>
                <a:latin typeface="Arial" panose="020B0604020202020204" pitchFamily="34" charset="0"/>
                <a:ea typeface="楷体_GB2312"/>
                <a:cs typeface="楷体_GB2312"/>
              </a:defRPr>
            </a:lvl2pPr>
            <a:lvl3pPr marL="1143000" indent="-228600">
              <a:defRPr>
                <a:solidFill>
                  <a:schemeClr val="tx1"/>
                </a:solidFill>
                <a:latin typeface="Arial" panose="020B0604020202020204" pitchFamily="34" charset="0"/>
                <a:ea typeface="楷体_GB2312"/>
                <a:cs typeface="楷体_GB2312"/>
              </a:defRPr>
            </a:lvl3pPr>
            <a:lvl4pPr marL="1600200" indent="-228600">
              <a:defRPr>
                <a:solidFill>
                  <a:schemeClr val="tx1"/>
                </a:solidFill>
                <a:latin typeface="Arial" panose="020B0604020202020204" pitchFamily="34" charset="0"/>
                <a:ea typeface="楷体_GB2312"/>
                <a:cs typeface="楷体_GB2312"/>
              </a:defRPr>
            </a:lvl4pPr>
            <a:lvl5pPr marL="2057400" indent="-228600">
              <a:defRPr>
                <a:solidFill>
                  <a:schemeClr val="tx1"/>
                </a:solidFill>
                <a:latin typeface="Arial" panose="020B0604020202020204" pitchFamily="34" charset="0"/>
                <a:ea typeface="楷体_GB2312"/>
                <a:cs typeface="楷体_GB231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a:cs typeface="楷体_GB231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a:cs typeface="楷体_GB231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a:cs typeface="楷体_GB231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a:cs typeface="楷体_GB231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楷体_GB2312"/>
              <a:cs typeface="楷体_GB2312"/>
            </a:endParaRPr>
          </a:p>
        </p:txBody>
      </p:sp>
      <p:sp>
        <p:nvSpPr>
          <p:cNvPr id="1033" name="Text Box 15"/>
          <p:cNvSpPr txBox="1">
            <a:spLocks noChangeArrowheads="1"/>
          </p:cNvSpPr>
          <p:nvPr/>
        </p:nvSpPr>
        <p:spPr bwMode="auto">
          <a:xfrm>
            <a:off x="609600" y="1371600"/>
            <a:ext cx="1727200" cy="244475"/>
          </a:xfrm>
          <a:prstGeom prst="rect">
            <a:avLst/>
          </a:prstGeom>
          <a:noFill/>
          <a:ln>
            <a:noFill/>
          </a:ln>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algn="dist" defTabSz="914400" rtl="0" eaLnBrk="1" fontAlgn="auto" latinLnBrk="0" hangingPunct="1">
              <a:lnSpc>
                <a:spcPct val="100000"/>
              </a:lnSpc>
              <a:spcBef>
                <a:spcPct val="50000"/>
              </a:spcBef>
              <a:spcAft>
                <a:spcPts val="0"/>
              </a:spcAft>
              <a:buClrTx/>
              <a:buSzTx/>
              <a:buFontTx/>
              <a:buNone/>
              <a:defRPr/>
            </a:pPr>
            <a:r>
              <a:rPr kumimoji="0" lang="zh-CN" altLang="en-US" sz="1000" b="1" i="0" u="none" strike="noStrike" kern="1200" cap="none" spc="0" normalizeH="0" baseline="0" noProof="0">
                <a:ln>
                  <a:noFill/>
                </a:ln>
                <a:solidFill>
                  <a:schemeClr val="bg1"/>
                </a:solidFill>
                <a:effectLst/>
                <a:uLnTx/>
                <a:uFillTx/>
                <a:latin typeface="Arial" panose="020B0604020202020204" pitchFamily="34" charset="0"/>
                <a:ea typeface="华文中宋" panose="02010600040101010101" pitchFamily="2" charset="-122"/>
                <a:cs typeface="+mn-cs"/>
              </a:rPr>
              <a:t>健康高于财富</a:t>
            </a:r>
            <a:endParaRPr kumimoji="0" lang="zh-CN" altLang="en-US" sz="1000" b="1" i="0" u="none" strike="noStrike" kern="1200" cap="none" spc="0" normalizeH="0" baseline="0" noProof="0">
              <a:ln>
                <a:noFill/>
              </a:ln>
              <a:solidFill>
                <a:schemeClr val="bg1"/>
              </a:solidFill>
              <a:effectLst/>
              <a:uLnTx/>
              <a:uFillTx/>
              <a:latin typeface="Arial" panose="020B0604020202020204" pitchFamily="34" charset="0"/>
              <a:ea typeface="华文中宋" panose="02010600040101010101" pitchFamily="2" charset="-122"/>
              <a:cs typeface="+mn-cs"/>
            </a:endParaRPr>
          </a:p>
        </p:txBody>
      </p:sp>
      <p:sp>
        <p:nvSpPr>
          <p:cNvPr id="1034" name="Text Box 16"/>
          <p:cNvSpPr txBox="1">
            <a:spLocks noChangeArrowheads="1"/>
          </p:cNvSpPr>
          <p:nvPr/>
        </p:nvSpPr>
        <p:spPr bwMode="auto">
          <a:xfrm>
            <a:off x="8331200" y="1371600"/>
            <a:ext cx="3251200" cy="244475"/>
          </a:xfrm>
          <a:prstGeom prst="rect">
            <a:avLst/>
          </a:prstGeom>
          <a:noFill/>
          <a:ln>
            <a:noFill/>
          </a:ln>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zh-CN" sz="1000" b="1" i="0" u="none" strike="noStrike" kern="1200" cap="none" spc="0" normalizeH="0" baseline="0" noProof="0" smtClean="0">
                <a:ln>
                  <a:noFill/>
                </a:ln>
                <a:solidFill>
                  <a:schemeClr val="bg1"/>
                </a:solidFill>
                <a:effectLst/>
                <a:uLnTx/>
                <a:uFillTx/>
                <a:latin typeface="Arial" panose="020B0604020202020204" pitchFamily="34" charset="0"/>
                <a:ea typeface="华文中宋" panose="02010600040101010101" pitchFamily="2" charset="-122"/>
                <a:cs typeface="+mn-cs"/>
              </a:rPr>
              <a:t>Health is more valuable than wealth. </a:t>
            </a:r>
            <a:endParaRPr kumimoji="0" lang="en-US" altLang="zh-CN" sz="1000" b="1" i="0" u="none" strike="noStrike" kern="1200" cap="none" spc="0" normalizeH="0" baseline="0" noProof="0" smtClean="0">
              <a:ln>
                <a:noFill/>
              </a:ln>
              <a:solidFill>
                <a:schemeClr val="bg1"/>
              </a:solidFill>
              <a:effectLst/>
              <a:uLnTx/>
              <a:uFillTx/>
              <a:latin typeface="Arial" panose="020B0604020202020204" pitchFamily="34" charset="0"/>
              <a:ea typeface="华文中宋" panose="02010600040101010101" pitchFamily="2" charset="-122"/>
              <a:cs typeface="+mn-cs"/>
            </a:endParaRPr>
          </a:p>
        </p:txBody>
      </p:sp>
      <p:pic>
        <p:nvPicPr>
          <p:cNvPr id="1035" name="Picture 19" descr="标识、标准字组合"/>
          <p:cNvPicPr>
            <a:picLocks noChangeAspect="1"/>
          </p:cNvPicPr>
          <p:nvPr/>
        </p:nvPicPr>
        <p:blipFill>
          <a:blip r:embed="rId17" cstate="print"/>
          <a:stretch>
            <a:fillRect/>
          </a:stretch>
        </p:blipFill>
        <p:spPr>
          <a:xfrm>
            <a:off x="8636000" y="6172200"/>
            <a:ext cx="2946400" cy="577850"/>
          </a:xfrm>
          <a:prstGeom prst="rect">
            <a:avLst/>
          </a:prstGeom>
          <a:solidFill>
            <a:schemeClr val="bg1">
              <a:alpha val="0"/>
            </a:schemeClr>
          </a:solid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5pPr>
      <a:lvl6pPr marL="4572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6pPr>
      <a:lvl7pPr marL="9144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7pPr>
      <a:lvl8pPr marL="13716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8pPr>
      <a:lvl9pPr marL="18288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9pPr>
    </p:titleStyle>
    <p:bodyStyle>
      <a:lvl1pPr marL="342900" indent="-342900" algn="l" rtl="0" eaLnBrk="0" fontAlgn="base" hangingPunct="0">
        <a:lnSpc>
          <a:spcPct val="140000"/>
        </a:lnSpc>
        <a:spcBef>
          <a:spcPct val="20000"/>
        </a:spcBef>
        <a:spcAft>
          <a:spcPct val="0"/>
        </a:spcAft>
        <a:buClr>
          <a:schemeClr val="accent2"/>
        </a:buClr>
        <a:buFont typeface="Wingdings" panose="05000000000000000000" pitchFamily="2" charset="2"/>
        <a:buChar char="n"/>
        <a:defRPr sz="2400" b="1">
          <a:solidFill>
            <a:srgbClr val="003399"/>
          </a:solidFill>
          <a:latin typeface="+mn-lt"/>
          <a:ea typeface="+mn-ea"/>
          <a:cs typeface="楷体_GB2312"/>
        </a:defRPr>
      </a:lvl1pPr>
      <a:lvl2pPr marL="742950" indent="-285750" algn="l" rtl="0" eaLnBrk="0" fontAlgn="base" hangingPunct="0">
        <a:lnSpc>
          <a:spcPct val="140000"/>
        </a:lnSpc>
        <a:spcBef>
          <a:spcPct val="20000"/>
        </a:spcBef>
        <a:spcAft>
          <a:spcPct val="0"/>
        </a:spcAft>
        <a:buClr>
          <a:schemeClr val="accent2"/>
        </a:buClr>
        <a:buFont typeface="Wingdings" panose="05000000000000000000" pitchFamily="2" charset="2"/>
        <a:buChar char="p"/>
        <a:defRPr sz="2000" b="1">
          <a:solidFill>
            <a:srgbClr val="003399"/>
          </a:solidFill>
          <a:latin typeface="+mn-lt"/>
          <a:ea typeface="+mn-ea"/>
          <a:cs typeface="楷体_GB2312"/>
        </a:defRPr>
      </a:lvl2pPr>
      <a:lvl3pPr marL="1143000" indent="-228600" algn="l" rtl="0" eaLnBrk="0" fontAlgn="base" hangingPunct="0">
        <a:lnSpc>
          <a:spcPct val="140000"/>
        </a:lnSpc>
        <a:spcBef>
          <a:spcPct val="20000"/>
        </a:spcBef>
        <a:spcAft>
          <a:spcPct val="0"/>
        </a:spcAft>
        <a:buClr>
          <a:schemeClr val="accent2"/>
        </a:buClr>
        <a:buFont typeface="Wingdings" panose="05000000000000000000" pitchFamily="2" charset="2"/>
        <a:buChar char="Ø"/>
        <a:defRPr sz="2400" b="1">
          <a:solidFill>
            <a:srgbClr val="003399"/>
          </a:solidFill>
          <a:latin typeface="+mn-lt"/>
          <a:ea typeface="+mn-ea"/>
          <a:cs typeface="楷体_GB2312"/>
        </a:defRPr>
      </a:lvl3pPr>
      <a:lvl4pPr marL="1600200" indent="-228600" algn="l" rtl="0" eaLnBrk="0" fontAlgn="base" hangingPunct="0">
        <a:lnSpc>
          <a:spcPct val="140000"/>
        </a:lnSpc>
        <a:spcBef>
          <a:spcPct val="20000"/>
        </a:spcBef>
        <a:spcAft>
          <a:spcPct val="0"/>
        </a:spcAft>
        <a:buClr>
          <a:schemeClr val="accent2"/>
        </a:buClr>
        <a:buFont typeface="Wingdings" panose="05000000000000000000" pitchFamily="2" charset="2"/>
        <a:buChar char="ü"/>
        <a:defRPr sz="1600" b="1">
          <a:solidFill>
            <a:srgbClr val="003399"/>
          </a:solidFill>
          <a:latin typeface="+mn-lt"/>
          <a:ea typeface="+mn-ea"/>
          <a:cs typeface="楷体_GB231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cs typeface="楷体_GB231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8.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8" Type="http://schemas.openxmlformats.org/officeDocument/2006/relationships/notesSlide" Target="../notesSlides/notesSlide1.xml"/><Relationship Id="rId17" Type="http://schemas.openxmlformats.org/officeDocument/2006/relationships/slideLayout" Target="../slideLayouts/slideLayout2.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1.pn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25.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0" Type="http://schemas.openxmlformats.org/officeDocument/2006/relationships/slideLayout" Target="../slideLayouts/slideLayout2.xml"/><Relationship Id="rId2" Type="http://schemas.openxmlformats.org/officeDocument/2006/relationships/tags" Target="../tags/tag51.xml"/><Relationship Id="rId19" Type="http://schemas.openxmlformats.org/officeDocument/2006/relationships/tags" Target="../tags/tag68.xml"/><Relationship Id="rId18" Type="http://schemas.openxmlformats.org/officeDocument/2006/relationships/tags" Target="../tags/tag67.xml"/><Relationship Id="rId17" Type="http://schemas.openxmlformats.org/officeDocument/2006/relationships/tags" Target="../tags/tag66.xml"/><Relationship Id="rId16" Type="http://schemas.openxmlformats.org/officeDocument/2006/relationships/tags" Target="../tags/tag65.xml"/><Relationship Id="rId15" Type="http://schemas.openxmlformats.org/officeDocument/2006/relationships/tags" Target="../tags/tag64.xml"/><Relationship Id="rId14" Type="http://schemas.openxmlformats.org/officeDocument/2006/relationships/tags" Target="../tags/tag63.xml"/><Relationship Id="rId13" Type="http://schemas.openxmlformats.org/officeDocument/2006/relationships/tags" Target="../tags/tag62.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tags" Target="../tags/tag50.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70.xml"/><Relationship Id="rId1" Type="http://schemas.openxmlformats.org/officeDocument/2006/relationships/tags" Target="../tags/tag69.xml"/></Relationships>
</file>

<file path=ppt/slides/_rels/slide31.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jpeg"/><Relationship Id="rId7" Type="http://schemas.openxmlformats.org/officeDocument/2006/relationships/image" Target="../media/image51.jpeg"/><Relationship Id="rId6" Type="http://schemas.openxmlformats.org/officeDocument/2006/relationships/image" Target="../media/image50.png"/><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image" Target="../media/image49.jpeg"/><Relationship Id="rId10" Type="http://schemas.openxmlformats.org/officeDocument/2006/relationships/slideLayout" Target="../slideLayouts/slideLayout2.xml"/><Relationship Id="rId1" Type="http://schemas.openxmlformats.org/officeDocument/2006/relationships/image" Target="../media/image48.jpe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33.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image" Target="../media/image60.png"/><Relationship Id="rId3" Type="http://schemas.openxmlformats.org/officeDocument/2006/relationships/tags" Target="../tags/tag77.xml"/><Relationship Id="rId2" Type="http://schemas.openxmlformats.org/officeDocument/2006/relationships/tags" Target="../tags/tag76.xml"/><Relationship Id="rId10" Type="http://schemas.openxmlformats.org/officeDocument/2006/relationships/slideLayout" Target="../slideLayouts/slideLayout2.xml"/><Relationship Id="rId1" Type="http://schemas.openxmlformats.org/officeDocument/2006/relationships/tags" Target="../tags/tag75.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35.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image" Target="../media/image64.png"/><Relationship Id="rId17" Type="http://schemas.openxmlformats.org/officeDocument/2006/relationships/slideLayout" Target="../slideLayouts/slideLayout2.xml"/><Relationship Id="rId16" Type="http://schemas.openxmlformats.org/officeDocument/2006/relationships/image" Target="../media/image68.svg"/><Relationship Id="rId15" Type="http://schemas.openxmlformats.org/officeDocument/2006/relationships/image" Target="../media/image67.png"/><Relationship Id="rId14" Type="http://schemas.openxmlformats.org/officeDocument/2006/relationships/tags" Target="../tags/tag93.xml"/><Relationship Id="rId13" Type="http://schemas.openxmlformats.org/officeDocument/2006/relationships/image" Target="../media/image66.svg"/><Relationship Id="rId12" Type="http://schemas.openxmlformats.org/officeDocument/2006/relationships/image" Target="../media/image65.png"/><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image" Target="../media/image6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9.png"/><Relationship Id="rId1" Type="http://schemas.openxmlformats.org/officeDocument/2006/relationships/tags" Target="../tags/tag9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41.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image" Target="../media/image70.png"/><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0" Type="http://schemas.openxmlformats.org/officeDocument/2006/relationships/slideLayout" Target="../slideLayouts/slideLayout2.xml"/><Relationship Id="rId1" Type="http://schemas.openxmlformats.org/officeDocument/2006/relationships/tags" Target="../tags/tag9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tags" Target="../tags/tag106.xml"/><Relationship Id="rId3" Type="http://schemas.openxmlformats.org/officeDocument/2006/relationships/image" Target="../media/image72.png"/><Relationship Id="rId2" Type="http://schemas.openxmlformats.org/officeDocument/2006/relationships/tags" Target="../tags/tag105.xml"/><Relationship Id="rId1" Type="http://schemas.openxmlformats.org/officeDocument/2006/relationships/image" Target="../media/image71.png"/></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52.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5" Type="http://schemas.openxmlformats.org/officeDocument/2006/relationships/slideLayout" Target="../slideLayouts/slideLayout7.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tags" Target="../tags/tag10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1.jpeg"/><Relationship Id="rId1" Type="http://schemas.openxmlformats.org/officeDocument/2006/relationships/image" Target="../media/image8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2" Type="http://schemas.openxmlformats.org/officeDocument/2006/relationships/notesSlide" Target="../notesSlides/notesSlide3.xml"/><Relationship Id="rId41" Type="http://schemas.openxmlformats.org/officeDocument/2006/relationships/slideLayout" Target="../slideLayouts/slideLayout2.xml"/><Relationship Id="rId40" Type="http://schemas.openxmlformats.org/officeDocument/2006/relationships/tags" Target="../tags/tag45.xml"/><Relationship Id="rId4" Type="http://schemas.openxmlformats.org/officeDocument/2006/relationships/tags" Target="../tags/tag21.xml"/><Relationship Id="rId39" Type="http://schemas.openxmlformats.org/officeDocument/2006/relationships/tags" Target="../tags/tag44.xml"/><Relationship Id="rId38" Type="http://schemas.openxmlformats.org/officeDocument/2006/relationships/image" Target="../media/image13.svg"/><Relationship Id="rId37" Type="http://schemas.openxmlformats.org/officeDocument/2006/relationships/image" Target="../media/image12.png"/><Relationship Id="rId36" Type="http://schemas.openxmlformats.org/officeDocument/2006/relationships/tags" Target="../tags/tag43.xml"/><Relationship Id="rId35" Type="http://schemas.openxmlformats.org/officeDocument/2006/relationships/tags" Target="../tags/tag42.xml"/><Relationship Id="rId34" Type="http://schemas.openxmlformats.org/officeDocument/2006/relationships/tags" Target="../tags/tag41.xml"/><Relationship Id="rId33" Type="http://schemas.openxmlformats.org/officeDocument/2006/relationships/image" Target="../media/image11.svg"/><Relationship Id="rId32" Type="http://schemas.openxmlformats.org/officeDocument/2006/relationships/image" Target="../media/image10.png"/><Relationship Id="rId31" Type="http://schemas.openxmlformats.org/officeDocument/2006/relationships/tags" Target="../tags/tag40.xml"/><Relationship Id="rId30" Type="http://schemas.openxmlformats.org/officeDocument/2006/relationships/tags" Target="../tags/tag39.xml"/><Relationship Id="rId3" Type="http://schemas.openxmlformats.org/officeDocument/2006/relationships/tags" Target="../tags/tag20.xml"/><Relationship Id="rId29" Type="http://schemas.openxmlformats.org/officeDocument/2006/relationships/tags" Target="../tags/tag38.xml"/><Relationship Id="rId28" Type="http://schemas.openxmlformats.org/officeDocument/2006/relationships/image" Target="../media/image9.svg"/><Relationship Id="rId27" Type="http://schemas.openxmlformats.org/officeDocument/2006/relationships/image" Target="../media/image8.png"/><Relationship Id="rId26" Type="http://schemas.openxmlformats.org/officeDocument/2006/relationships/tags" Target="../tags/tag37.xml"/><Relationship Id="rId25" Type="http://schemas.openxmlformats.org/officeDocument/2006/relationships/tags" Target="../tags/tag36.xml"/><Relationship Id="rId24" Type="http://schemas.openxmlformats.org/officeDocument/2006/relationships/tags" Target="../tags/tag35.xml"/><Relationship Id="rId23" Type="http://schemas.openxmlformats.org/officeDocument/2006/relationships/tags" Target="../tags/tag34.xml"/><Relationship Id="rId22" Type="http://schemas.openxmlformats.org/officeDocument/2006/relationships/image" Target="../media/image7.svg"/><Relationship Id="rId21" Type="http://schemas.openxmlformats.org/officeDocument/2006/relationships/image" Target="../media/image6.png"/><Relationship Id="rId20" Type="http://schemas.openxmlformats.org/officeDocument/2006/relationships/tags" Target="../tags/tag33.xml"/><Relationship Id="rId2" Type="http://schemas.openxmlformats.org/officeDocument/2006/relationships/tags" Target="../tags/tag19.xml"/><Relationship Id="rId19" Type="http://schemas.openxmlformats.org/officeDocument/2006/relationships/tags" Target="../tags/tag32.xml"/><Relationship Id="rId18" Type="http://schemas.openxmlformats.org/officeDocument/2006/relationships/tags" Target="../tags/tag31.xml"/><Relationship Id="rId17" Type="http://schemas.openxmlformats.org/officeDocument/2006/relationships/image" Target="../media/image5.svg"/><Relationship Id="rId16" Type="http://schemas.openxmlformats.org/officeDocument/2006/relationships/image" Target="../media/image4.png"/><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image" Target="../media/image3.svg"/><Relationship Id="rId10" Type="http://schemas.openxmlformats.org/officeDocument/2006/relationships/image" Target="../media/image2.png"/><Relationship Id="rId1" Type="http://schemas.openxmlformats.org/officeDocument/2006/relationships/tags" Target="../tags/tag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7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2.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a:xfrm>
            <a:off x="1701800" y="3571875"/>
            <a:ext cx="8534400" cy="2460625"/>
          </a:xfrm>
        </p:spPr>
        <p:txBody>
          <a:bodyPr vert="horz" wrap="square" lIns="91440" tIns="45720" rIns="91440" bIns="45720" anchor="t" anchorCtr="0"/>
          <a:lstStyle/>
          <a:p>
            <a:pPr>
              <a:lnSpc>
                <a:spcPct val="200000"/>
              </a:lnSpc>
              <a:buSzTx/>
            </a:pPr>
            <a:r>
              <a:rPr lang="zh-CN" altLang="en-US" dirty="0">
                <a:solidFill>
                  <a:schemeClr val="accent2"/>
                </a:solidFill>
                <a:latin typeface="微软雅黑" panose="020B0503020204020204" pitchFamily="34" charset="-122"/>
                <a:ea typeface="微软雅黑" panose="020B0503020204020204" pitchFamily="34" charset="-122"/>
                <a:cs typeface="楷体_GB2312"/>
              </a:rPr>
              <a:t>云南省疾病预防控制中心</a:t>
            </a:r>
            <a:endParaRPr lang="en-US" altLang="zh-CN" dirty="0">
              <a:solidFill>
                <a:schemeClr val="accent2"/>
              </a:solidFill>
              <a:latin typeface="微软雅黑" panose="020B0503020204020204" pitchFamily="34" charset="-122"/>
              <a:ea typeface="微软雅黑" panose="020B0503020204020204" pitchFamily="34" charset="-122"/>
              <a:cs typeface="楷体_GB2312"/>
            </a:endParaRPr>
          </a:p>
          <a:p>
            <a:pPr>
              <a:lnSpc>
                <a:spcPct val="200000"/>
              </a:lnSpc>
              <a:buSzTx/>
            </a:pPr>
            <a:r>
              <a:rPr lang="zh-CN" altLang="en-US" dirty="0" smtClean="0">
                <a:solidFill>
                  <a:schemeClr val="accent2"/>
                </a:solidFill>
                <a:latin typeface="微软雅黑" panose="020B0503020204020204" pitchFamily="34" charset="-122"/>
                <a:ea typeface="微软雅黑" panose="020B0503020204020204" pitchFamily="34" charset="-122"/>
                <a:cs typeface="楷体_GB2312"/>
              </a:rPr>
              <a:t>    </a:t>
            </a:r>
            <a:r>
              <a:rPr lang="en-US" altLang="zh-CN" dirty="0" smtClean="0">
                <a:solidFill>
                  <a:schemeClr val="accent2"/>
                </a:solidFill>
                <a:latin typeface="微软雅黑" panose="020B0503020204020204" pitchFamily="34" charset="-122"/>
                <a:ea typeface="微软雅黑" panose="020B0503020204020204" pitchFamily="34" charset="-122"/>
                <a:cs typeface="楷体_GB2312"/>
              </a:rPr>
              <a:t>  </a:t>
            </a:r>
            <a:endParaRPr lang="zh-CN" altLang="en-US" dirty="0">
              <a:solidFill>
                <a:schemeClr val="accent2"/>
              </a:solidFill>
              <a:latin typeface="微软雅黑" panose="020B0503020204020204" pitchFamily="34" charset="-122"/>
              <a:ea typeface="微软雅黑" panose="020B0503020204020204" pitchFamily="34" charset="-122"/>
              <a:cs typeface="楷体_GB2312"/>
            </a:endParaRPr>
          </a:p>
        </p:txBody>
      </p:sp>
      <p:sp>
        <p:nvSpPr>
          <p:cNvPr id="4099" name="Title 1"/>
          <p:cNvSpPr txBox="1"/>
          <p:nvPr/>
        </p:nvSpPr>
        <p:spPr>
          <a:xfrm>
            <a:off x="0" y="1370013"/>
            <a:ext cx="12192000" cy="1917700"/>
          </a:xfrm>
          <a:prstGeom prst="rect">
            <a:avLst/>
          </a:prstGeom>
          <a:noFill/>
          <a:ln w="9525">
            <a:noFill/>
          </a:ln>
        </p:spPr>
        <p:txBody>
          <a:bodyPr anchor="ctr" anchorCtr="0"/>
          <a:lstStyle/>
          <a:p>
            <a:pPr algn="ctr"/>
            <a:r>
              <a:rPr lang="en-US" altLang="zh-CN" sz="6000" b="1" dirty="0" smtClean="0">
                <a:solidFill>
                  <a:schemeClr val="accent2"/>
                </a:solidFill>
                <a:latin typeface="微软雅黑" panose="020B0503020204020204" pitchFamily="34" charset="-122"/>
                <a:ea typeface="微软雅黑" panose="020B0503020204020204" pitchFamily="34" charset="-122"/>
              </a:rPr>
              <a:t>2024</a:t>
            </a:r>
            <a:r>
              <a:rPr lang="zh-CN" altLang="en-US" sz="6000" b="1" dirty="0" smtClean="0">
                <a:solidFill>
                  <a:schemeClr val="accent2"/>
                </a:solidFill>
                <a:latin typeface="微软雅黑" panose="020B0503020204020204" pitchFamily="34" charset="-122"/>
                <a:ea typeface="微软雅黑" panose="020B0503020204020204" pitchFamily="34" charset="-122"/>
              </a:rPr>
              <a:t>年</a:t>
            </a:r>
            <a:r>
              <a:rPr lang="zh-CN" altLang="en-US" sz="6000" b="1" dirty="0">
                <a:solidFill>
                  <a:schemeClr val="accent2"/>
                </a:solidFill>
                <a:latin typeface="微软雅黑" panose="020B0503020204020204" pitchFamily="34" charset="-122"/>
                <a:ea typeface="微软雅黑" panose="020B0503020204020204" pitchFamily="34" charset="-122"/>
              </a:rPr>
              <a:t>伤害监测工作培训</a:t>
            </a:r>
            <a:endParaRPr lang="zh-CN" altLang="en-US" sz="6000" b="1"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标题 1"/>
          <p:cNvSpPr>
            <a:spLocks noGrp="1"/>
          </p:cNvSpPr>
          <p:nvPr>
            <p:ph type="title"/>
          </p:nvPr>
        </p:nvSpPr>
        <p:spPr>
          <a:xfrm>
            <a:off x="609600" y="217488"/>
            <a:ext cx="10972800" cy="1143000"/>
          </a:xfrm>
        </p:spPr>
        <p:txBody>
          <a:bodyPr vert="horz" wrap="square" lIns="91440" tIns="45720" rIns="91440" bIns="45720" anchor="ctr" anchorCtr="0"/>
          <a:lstStyle/>
          <a:p>
            <a:r>
              <a:rPr lang="zh-CN" altLang="en-US" dirty="0">
                <a:sym typeface="+mn-ea"/>
              </a:rPr>
              <a:t>全国</a:t>
            </a:r>
            <a:r>
              <a:rPr lang="zh-CN" altLang="zh-CN" dirty="0">
                <a:sym typeface="+mn-ea"/>
              </a:rPr>
              <a:t>伤害预防控制政策</a:t>
            </a:r>
            <a:endParaRPr lang="zh-CN" altLang="en-US" dirty="0"/>
          </a:p>
        </p:txBody>
      </p:sp>
      <p:sp>
        <p:nvSpPr>
          <p:cNvPr id="12291" name="内容占位符 2"/>
          <p:cNvSpPr>
            <a:spLocks noGrp="1"/>
          </p:cNvSpPr>
          <p:nvPr>
            <p:ph idx="1"/>
          </p:nvPr>
        </p:nvSpPr>
        <p:spPr>
          <a:xfrm>
            <a:off x="538163" y="1502410"/>
            <a:ext cx="11504612" cy="5024438"/>
          </a:xfrm>
        </p:spPr>
        <p:txBody>
          <a:bodyPr vert="horz" wrap="square" lIns="91440" tIns="45720" rIns="91440" bIns="45720" anchor="t" anchorCtr="0"/>
          <a:lstStyle/>
          <a:p>
            <a:pPr marL="514350" indent="-514350">
              <a:lnSpc>
                <a:spcPct val="130000"/>
              </a:lnSpc>
              <a:buFont typeface="Wingdings" panose="05000000000000000000" pitchFamily="2" charset="2"/>
              <a:buAutoNum type="arabicPeriod"/>
            </a:pPr>
            <a:r>
              <a:rPr lang="zh-CN" altLang="en-US" dirty="0"/>
              <a:t>伤害防控相关法律法规</a:t>
            </a:r>
            <a:endParaRPr lang="zh-CN" altLang="en-US" dirty="0"/>
          </a:p>
          <a:p>
            <a:pPr marL="514350" indent="-514350">
              <a:lnSpc>
                <a:spcPct val="130000"/>
              </a:lnSpc>
              <a:buFont typeface="Wingdings" panose="05000000000000000000" pitchFamily="2" charset="2"/>
              <a:buAutoNum type="arabicPeriod"/>
            </a:pPr>
            <a:r>
              <a:rPr lang="zh-CN" altLang="en-US" dirty="0"/>
              <a:t>国务院办公厅关于印发</a:t>
            </a:r>
            <a:r>
              <a:rPr lang="zh-CN" altLang="en-US" dirty="0">
                <a:solidFill>
                  <a:srgbClr val="FF0000"/>
                </a:solidFill>
              </a:rPr>
              <a:t>“十四五”国民健康规划</a:t>
            </a:r>
            <a:r>
              <a:rPr lang="zh-CN" altLang="en-US" dirty="0"/>
              <a:t>的通知</a:t>
            </a:r>
            <a:r>
              <a:rPr lang="zh-CN" altLang="en-US" dirty="0">
                <a:solidFill>
                  <a:schemeClr val="tx1"/>
                </a:solidFill>
              </a:rPr>
              <a:t>（</a:t>
            </a:r>
            <a:r>
              <a:rPr lang="en-US" altLang="zh-CN" dirty="0">
                <a:solidFill>
                  <a:schemeClr val="tx1"/>
                </a:solidFill>
              </a:rPr>
              <a:t>2022</a:t>
            </a:r>
            <a:r>
              <a:rPr lang="zh-CN" altLang="en-US" dirty="0">
                <a:solidFill>
                  <a:schemeClr val="tx1"/>
                </a:solidFill>
              </a:rPr>
              <a:t>年</a:t>
            </a:r>
            <a:r>
              <a:rPr lang="en-US" altLang="zh-CN" dirty="0">
                <a:solidFill>
                  <a:schemeClr val="tx1"/>
                </a:solidFill>
              </a:rPr>
              <a:t>5</a:t>
            </a:r>
            <a:r>
              <a:rPr lang="zh-CN" altLang="en-US" dirty="0">
                <a:solidFill>
                  <a:schemeClr val="tx1"/>
                </a:solidFill>
              </a:rPr>
              <a:t>月</a:t>
            </a:r>
            <a:r>
              <a:rPr lang="en-US" altLang="zh-CN" dirty="0">
                <a:solidFill>
                  <a:schemeClr val="tx1"/>
                </a:solidFill>
              </a:rPr>
              <a:t>20</a:t>
            </a:r>
            <a:r>
              <a:rPr lang="zh-CN" altLang="en-US" dirty="0">
                <a:solidFill>
                  <a:schemeClr val="tx1"/>
                </a:solidFill>
              </a:rPr>
              <a:t>日发布）</a:t>
            </a:r>
            <a:endParaRPr lang="en-US" altLang="zh-CN" dirty="0">
              <a:solidFill>
                <a:schemeClr val="tx1"/>
              </a:solidFill>
            </a:endParaRPr>
          </a:p>
          <a:p>
            <a:pPr marL="514350" indent="-514350">
              <a:lnSpc>
                <a:spcPct val="130000"/>
              </a:lnSpc>
              <a:buFont typeface="Wingdings" panose="05000000000000000000" pitchFamily="2" charset="2"/>
              <a:buAutoNum type="arabicPeriod"/>
            </a:pPr>
            <a:r>
              <a:rPr lang="zh-CN" altLang="en-US" dirty="0">
                <a:solidFill>
                  <a:srgbClr val="FF0000"/>
                </a:solidFill>
              </a:rPr>
              <a:t>《“健康中国 2030”规划纲要》</a:t>
            </a:r>
            <a:endParaRPr lang="zh-CN" altLang="en-US" dirty="0">
              <a:solidFill>
                <a:srgbClr val="FF0000"/>
              </a:solidFill>
            </a:endParaRPr>
          </a:p>
          <a:p>
            <a:pPr marL="514350" indent="-514350">
              <a:lnSpc>
                <a:spcPct val="130000"/>
              </a:lnSpc>
              <a:buFont typeface="Wingdings" panose="05000000000000000000" pitchFamily="2" charset="2"/>
              <a:buAutoNum type="arabicPeriod"/>
            </a:pPr>
            <a:r>
              <a:rPr lang="zh-CN" altLang="en-US" dirty="0">
                <a:solidFill>
                  <a:srgbClr val="FF0000"/>
                </a:solidFill>
              </a:rPr>
              <a:t>《中国儿童发展纲要（20</a:t>
            </a:r>
            <a:r>
              <a:rPr lang="en-US" altLang="zh-CN" dirty="0">
                <a:solidFill>
                  <a:srgbClr val="FF0000"/>
                </a:solidFill>
              </a:rPr>
              <a:t>2</a:t>
            </a:r>
            <a:r>
              <a:rPr lang="zh-CN" altLang="en-US" dirty="0">
                <a:solidFill>
                  <a:srgbClr val="FF0000"/>
                </a:solidFill>
              </a:rPr>
              <a:t>1-20</a:t>
            </a:r>
            <a:r>
              <a:rPr lang="en-US" altLang="zh-CN" dirty="0">
                <a:solidFill>
                  <a:srgbClr val="FF0000"/>
                </a:solidFill>
              </a:rPr>
              <a:t>3</a:t>
            </a:r>
            <a:r>
              <a:rPr lang="zh-CN" altLang="en-US" dirty="0">
                <a:solidFill>
                  <a:srgbClr val="FF0000"/>
                </a:solidFill>
              </a:rPr>
              <a:t>0 年）》</a:t>
            </a:r>
            <a:r>
              <a:rPr lang="zh-CN" altLang="en-US" dirty="0">
                <a:solidFill>
                  <a:schemeClr val="tx1"/>
                </a:solidFill>
              </a:rPr>
              <a:t>（</a:t>
            </a:r>
            <a:r>
              <a:rPr lang="en-US" altLang="zh-CN" dirty="0">
                <a:solidFill>
                  <a:schemeClr val="tx1"/>
                </a:solidFill>
              </a:rPr>
              <a:t>2021</a:t>
            </a:r>
            <a:r>
              <a:rPr lang="zh-CN" altLang="en-US" dirty="0">
                <a:solidFill>
                  <a:schemeClr val="tx1"/>
                </a:solidFill>
              </a:rPr>
              <a:t>年</a:t>
            </a:r>
            <a:r>
              <a:rPr lang="en-US" altLang="zh-CN" dirty="0">
                <a:solidFill>
                  <a:schemeClr val="tx1"/>
                </a:solidFill>
              </a:rPr>
              <a:t>9</a:t>
            </a:r>
            <a:r>
              <a:rPr lang="zh-CN" altLang="en-US" dirty="0">
                <a:solidFill>
                  <a:schemeClr val="tx1"/>
                </a:solidFill>
              </a:rPr>
              <a:t>月</a:t>
            </a:r>
            <a:r>
              <a:rPr lang="en-US" altLang="zh-CN" dirty="0">
                <a:solidFill>
                  <a:schemeClr val="tx1"/>
                </a:solidFill>
              </a:rPr>
              <a:t>27</a:t>
            </a:r>
            <a:r>
              <a:rPr lang="zh-CN" altLang="en-US" dirty="0">
                <a:solidFill>
                  <a:schemeClr val="tx1"/>
                </a:solidFill>
              </a:rPr>
              <a:t>日发布）</a:t>
            </a:r>
            <a:endParaRPr lang="zh-CN" altLang="en-US" dirty="0">
              <a:solidFill>
                <a:schemeClr val="tx1"/>
              </a:solidFill>
            </a:endParaRPr>
          </a:p>
          <a:p>
            <a:pPr marL="514350" indent="-514350">
              <a:lnSpc>
                <a:spcPct val="130000"/>
              </a:lnSpc>
              <a:buFont typeface="Wingdings" panose="05000000000000000000" pitchFamily="2" charset="2"/>
              <a:buAutoNum type="arabicPeriod"/>
            </a:pPr>
            <a:r>
              <a:rPr lang="zh-CN" altLang="en-US" dirty="0">
                <a:solidFill>
                  <a:srgbClr val="FF0000"/>
                </a:solidFill>
              </a:rPr>
              <a:t>《国家残疾预防行动计划（</a:t>
            </a:r>
            <a:r>
              <a:rPr lang="en-US" altLang="zh-CN" dirty="0">
                <a:solidFill>
                  <a:srgbClr val="FF0000"/>
                </a:solidFill>
              </a:rPr>
              <a:t>2021—2025</a:t>
            </a:r>
            <a:r>
              <a:rPr lang="zh-CN" altLang="en-US" dirty="0">
                <a:solidFill>
                  <a:srgbClr val="FF0000"/>
                </a:solidFill>
              </a:rPr>
              <a:t>）》</a:t>
            </a:r>
            <a:r>
              <a:rPr lang="zh-CN" altLang="en-US" b="0" dirty="0">
                <a:solidFill>
                  <a:srgbClr val="FF0000"/>
                </a:solidFill>
              </a:rPr>
              <a:t> </a:t>
            </a:r>
            <a:r>
              <a:rPr lang="zh-CN" altLang="en-US" b="0" dirty="0">
                <a:solidFill>
                  <a:schemeClr val="tx1"/>
                </a:solidFill>
              </a:rPr>
              <a:t>（</a:t>
            </a:r>
            <a:r>
              <a:rPr lang="en-US" altLang="zh-CN" dirty="0">
                <a:solidFill>
                  <a:schemeClr val="tx1"/>
                </a:solidFill>
              </a:rPr>
              <a:t>2022</a:t>
            </a:r>
            <a:r>
              <a:rPr lang="zh-CN" altLang="en-US" dirty="0">
                <a:solidFill>
                  <a:schemeClr val="tx1"/>
                </a:solidFill>
              </a:rPr>
              <a:t>年</a:t>
            </a:r>
            <a:r>
              <a:rPr lang="en-US" altLang="zh-CN" dirty="0">
                <a:solidFill>
                  <a:schemeClr val="tx1"/>
                </a:solidFill>
              </a:rPr>
              <a:t>01</a:t>
            </a:r>
            <a:r>
              <a:rPr lang="zh-CN" altLang="en-US" dirty="0">
                <a:solidFill>
                  <a:schemeClr val="tx1"/>
                </a:solidFill>
              </a:rPr>
              <a:t>月</a:t>
            </a:r>
            <a:r>
              <a:rPr lang="en-US" altLang="zh-CN" dirty="0">
                <a:solidFill>
                  <a:schemeClr val="tx1"/>
                </a:solidFill>
              </a:rPr>
              <a:t>05</a:t>
            </a:r>
            <a:r>
              <a:rPr lang="zh-CN" altLang="en-US" dirty="0">
                <a:solidFill>
                  <a:schemeClr val="tx1"/>
                </a:solidFill>
              </a:rPr>
              <a:t>日发布</a:t>
            </a:r>
            <a:r>
              <a:rPr lang="zh-CN" altLang="en-US" b="0" dirty="0">
                <a:solidFill>
                  <a:schemeClr val="tx1"/>
                </a:solidFill>
              </a:rPr>
              <a:t>）</a:t>
            </a:r>
            <a:endParaRPr lang="zh-CN" altLang="en-US" dirty="0">
              <a:solidFill>
                <a:schemeClr val="tx1"/>
              </a:solidFill>
            </a:endParaRPr>
          </a:p>
          <a:p>
            <a:pPr marL="514350" indent="-514350">
              <a:lnSpc>
                <a:spcPct val="130000"/>
              </a:lnSpc>
              <a:buFont typeface="Wingdings" panose="05000000000000000000" pitchFamily="2" charset="2"/>
              <a:buAutoNum type="arabicPeriod"/>
            </a:pPr>
            <a:r>
              <a:rPr lang="zh-CN" altLang="en-US" dirty="0"/>
              <a:t>《质量发展纲要（20</a:t>
            </a:r>
            <a:r>
              <a:rPr lang="en-US" altLang="zh-CN" dirty="0"/>
              <a:t>2</a:t>
            </a:r>
            <a:r>
              <a:rPr lang="zh-CN" altLang="en-US" dirty="0"/>
              <a:t>1-20</a:t>
            </a:r>
            <a:r>
              <a:rPr lang="en-US" altLang="zh-CN" dirty="0"/>
              <a:t>3</a:t>
            </a:r>
            <a:r>
              <a:rPr lang="zh-CN" altLang="en-US" dirty="0"/>
              <a:t>0 年）》 </a:t>
            </a:r>
            <a:endParaRPr lang="zh-CN" altLang="en-US" dirty="0"/>
          </a:p>
          <a:p>
            <a:pPr marL="514350" indent="-514350">
              <a:lnSpc>
                <a:spcPct val="130000"/>
              </a:lnSpc>
              <a:buFont typeface="Wingdings" panose="05000000000000000000" pitchFamily="2" charset="2"/>
              <a:buAutoNum type="arabicPeriod"/>
            </a:pPr>
            <a:r>
              <a:rPr lang="zh-CN" altLang="en-US" dirty="0"/>
              <a:t>  道路安全相关政策</a:t>
            </a:r>
            <a:endParaRPr lang="zh-CN" altLang="en-US" dirty="0"/>
          </a:p>
          <a:p>
            <a:pPr marL="514350" indent="-514350">
              <a:lnSpc>
                <a:spcPct val="130000"/>
              </a:lnSpc>
              <a:buFont typeface="Wingdings" panose="05000000000000000000" pitchFamily="2" charset="2"/>
              <a:buAutoNum type="arabicPeriod"/>
            </a:pPr>
            <a:r>
              <a:rPr lang="zh-CN" altLang="en-US" dirty="0"/>
              <a:t>  学校安全相关政策</a:t>
            </a:r>
            <a:endParaRPr lang="zh-CN" altLang="en-US" dirty="0"/>
          </a:p>
        </p:txBody>
      </p:sp>
    </p:spTree>
  </p:cSld>
  <p:clrMapOvr>
    <a:masterClrMapping/>
  </p:clrMapOvr>
  <p:transition spd="med" advTm="5797">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a:xfrm>
            <a:off x="838200" y="-6350"/>
            <a:ext cx="10515600" cy="1325563"/>
          </a:xfrm>
        </p:spPr>
        <p:txBody>
          <a:bodyPr vert="horz" wrap="square" lIns="91440" tIns="45720" rIns="91440" bIns="45720" anchor="ctr" anchorCtr="0"/>
          <a:lstStyle/>
          <a:p>
            <a:r>
              <a:rPr lang="zh-CN" altLang="en-US" dirty="0">
                <a:sym typeface="+mn-ea"/>
              </a:rPr>
              <a:t>全国</a:t>
            </a:r>
            <a:r>
              <a:rPr lang="zh-CN" altLang="zh-CN" dirty="0">
                <a:sym typeface="+mn-ea"/>
              </a:rPr>
              <a:t>伤害预防控制政策</a:t>
            </a:r>
            <a:endParaRPr lang="zh-CN" altLang="en-US" dirty="0"/>
          </a:p>
        </p:txBody>
      </p:sp>
      <p:pic>
        <p:nvPicPr>
          <p:cNvPr id="13315" name="Picture 2"/>
          <p:cNvPicPr>
            <a:picLocks noChangeAspect="1"/>
          </p:cNvPicPr>
          <p:nvPr/>
        </p:nvPicPr>
        <p:blipFill>
          <a:blip r:embed="rId1" cstate="print"/>
          <a:stretch>
            <a:fillRect/>
          </a:stretch>
        </p:blipFill>
        <p:spPr>
          <a:xfrm>
            <a:off x="5052695" y="1615440"/>
            <a:ext cx="4999355" cy="4479925"/>
          </a:xfrm>
          <a:prstGeom prst="rect">
            <a:avLst/>
          </a:prstGeom>
          <a:noFill/>
          <a:ln w="9525">
            <a:noFill/>
          </a:ln>
        </p:spPr>
      </p:pic>
      <p:sp>
        <p:nvSpPr>
          <p:cNvPr id="14340" name="矩形 3"/>
          <p:cNvSpPr>
            <a:spLocks noChangeArrowheads="1"/>
          </p:cNvSpPr>
          <p:nvPr/>
        </p:nvSpPr>
        <p:spPr bwMode="auto">
          <a:xfrm>
            <a:off x="279400" y="2951163"/>
            <a:ext cx="3781425" cy="519113"/>
          </a:xfrm>
          <a:prstGeom prst="rect">
            <a:avLst/>
          </a:prstGeom>
          <a:noFill/>
          <a:ln w="9525">
            <a:noFill/>
            <a:miter lim="800000"/>
          </a:ln>
        </p:spPr>
        <p:txBody>
          <a:bodyPr wrap="none">
            <a:spAutoFit/>
          </a:bodyPr>
          <a:lstStyle/>
          <a:p>
            <a:pPr marL="514350" marR="0" lvl="0" indent="-514350" algn="l" defTabSz="914400" rtl="0" eaLnBrk="0" fontAlgn="base" latinLnBrk="0" hangingPunct="0">
              <a:lnSpc>
                <a:spcPct val="130000"/>
              </a:lnSpc>
              <a:spcBef>
                <a:spcPct val="0"/>
              </a:spcBef>
              <a:spcAft>
                <a:spcPct val="0"/>
              </a:spcAft>
              <a:buClrTx/>
              <a:buSzTx/>
              <a:buFontTx/>
              <a:buAutoNum type="arabicPeriod"/>
              <a:defRPr/>
            </a:pP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伤害防控相关法律法规</a:t>
            </a:r>
            <a:endParaRPr kumimoji="0" lang="zh-CN" altLang="en-US" sz="2400" b="1" i="0" u="none" strike="noStrike" kern="1200" cap="none" spc="0" normalizeH="0" baseline="0" noProof="0" dirty="0">
              <a:ln>
                <a:noFill/>
              </a:ln>
              <a:solidFill>
                <a:srgbClr val="003399"/>
              </a:solidFill>
              <a:effectLst/>
              <a:uLnTx/>
              <a:uFillTx/>
              <a:latin typeface="+mn-lt"/>
              <a:ea typeface="+mn-ea"/>
              <a:cs typeface="楷体_GB2312"/>
            </a:endParaRPr>
          </a:p>
        </p:txBody>
      </p:sp>
    </p:spTree>
  </p:cSld>
  <p:clrMapOvr>
    <a:masterClrMapping/>
  </p:clrMapOvr>
  <p:transition spd="med" advTm="5797">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a:xfrm>
            <a:off x="226060" y="3129280"/>
            <a:ext cx="2562225" cy="1143000"/>
          </a:xfrm>
        </p:spPr>
        <p:txBody>
          <a:bodyPr vert="horz" wrap="square" lIns="91440" tIns="45720" rIns="91440" bIns="45720" anchor="ctr" anchorCtr="0"/>
          <a:lstStyle/>
          <a:p>
            <a:pPr algn="ctr"/>
            <a:r>
              <a:rPr lang="en-US" altLang="zh-CN" sz="2400" dirty="0"/>
              <a:t>2.</a:t>
            </a:r>
            <a:r>
              <a:rPr lang="zh-CN" altLang="en-US" sz="2400" dirty="0"/>
              <a:t>国务院办公厅关于印发“十四五”国民健康规划的通知</a:t>
            </a:r>
            <a:endParaRPr lang="zh-CN" altLang="en-US" sz="2400" dirty="0"/>
          </a:p>
        </p:txBody>
      </p:sp>
      <p:pic>
        <p:nvPicPr>
          <p:cNvPr id="14339" name="Picture 3" descr="G:\大理市第二人民医院培训（2022年5月23日）\幻灯（2022年5月23日）\68488b6208251bb8cc695543ccfba98.jpg"/>
          <p:cNvPicPr>
            <a:picLocks noChangeAspect="1"/>
          </p:cNvPicPr>
          <p:nvPr/>
        </p:nvPicPr>
        <p:blipFill>
          <a:blip r:embed="rId1" cstate="print"/>
          <a:stretch>
            <a:fillRect/>
          </a:stretch>
        </p:blipFill>
        <p:spPr>
          <a:xfrm>
            <a:off x="5786755" y="1667510"/>
            <a:ext cx="2655570" cy="4415790"/>
          </a:xfrm>
          <a:prstGeom prst="rect">
            <a:avLst/>
          </a:prstGeom>
          <a:noFill/>
          <a:ln w="9525" cap="flat" cmpd="sng">
            <a:solidFill>
              <a:srgbClr val="0070C0"/>
            </a:solidFill>
            <a:prstDash val="solid"/>
            <a:miter/>
            <a:headEnd type="none" w="med" len="med"/>
            <a:tailEnd type="none" w="med" len="med"/>
          </a:ln>
        </p:spPr>
      </p:pic>
      <p:pic>
        <p:nvPicPr>
          <p:cNvPr id="14340" name="Picture 5" descr="G:\大理市第二人民医院培训（2022年5月23日）\幻灯（2022年5月23日）\52291948e45975cb3097c84f86483ca.jpg"/>
          <p:cNvPicPr>
            <a:picLocks noChangeAspect="1"/>
          </p:cNvPicPr>
          <p:nvPr/>
        </p:nvPicPr>
        <p:blipFill>
          <a:blip r:embed="rId2" cstate="print"/>
          <a:stretch>
            <a:fillRect/>
          </a:stretch>
        </p:blipFill>
        <p:spPr>
          <a:xfrm>
            <a:off x="2788920" y="1666875"/>
            <a:ext cx="2647315" cy="4415790"/>
          </a:xfrm>
          <a:prstGeom prst="rect">
            <a:avLst/>
          </a:prstGeom>
          <a:noFill/>
          <a:ln w="9525" cap="flat" cmpd="sng">
            <a:solidFill>
              <a:srgbClr val="0070C0"/>
            </a:solidFill>
            <a:prstDash val="solid"/>
            <a:miter/>
            <a:headEnd type="none" w="med" len="med"/>
            <a:tailEnd type="none" w="med" len="med"/>
          </a:ln>
        </p:spPr>
      </p:pic>
      <p:pic>
        <p:nvPicPr>
          <p:cNvPr id="16391" name="Picture 7"/>
          <p:cNvPicPr>
            <a:picLocks noGrp="1" noChangeAspect="1" noChangeArrowheads="1"/>
          </p:cNvPicPr>
          <p:nvPr>
            <p:ph idx="1"/>
          </p:nvPr>
        </p:nvPicPr>
        <p:blipFill>
          <a:blip r:embed="rId3" cstate="print"/>
          <a:srcRect/>
          <a:stretch>
            <a:fillRect/>
          </a:stretch>
        </p:blipFill>
        <p:spPr>
          <a:xfrm>
            <a:off x="8667750" y="1667510"/>
            <a:ext cx="2914650" cy="4415155"/>
          </a:xfrm>
          <a:ln>
            <a:solidFill>
              <a:srgbClr val="0070C0"/>
            </a:solidFill>
          </a:ln>
          <a:effectLst>
            <a:prstShdw prst="shdw17" dist="17961" dir="2700000">
              <a:schemeClr val="accent1">
                <a:gamma/>
                <a:shade val="60000"/>
                <a:invGamma/>
              </a:schemeClr>
            </a:prstShdw>
          </a:effectLst>
        </p:spPr>
      </p:pic>
      <p:sp>
        <p:nvSpPr>
          <p:cNvPr id="13314" name="标题 1"/>
          <p:cNvSpPr>
            <a:spLocks noGrp="1"/>
          </p:cNvSpPr>
          <p:nvPr>
            <p:custDataLst>
              <p:tags r:id="rId4"/>
            </p:custDataLst>
          </p:nvPr>
        </p:nvSpPr>
        <p:spPr>
          <a:xfrm>
            <a:off x="838200" y="-6350"/>
            <a:ext cx="10515600" cy="1325563"/>
          </a:xfrm>
          <a:prstGeom prst="rect">
            <a:avLst/>
          </a:prstGeom>
          <a:noFill/>
          <a:ln w="9525">
            <a:noFill/>
          </a:ln>
        </p:spPr>
        <p:txBody>
          <a:bodyPr vert="horz" wrap="square" lIns="91440" tIns="45720" rIns="91440" bIns="45720" anchor="ctr" anchorCtr="0"/>
          <a:lst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5pPr>
            <a:lvl6pPr marL="4572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6pPr>
            <a:lvl7pPr marL="9144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7pPr>
            <a:lvl8pPr marL="13716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8pPr>
            <a:lvl9pPr marL="18288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9pPr>
          </a:lstStyle>
          <a:p>
            <a:r>
              <a:rPr lang="zh-CN" altLang="en-US" dirty="0">
                <a:sym typeface="+mn-ea"/>
              </a:rPr>
              <a:t>全国</a:t>
            </a:r>
            <a:r>
              <a:rPr lang="zh-CN" altLang="zh-CN" dirty="0">
                <a:sym typeface="+mn-ea"/>
              </a:rPr>
              <a:t>伤害预防控制政策</a:t>
            </a:r>
            <a:endParaRPr lang="zh-CN"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p:cNvSpPr>
            <a:spLocks noGrp="1"/>
          </p:cNvSpPr>
          <p:nvPr>
            <p:ph type="title"/>
          </p:nvPr>
        </p:nvSpPr>
        <p:spPr>
          <a:xfrm>
            <a:off x="838200" y="22225"/>
            <a:ext cx="10515600" cy="1325563"/>
          </a:xfrm>
        </p:spPr>
        <p:txBody>
          <a:bodyPr vert="horz" wrap="square" lIns="91440" tIns="45720" rIns="91440" bIns="45720" anchor="ctr" anchorCtr="0"/>
          <a:lstStyle/>
          <a:p>
            <a:r>
              <a:rPr lang="zh-CN" altLang="en-US" dirty="0">
                <a:sym typeface="+mn-ea"/>
              </a:rPr>
              <a:t>全国</a:t>
            </a:r>
            <a:r>
              <a:rPr lang="zh-CN" altLang="zh-CN" dirty="0">
                <a:sym typeface="+mn-ea"/>
              </a:rPr>
              <a:t>伤害预防控制政策</a:t>
            </a:r>
            <a:endParaRPr lang="zh-CN" altLang="en-US" dirty="0"/>
          </a:p>
        </p:txBody>
      </p:sp>
      <p:sp>
        <p:nvSpPr>
          <p:cNvPr id="15363" name="内容占位符 2"/>
          <p:cNvSpPr>
            <a:spLocks noGrp="1"/>
          </p:cNvSpPr>
          <p:nvPr>
            <p:ph idx="1"/>
          </p:nvPr>
        </p:nvSpPr>
        <p:spPr>
          <a:xfrm>
            <a:off x="846138" y="1608138"/>
            <a:ext cx="8763000" cy="817562"/>
          </a:xfrm>
        </p:spPr>
        <p:txBody>
          <a:bodyPr vert="horz" wrap="square" lIns="91440" tIns="45720" rIns="91440" bIns="45720" anchor="t" anchorCtr="0"/>
          <a:lstStyle/>
          <a:p>
            <a:pPr marL="0" indent="0">
              <a:lnSpc>
                <a:spcPct val="130000"/>
              </a:lnSpc>
              <a:buNone/>
            </a:pPr>
            <a:r>
              <a:rPr lang="en-US" altLang="zh-CN" dirty="0"/>
              <a:t>3.《“</a:t>
            </a:r>
            <a:r>
              <a:rPr lang="zh-CN" altLang="en-US" dirty="0"/>
              <a:t>健康中国 </a:t>
            </a:r>
            <a:r>
              <a:rPr lang="en-US" altLang="zh-CN" dirty="0"/>
              <a:t>2030”</a:t>
            </a:r>
            <a:r>
              <a:rPr lang="zh-CN" altLang="en-US" dirty="0"/>
              <a:t>规划纲要</a:t>
            </a:r>
            <a:r>
              <a:rPr lang="en-US" altLang="zh-CN" dirty="0"/>
              <a:t>》</a:t>
            </a:r>
            <a:endParaRPr lang="en-US" altLang="zh-CN" dirty="0"/>
          </a:p>
          <a:p>
            <a:pPr marL="0" indent="0">
              <a:lnSpc>
                <a:spcPct val="130000"/>
              </a:lnSpc>
              <a:buNone/>
            </a:pPr>
            <a:endParaRPr lang="zh-CN" altLang="en-US" dirty="0"/>
          </a:p>
        </p:txBody>
      </p:sp>
      <p:pic>
        <p:nvPicPr>
          <p:cNvPr id="15364" name="图片 20" descr="1558506817(1)"/>
          <p:cNvPicPr>
            <a:picLocks noChangeAspect="1"/>
          </p:cNvPicPr>
          <p:nvPr/>
        </p:nvPicPr>
        <p:blipFill>
          <a:blip r:embed="rId1" cstate="print"/>
          <a:stretch>
            <a:fillRect/>
          </a:stretch>
        </p:blipFill>
        <p:spPr>
          <a:xfrm>
            <a:off x="168275" y="2182813"/>
            <a:ext cx="5780088" cy="3943350"/>
          </a:xfrm>
          <a:prstGeom prst="rect">
            <a:avLst/>
          </a:prstGeom>
          <a:noFill/>
          <a:ln w="9525">
            <a:noFill/>
          </a:ln>
        </p:spPr>
      </p:pic>
      <p:pic>
        <p:nvPicPr>
          <p:cNvPr id="15365" name="图片 21"/>
          <p:cNvPicPr>
            <a:picLocks noChangeAspect="1"/>
          </p:cNvPicPr>
          <p:nvPr/>
        </p:nvPicPr>
        <p:blipFill>
          <a:blip r:embed="rId2" cstate="print"/>
          <a:stretch>
            <a:fillRect/>
          </a:stretch>
        </p:blipFill>
        <p:spPr>
          <a:xfrm>
            <a:off x="5872163" y="2092325"/>
            <a:ext cx="6100762" cy="4035425"/>
          </a:xfrm>
          <a:prstGeom prst="rect">
            <a:avLst/>
          </a:prstGeom>
          <a:noFill/>
          <a:ln w="9525">
            <a:noFill/>
          </a:ln>
        </p:spPr>
      </p:pic>
    </p:spTree>
  </p:cSld>
  <p:clrMapOvr>
    <a:masterClrMapping/>
  </p:clrMapOvr>
  <p:transition spd="med" advTm="5797">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447675" y="19050"/>
            <a:ext cx="10515600" cy="1325563"/>
          </a:xfrm>
        </p:spPr>
        <p:txBody>
          <a:bodyPr vert="horz" wrap="square" lIns="91440" tIns="45720" rIns="91440" bIns="45720" anchor="ctr" anchorCtr="0"/>
          <a:lstStyle/>
          <a:p>
            <a:r>
              <a:rPr lang="zh-CN" altLang="en-US" dirty="0">
                <a:sym typeface="+mn-ea"/>
              </a:rPr>
              <a:t>全国</a:t>
            </a:r>
            <a:r>
              <a:rPr lang="zh-CN" altLang="zh-CN" dirty="0">
                <a:sym typeface="+mn-ea"/>
              </a:rPr>
              <a:t>伤害预防控制政策</a:t>
            </a:r>
            <a:endParaRPr lang="zh-CN" altLang="en-US" dirty="0"/>
          </a:p>
        </p:txBody>
      </p:sp>
      <p:sp>
        <p:nvSpPr>
          <p:cNvPr id="4" name="矩形 3"/>
          <p:cNvSpPr/>
          <p:nvPr/>
        </p:nvSpPr>
        <p:spPr>
          <a:xfrm>
            <a:off x="365125" y="2902268"/>
            <a:ext cx="3236913" cy="1050290"/>
          </a:xfrm>
          <a:prstGeom prst="rect">
            <a:avLst/>
          </a:prstGeom>
        </p:spPr>
        <p:txBody>
          <a:bodyPr>
            <a:spAutoFit/>
          </a:bodyPr>
          <a:lstStyle/>
          <a:p>
            <a:pPr marL="0" marR="0" lvl="0" indent="0" algn="ctr" defTabSz="914400" rtl="0" eaLnBrk="0" fontAlgn="base" latinLnBrk="0" hangingPunct="0">
              <a:lnSpc>
                <a:spcPct val="13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3399"/>
                </a:solidFill>
                <a:effectLst/>
                <a:uLnTx/>
                <a:uFillTx/>
                <a:latin typeface="+mn-lt"/>
                <a:ea typeface="+mn-ea"/>
                <a:cs typeface="楷体_GB2312"/>
              </a:rPr>
              <a:t>4.</a:t>
            </a: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《中国儿童发展纲要</a:t>
            </a:r>
            <a:endParaRPr kumimoji="0" lang="en-US" altLang="zh-CN" sz="2400" b="1" i="0" u="none" strike="noStrike" kern="1200" cap="none" spc="0" normalizeH="0" baseline="0" noProof="0" dirty="0">
              <a:ln>
                <a:noFill/>
              </a:ln>
              <a:solidFill>
                <a:srgbClr val="003399"/>
              </a:solidFill>
              <a:effectLst/>
              <a:uLnTx/>
              <a:uFillTx/>
              <a:latin typeface="+mn-lt"/>
              <a:ea typeface="+mn-ea"/>
              <a:cs typeface="楷体_GB2312"/>
            </a:endParaRPr>
          </a:p>
          <a:p>
            <a:pPr marL="0" marR="0" lvl="0" indent="0" algn="ctr" defTabSz="914400" rtl="0" eaLnBrk="0" fontAlgn="base" latinLnBrk="0" hangingPunct="0">
              <a:lnSpc>
                <a:spcPct val="13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（20</a:t>
            </a:r>
            <a:r>
              <a:rPr kumimoji="0" lang="en-US" altLang="zh-CN" sz="2400" b="1" i="0" u="none" strike="noStrike" kern="1200" cap="none" spc="0" normalizeH="0" baseline="0" noProof="0" dirty="0">
                <a:ln>
                  <a:noFill/>
                </a:ln>
                <a:solidFill>
                  <a:srgbClr val="003399"/>
                </a:solidFill>
                <a:effectLst/>
                <a:uLnTx/>
                <a:uFillTx/>
                <a:latin typeface="+mn-lt"/>
                <a:ea typeface="+mn-ea"/>
                <a:cs typeface="楷体_GB2312"/>
              </a:rPr>
              <a:t>2</a:t>
            </a: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1-20</a:t>
            </a:r>
            <a:r>
              <a:rPr kumimoji="0" lang="en-US" altLang="zh-CN" sz="2400" b="1" i="0" u="none" strike="noStrike" kern="1200" cap="none" spc="0" normalizeH="0" baseline="0" noProof="0" dirty="0">
                <a:ln>
                  <a:noFill/>
                </a:ln>
                <a:solidFill>
                  <a:srgbClr val="003399"/>
                </a:solidFill>
                <a:effectLst/>
                <a:uLnTx/>
                <a:uFillTx/>
                <a:latin typeface="+mn-lt"/>
                <a:ea typeface="+mn-ea"/>
                <a:cs typeface="楷体_GB2312"/>
              </a:rPr>
              <a:t>3</a:t>
            </a: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0 年）》</a:t>
            </a:r>
            <a:endParaRPr kumimoji="0" lang="zh-CN" altLang="en-US" sz="2400" b="1" i="0" u="none" strike="noStrike" kern="1200" cap="none" spc="0" normalizeH="0" baseline="0" noProof="0" dirty="0">
              <a:ln>
                <a:noFill/>
              </a:ln>
              <a:solidFill>
                <a:srgbClr val="003399"/>
              </a:solidFill>
              <a:effectLst/>
              <a:uLnTx/>
              <a:uFillTx/>
              <a:latin typeface="+mn-lt"/>
              <a:ea typeface="+mn-ea"/>
              <a:cs typeface="楷体_GB2312"/>
            </a:endParaRPr>
          </a:p>
        </p:txBody>
      </p:sp>
      <p:pic>
        <p:nvPicPr>
          <p:cNvPr id="16388" name="Picture 5" descr="E:\伤害项目\培训资料\2021年\2021年\幻灯\省级幻灯\1、成会荣\ffd9c4de08dd47c9ea1e7938bbe4b47.jpg"/>
          <p:cNvPicPr>
            <a:picLocks noChangeAspect="1"/>
          </p:cNvPicPr>
          <p:nvPr/>
        </p:nvPicPr>
        <p:blipFill>
          <a:blip r:embed="rId1" cstate="print"/>
          <a:stretch>
            <a:fillRect/>
          </a:stretch>
        </p:blipFill>
        <p:spPr>
          <a:xfrm>
            <a:off x="3770313" y="1641475"/>
            <a:ext cx="4030662" cy="4479925"/>
          </a:xfrm>
          <a:prstGeom prst="rect">
            <a:avLst/>
          </a:prstGeom>
          <a:noFill/>
          <a:ln w="9525">
            <a:noFill/>
          </a:ln>
        </p:spPr>
      </p:pic>
      <p:pic>
        <p:nvPicPr>
          <p:cNvPr id="18438" name="Picture 6"/>
          <p:cNvPicPr>
            <a:picLocks noChangeAspect="1" noChangeArrowheads="1"/>
          </p:cNvPicPr>
          <p:nvPr/>
        </p:nvPicPr>
        <p:blipFill>
          <a:blip r:embed="rId2" cstate="print"/>
          <a:srcRect/>
          <a:stretch>
            <a:fillRect/>
          </a:stretch>
        </p:blipFill>
        <p:spPr bwMode="auto">
          <a:xfrm>
            <a:off x="8061325" y="1630363"/>
            <a:ext cx="4003675" cy="4505325"/>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spd="med" advTm="5797">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347085"/>
            <a:ext cx="3666490" cy="1050290"/>
          </a:xfrm>
          <a:prstGeom prst="rect">
            <a:avLst/>
          </a:prstGeom>
        </p:spPr>
        <p:txBody>
          <a:bodyPr wrap="square">
            <a:spAutoFit/>
          </a:bodyPr>
          <a:lstStyle/>
          <a:p>
            <a:pPr marL="0" marR="0" lvl="0" indent="0" algn="ctr" defTabSz="914400" rtl="0" eaLnBrk="0" fontAlgn="base" latinLnBrk="0" hangingPunct="0">
              <a:lnSpc>
                <a:spcPct val="13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3399"/>
                </a:solidFill>
                <a:effectLst/>
                <a:uLnTx/>
                <a:uFillTx/>
                <a:latin typeface="+mn-ea"/>
                <a:ea typeface="+mn-ea"/>
                <a:cs typeface="楷体_GB2312"/>
              </a:rPr>
              <a:t>5.</a:t>
            </a:r>
            <a:r>
              <a:rPr kumimoji="0" lang="zh-CN" altLang="en-US" sz="2400" b="1" i="0" u="none" strike="noStrike" kern="1200" cap="none" spc="0" normalizeH="0" baseline="0" noProof="0" dirty="0">
                <a:ln>
                  <a:noFill/>
                </a:ln>
                <a:solidFill>
                  <a:srgbClr val="003399"/>
                </a:solidFill>
                <a:effectLst/>
                <a:uLnTx/>
                <a:uFillTx/>
                <a:latin typeface="+mn-ea"/>
                <a:ea typeface="+mn-ea"/>
                <a:cs typeface="楷体_GB2312"/>
              </a:rPr>
              <a:t>《国家残疾预防行动计划（20</a:t>
            </a:r>
            <a:r>
              <a:rPr kumimoji="0" lang="en-US" altLang="zh-CN" sz="2400" b="1" i="0" u="none" strike="noStrike" kern="1200" cap="none" spc="0" normalizeH="0" baseline="0" noProof="0" dirty="0">
                <a:ln>
                  <a:noFill/>
                </a:ln>
                <a:solidFill>
                  <a:srgbClr val="003399"/>
                </a:solidFill>
                <a:effectLst/>
                <a:uLnTx/>
                <a:uFillTx/>
                <a:latin typeface="+mn-ea"/>
                <a:ea typeface="+mn-ea"/>
                <a:cs typeface="楷体_GB2312"/>
              </a:rPr>
              <a:t>21</a:t>
            </a:r>
            <a:r>
              <a:rPr kumimoji="0" lang="zh-CN" altLang="en-US" sz="2400" b="1" i="0" u="none" strike="noStrike" kern="1200" cap="none" spc="0" normalizeH="0" baseline="0" noProof="0" dirty="0">
                <a:ln>
                  <a:noFill/>
                </a:ln>
                <a:solidFill>
                  <a:srgbClr val="003399"/>
                </a:solidFill>
                <a:effectLst/>
                <a:uLnTx/>
                <a:uFillTx/>
                <a:latin typeface="+mn-ea"/>
                <a:ea typeface="+mn-ea"/>
                <a:cs typeface="楷体_GB2312"/>
              </a:rPr>
              <a:t>-202</a:t>
            </a:r>
            <a:r>
              <a:rPr kumimoji="0" lang="en-US" altLang="zh-CN" sz="2400" b="1" i="0" u="none" strike="noStrike" kern="1200" cap="none" spc="0" normalizeH="0" baseline="0" noProof="0" dirty="0">
                <a:ln>
                  <a:noFill/>
                </a:ln>
                <a:solidFill>
                  <a:srgbClr val="003399"/>
                </a:solidFill>
                <a:effectLst/>
                <a:uLnTx/>
                <a:uFillTx/>
                <a:latin typeface="+mn-ea"/>
                <a:ea typeface="+mn-ea"/>
                <a:cs typeface="楷体_GB2312"/>
              </a:rPr>
              <a:t>5</a:t>
            </a:r>
            <a:r>
              <a:rPr kumimoji="0" lang="zh-CN" altLang="en-US" sz="2400" b="1" i="0" u="none" strike="noStrike" kern="1200" cap="none" spc="0" normalizeH="0" baseline="0" noProof="0" dirty="0">
                <a:ln>
                  <a:noFill/>
                </a:ln>
                <a:solidFill>
                  <a:srgbClr val="003399"/>
                </a:solidFill>
                <a:effectLst/>
                <a:uLnTx/>
                <a:uFillTx/>
                <a:latin typeface="+mn-ea"/>
                <a:ea typeface="+mn-ea"/>
                <a:cs typeface="楷体_GB2312"/>
              </a:rPr>
              <a:t> 年）》</a:t>
            </a:r>
            <a:endParaRPr kumimoji="0" lang="zh-CN" altLang="en-US" sz="2400" b="1" i="0" u="none" strike="noStrike" kern="1200" cap="none" spc="0" normalizeH="0" baseline="0" noProof="0" dirty="0">
              <a:ln>
                <a:noFill/>
              </a:ln>
              <a:solidFill>
                <a:srgbClr val="003399"/>
              </a:solidFill>
              <a:effectLst/>
              <a:uLnTx/>
              <a:uFillTx/>
              <a:latin typeface="+mn-ea"/>
              <a:ea typeface="+mn-ea"/>
              <a:cs typeface="楷体_GB2312"/>
            </a:endParaRPr>
          </a:p>
        </p:txBody>
      </p:sp>
      <p:sp>
        <p:nvSpPr>
          <p:cNvPr id="17411" name="标题 1"/>
          <p:cNvSpPr>
            <a:spLocks noGrp="1"/>
          </p:cNvSpPr>
          <p:nvPr>
            <p:ph type="title"/>
          </p:nvPr>
        </p:nvSpPr>
        <p:spPr>
          <a:xfrm>
            <a:off x="838200" y="-34925"/>
            <a:ext cx="10515600" cy="1325563"/>
          </a:xfrm>
        </p:spPr>
        <p:txBody>
          <a:bodyPr vert="horz" wrap="square" lIns="91440" tIns="45720" rIns="91440" bIns="45720" anchor="ctr" anchorCtr="0"/>
          <a:lstStyle/>
          <a:p>
            <a:r>
              <a:rPr lang="zh-CN" altLang="en-US" dirty="0">
                <a:sym typeface="+mn-ea"/>
              </a:rPr>
              <a:t>全国</a:t>
            </a:r>
            <a:r>
              <a:rPr lang="zh-CN" altLang="zh-CN" dirty="0">
                <a:sym typeface="+mn-ea"/>
              </a:rPr>
              <a:t>伤害预防控制政策</a:t>
            </a:r>
            <a:endParaRPr lang="zh-CN" altLang="en-US" dirty="0"/>
          </a:p>
        </p:txBody>
      </p:sp>
      <p:pic>
        <p:nvPicPr>
          <p:cNvPr id="19465" name="Picture 9"/>
          <p:cNvPicPr>
            <a:picLocks noChangeAspect="1" noChangeArrowheads="1"/>
          </p:cNvPicPr>
          <p:nvPr/>
        </p:nvPicPr>
        <p:blipFill>
          <a:blip r:embed="rId1" cstate="print"/>
          <a:srcRect/>
          <a:stretch>
            <a:fillRect/>
          </a:stretch>
        </p:blipFill>
        <p:spPr bwMode="auto">
          <a:xfrm>
            <a:off x="3695700" y="1601470"/>
            <a:ext cx="4279900" cy="447611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8067" name="Picture 3"/>
          <p:cNvPicPr>
            <a:picLocks noChangeAspect="1" noChangeArrowheads="1"/>
          </p:cNvPicPr>
          <p:nvPr/>
        </p:nvPicPr>
        <p:blipFill>
          <a:blip r:embed="rId2" cstate="print"/>
          <a:srcRect/>
          <a:stretch>
            <a:fillRect/>
          </a:stretch>
        </p:blipFill>
        <p:spPr bwMode="auto">
          <a:xfrm>
            <a:off x="8004175" y="1601470"/>
            <a:ext cx="4127500" cy="4476115"/>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spd="med" advTm="5797">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a:xfrm>
            <a:off x="838200" y="214313"/>
            <a:ext cx="10515600" cy="1325562"/>
          </a:xfrm>
        </p:spPr>
        <p:txBody>
          <a:bodyPr vert="horz" wrap="square" lIns="91440" tIns="45720" rIns="91440" bIns="45720" anchor="ctr" anchorCtr="0"/>
          <a:lstStyle/>
          <a:p>
            <a:r>
              <a:rPr lang="zh-CN" altLang="en-US" dirty="0">
                <a:sym typeface="+mn-ea"/>
              </a:rPr>
              <a:t>全国</a:t>
            </a:r>
            <a:r>
              <a:rPr lang="zh-CN" altLang="zh-CN" dirty="0">
                <a:sym typeface="+mn-ea"/>
              </a:rPr>
              <a:t>伤害预防控制政策</a:t>
            </a:r>
            <a:endParaRPr lang="zh-CN" altLang="en-US" dirty="0"/>
          </a:p>
        </p:txBody>
      </p:sp>
      <p:sp>
        <p:nvSpPr>
          <p:cNvPr id="9" name="文本框 8"/>
          <p:cNvSpPr txBox="1"/>
          <p:nvPr/>
        </p:nvSpPr>
        <p:spPr>
          <a:xfrm>
            <a:off x="0" y="2851150"/>
            <a:ext cx="3416300" cy="1050290"/>
          </a:xfrm>
          <a:prstGeom prst="rect">
            <a:avLst/>
          </a:prstGeom>
          <a:noFill/>
        </p:spPr>
        <p:txBody>
          <a:bodyPr>
            <a:spAutoFit/>
          </a:bodyPr>
          <a:lstStyle/>
          <a:p>
            <a:pPr marR="0" algn="ctr" defTabSz="914400">
              <a:lnSpc>
                <a:spcPct val="130000"/>
              </a:lnSpc>
              <a:buClrTx/>
              <a:buSzTx/>
              <a:buFontTx/>
              <a:buNone/>
              <a:defRPr/>
            </a:pPr>
            <a:r>
              <a:rPr kumimoji="0" lang="en-US" altLang="zh-CN" sz="2400" b="1" kern="1200" cap="none" spc="0" normalizeH="0" baseline="0" noProof="0" dirty="0">
                <a:solidFill>
                  <a:srgbClr val="003399"/>
                </a:solidFill>
                <a:latin typeface="+mn-lt"/>
                <a:ea typeface="+mn-ea"/>
                <a:cs typeface="楷体_GB2312"/>
                <a:sym typeface="+mn-ea"/>
              </a:rPr>
              <a:t>6.</a:t>
            </a:r>
            <a:r>
              <a:rPr kumimoji="0" lang="zh-CN" altLang="en-US" sz="2400" b="1" kern="1200" cap="none" spc="0" normalizeH="0" baseline="0" noProof="0" dirty="0">
                <a:solidFill>
                  <a:srgbClr val="003399"/>
                </a:solidFill>
                <a:latin typeface="+mn-lt"/>
                <a:ea typeface="+mn-ea"/>
                <a:cs typeface="楷体_GB2312"/>
                <a:sym typeface="+mn-ea"/>
              </a:rPr>
              <a:t>《</a:t>
            </a:r>
            <a:r>
              <a:rPr kumimoji="0" lang="zh-CN" altLang="en-US" sz="2400" b="1" kern="1200" cap="none" spc="0" normalizeH="0" baseline="0" noProof="0" dirty="0">
                <a:solidFill>
                  <a:srgbClr val="003399"/>
                </a:solidFill>
                <a:latin typeface="+mn-ea"/>
                <a:ea typeface="+mn-ea"/>
                <a:cs typeface="楷体_GB2312"/>
                <a:sym typeface="+mn-ea"/>
              </a:rPr>
              <a:t>质量发展纲要</a:t>
            </a:r>
            <a:endParaRPr kumimoji="0" lang="en-US" altLang="zh-CN" sz="2400" b="1" kern="1200" cap="none" spc="0" normalizeH="0" baseline="0" noProof="0" dirty="0">
              <a:solidFill>
                <a:srgbClr val="003399"/>
              </a:solidFill>
              <a:latin typeface="+mn-ea"/>
              <a:ea typeface="+mn-ea"/>
              <a:cs typeface="楷体_GB2312"/>
              <a:sym typeface="+mn-ea"/>
            </a:endParaRPr>
          </a:p>
          <a:p>
            <a:pPr marR="0" algn="ctr" defTabSz="914400">
              <a:lnSpc>
                <a:spcPct val="130000"/>
              </a:lnSpc>
              <a:buClrTx/>
              <a:buSzTx/>
              <a:buFontTx/>
              <a:buNone/>
              <a:defRPr/>
            </a:pPr>
            <a:r>
              <a:rPr kumimoji="0" lang="zh-CN" altLang="en-US" sz="2400" b="1" kern="1200" cap="none" spc="0" normalizeH="0" baseline="0" noProof="0" dirty="0">
                <a:solidFill>
                  <a:srgbClr val="003399"/>
                </a:solidFill>
                <a:latin typeface="+mn-ea"/>
                <a:ea typeface="+mn-ea"/>
                <a:cs typeface="楷体_GB2312"/>
                <a:sym typeface="+mn-ea"/>
              </a:rPr>
              <a:t>（20</a:t>
            </a:r>
            <a:r>
              <a:rPr kumimoji="0" lang="en-US" altLang="zh-CN" sz="2400" b="1" kern="1200" cap="none" spc="0" normalizeH="0" baseline="0" noProof="0" dirty="0">
                <a:solidFill>
                  <a:srgbClr val="003399"/>
                </a:solidFill>
                <a:latin typeface="+mn-ea"/>
                <a:ea typeface="+mn-ea"/>
                <a:cs typeface="楷体_GB2312"/>
                <a:sym typeface="+mn-ea"/>
              </a:rPr>
              <a:t>2</a:t>
            </a:r>
            <a:r>
              <a:rPr kumimoji="0" lang="zh-CN" altLang="en-US" sz="2400" b="1" kern="1200" cap="none" spc="0" normalizeH="0" baseline="0" noProof="0" dirty="0">
                <a:solidFill>
                  <a:srgbClr val="003399"/>
                </a:solidFill>
                <a:latin typeface="+mn-ea"/>
                <a:ea typeface="+mn-ea"/>
                <a:cs typeface="楷体_GB2312"/>
                <a:sym typeface="+mn-ea"/>
              </a:rPr>
              <a:t>1-20</a:t>
            </a:r>
            <a:r>
              <a:rPr kumimoji="0" lang="en-US" altLang="zh-CN" sz="2400" b="1" kern="1200" cap="none" spc="0" normalizeH="0" baseline="0" noProof="0" dirty="0">
                <a:solidFill>
                  <a:srgbClr val="003399"/>
                </a:solidFill>
                <a:latin typeface="+mn-ea"/>
                <a:ea typeface="+mn-ea"/>
                <a:cs typeface="楷体_GB2312"/>
                <a:sym typeface="+mn-ea"/>
              </a:rPr>
              <a:t>3</a:t>
            </a:r>
            <a:r>
              <a:rPr kumimoji="0" lang="zh-CN" altLang="en-US" sz="2400" b="1" kern="1200" cap="none" spc="0" normalizeH="0" baseline="0" noProof="0" dirty="0">
                <a:solidFill>
                  <a:srgbClr val="003399"/>
                </a:solidFill>
                <a:latin typeface="+mn-ea"/>
                <a:ea typeface="+mn-ea"/>
                <a:cs typeface="楷体_GB2312"/>
                <a:sym typeface="+mn-ea"/>
              </a:rPr>
              <a:t>0 年）》 </a:t>
            </a:r>
            <a:endParaRPr kumimoji="0" lang="zh-CN" altLang="en-US" sz="2400" b="1" kern="1200" cap="none" spc="0" normalizeH="0" baseline="0" noProof="0" dirty="0">
              <a:solidFill>
                <a:srgbClr val="003399"/>
              </a:solidFill>
              <a:latin typeface="+mn-ea"/>
              <a:ea typeface="+mn-ea"/>
              <a:cs typeface="楷体_GB2312"/>
            </a:endParaRPr>
          </a:p>
        </p:txBody>
      </p:sp>
      <p:pic>
        <p:nvPicPr>
          <p:cNvPr id="18436" name="图片 9"/>
          <p:cNvPicPr>
            <a:picLocks noChangeAspect="1"/>
          </p:cNvPicPr>
          <p:nvPr/>
        </p:nvPicPr>
        <p:blipFill>
          <a:blip r:embed="rId1" cstate="print"/>
          <a:stretch>
            <a:fillRect/>
          </a:stretch>
        </p:blipFill>
        <p:spPr>
          <a:xfrm>
            <a:off x="3470275" y="1598295"/>
            <a:ext cx="7883525" cy="4457065"/>
          </a:xfrm>
          <a:prstGeom prst="rect">
            <a:avLst/>
          </a:prstGeom>
          <a:noFill/>
          <a:ln w="9525">
            <a:noFill/>
          </a:ln>
        </p:spPr>
      </p:pic>
    </p:spTree>
  </p:cSld>
  <p:clrMapOvr>
    <a:masterClrMapping/>
  </p:clrMapOvr>
  <p:transition spd="med" advTm="5797">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p:txBody>
          <a:bodyPr vert="horz" wrap="square" lIns="91440" tIns="45720" rIns="91440" bIns="45720" anchor="ctr" anchorCtr="0"/>
          <a:lstStyle/>
          <a:p>
            <a:r>
              <a:rPr lang="zh-CN" altLang="en-US" dirty="0">
                <a:sym typeface="+mn-ea"/>
              </a:rPr>
              <a:t>全国</a:t>
            </a:r>
            <a:r>
              <a:rPr lang="zh-CN" altLang="zh-CN" dirty="0">
                <a:sym typeface="+mn-ea"/>
              </a:rPr>
              <a:t>伤害预防控制政策</a:t>
            </a:r>
            <a:endParaRPr lang="zh-CN" altLang="en-US" dirty="0"/>
          </a:p>
        </p:txBody>
      </p:sp>
      <p:grpSp>
        <p:nvGrpSpPr>
          <p:cNvPr id="19459" name="组合 1073743869"/>
          <p:cNvGrpSpPr/>
          <p:nvPr/>
        </p:nvGrpSpPr>
        <p:grpSpPr>
          <a:xfrm>
            <a:off x="549275" y="1670050"/>
            <a:ext cx="11539855" cy="4620895"/>
            <a:chOff x="-3034" y="380"/>
            <a:chExt cx="13246" cy="7969"/>
          </a:xfrm>
        </p:grpSpPr>
        <p:grpSp>
          <p:nvGrpSpPr>
            <p:cNvPr id="19460" name="组合 1073744925"/>
            <p:cNvGrpSpPr/>
            <p:nvPr/>
          </p:nvGrpSpPr>
          <p:grpSpPr>
            <a:xfrm>
              <a:off x="3" y="8334"/>
              <a:ext cx="15" cy="14"/>
              <a:chOff x="3" y="8334"/>
              <a:chExt cx="15" cy="14"/>
            </a:xfrm>
          </p:grpSpPr>
          <p:sp>
            <p:nvSpPr>
              <p:cNvPr id="19491" name="任意多边形 1073744926"/>
              <p:cNvSpPr/>
              <p:nvPr/>
            </p:nvSpPr>
            <p:spPr>
              <a:xfrm>
                <a:off x="3" y="8334"/>
                <a:ext cx="15" cy="14"/>
              </a:xfrm>
              <a:custGeom>
                <a:avLst/>
                <a:gdLst>
                  <a:gd name="txL" fmla="*/ 0 w 15"/>
                  <a:gd name="txT" fmla="*/ 0 h 14"/>
                  <a:gd name="txR" fmla="*/ 15 w 15"/>
                  <a:gd name="txB" fmla="*/ 14 h 14"/>
                </a:gdLst>
                <a:ahLst/>
                <a:cxnLst>
                  <a:cxn ang="0">
                    <a:pos x="0" y="0"/>
                  </a:cxn>
                  <a:cxn ang="0">
                    <a:pos x="0" y="14"/>
                  </a:cxn>
                  <a:cxn ang="0">
                    <a:pos x="15" y="14"/>
                  </a:cxn>
                </a:cxnLst>
                <a:rect l="txL" t="txT" r="txR" b="txB"/>
                <a:pathLst>
                  <a:path w="15" h="14">
                    <a:moveTo>
                      <a:pt x="0" y="0"/>
                    </a:moveTo>
                    <a:lnTo>
                      <a:pt x="0" y="14"/>
                    </a:lnTo>
                    <a:lnTo>
                      <a:pt x="15" y="14"/>
                    </a:lnTo>
                  </a:path>
                </a:pathLst>
              </a:custGeom>
              <a:noFill/>
              <a:ln w="4445" cap="flat" cmpd="sng">
                <a:solidFill>
                  <a:srgbClr val="F7AB00"/>
                </a:solidFill>
                <a:prstDash val="solid"/>
                <a:round/>
                <a:headEnd type="none" w="med" len="med"/>
                <a:tailEnd type="none" w="med" len="med"/>
              </a:ln>
            </p:spPr>
            <p:txBody>
              <a:bodyPr/>
              <a:lstStyle/>
              <a:p>
                <a:endParaRPr lang="zh-CN" altLang="en-US" dirty="0">
                  <a:latin typeface="Arial" panose="020B0604020202020204" pitchFamily="34" charset="0"/>
                </a:endParaRPr>
              </a:p>
            </p:txBody>
          </p:sp>
        </p:grpSp>
        <p:grpSp>
          <p:nvGrpSpPr>
            <p:cNvPr id="19461" name="组合 1073744923"/>
            <p:cNvGrpSpPr/>
            <p:nvPr/>
          </p:nvGrpSpPr>
          <p:grpSpPr>
            <a:xfrm>
              <a:off x="9797" y="8347"/>
              <a:ext cx="29" cy="2"/>
              <a:chOff x="9797" y="8347"/>
              <a:chExt cx="29" cy="2"/>
            </a:xfrm>
          </p:grpSpPr>
          <p:sp>
            <p:nvSpPr>
              <p:cNvPr id="19490" name="任意多边形 1073744924"/>
              <p:cNvSpPr/>
              <p:nvPr/>
            </p:nvSpPr>
            <p:spPr>
              <a:xfrm>
                <a:off x="9797" y="8347"/>
                <a:ext cx="29" cy="2"/>
              </a:xfrm>
              <a:custGeom>
                <a:avLst/>
                <a:gdLst>
                  <a:gd name="txL" fmla="*/ 0 w 29"/>
                  <a:gd name="txT" fmla="*/ 0 h 1"/>
                  <a:gd name="txR" fmla="*/ 29 w 29"/>
                  <a:gd name="txB" fmla="*/ 1 h 1"/>
                </a:gdLst>
                <a:ahLst/>
                <a:cxnLst>
                  <a:cxn ang="0">
                    <a:pos x="0" y="2147483647"/>
                  </a:cxn>
                  <a:cxn ang="0">
                    <a:pos x="14" y="2147483647"/>
                  </a:cxn>
                  <a:cxn ang="0">
                    <a:pos x="20" y="2147483647"/>
                  </a:cxn>
                  <a:cxn ang="0">
                    <a:pos x="29" y="0"/>
                  </a:cxn>
                </a:cxnLst>
                <a:rect l="txL" t="txT" r="txR" b="txB"/>
                <a:pathLst>
                  <a:path w="29" h="1">
                    <a:moveTo>
                      <a:pt x="0" y="1"/>
                    </a:moveTo>
                    <a:lnTo>
                      <a:pt x="14" y="1"/>
                    </a:lnTo>
                    <a:lnTo>
                      <a:pt x="20" y="1"/>
                    </a:lnTo>
                    <a:lnTo>
                      <a:pt x="29" y="0"/>
                    </a:lnTo>
                  </a:path>
                </a:pathLst>
              </a:custGeom>
              <a:noFill/>
              <a:ln w="4445" cap="flat" cmpd="sng">
                <a:solidFill>
                  <a:srgbClr val="F7AB00"/>
                </a:solidFill>
                <a:prstDash val="solid"/>
                <a:round/>
                <a:headEnd type="none" w="med" len="med"/>
                <a:tailEnd type="none" w="med" len="med"/>
              </a:ln>
            </p:spPr>
            <p:txBody>
              <a:bodyPr/>
              <a:lstStyle/>
              <a:p>
                <a:endParaRPr lang="zh-CN" altLang="en-US" dirty="0">
                  <a:latin typeface="Arial" panose="020B0604020202020204" pitchFamily="34" charset="0"/>
                </a:endParaRPr>
              </a:p>
            </p:txBody>
          </p:sp>
        </p:grpSp>
        <p:grpSp>
          <p:nvGrpSpPr>
            <p:cNvPr id="19462" name="组合 1073744921"/>
            <p:cNvGrpSpPr/>
            <p:nvPr/>
          </p:nvGrpSpPr>
          <p:grpSpPr>
            <a:xfrm>
              <a:off x="10205" y="7951"/>
              <a:ext cx="7" cy="2"/>
              <a:chOff x="10205" y="7951"/>
              <a:chExt cx="7" cy="2"/>
            </a:xfrm>
          </p:grpSpPr>
          <p:sp>
            <p:nvSpPr>
              <p:cNvPr id="19489" name="任意多边形 1073744922"/>
              <p:cNvSpPr/>
              <p:nvPr/>
            </p:nvSpPr>
            <p:spPr>
              <a:xfrm>
                <a:off x="10205" y="7951"/>
                <a:ext cx="7" cy="2"/>
              </a:xfrm>
              <a:custGeom>
                <a:avLst/>
                <a:gdLst>
                  <a:gd name="txL" fmla="*/ 0 w 7"/>
                  <a:gd name="txT" fmla="*/ 0 h 2"/>
                  <a:gd name="txR" fmla="*/ 7 w 7"/>
                  <a:gd name="txB" fmla="*/ 2 h 2"/>
                </a:gdLst>
                <a:ahLst/>
                <a:cxnLst>
                  <a:cxn ang="0">
                    <a:pos x="0" y="0"/>
                  </a:cxn>
                  <a:cxn ang="0">
                    <a:pos x="7" y="0"/>
                  </a:cxn>
                </a:cxnLst>
                <a:rect l="txL" t="txT" r="txR" b="txB"/>
                <a:pathLst>
                  <a:path w="7" h="2">
                    <a:moveTo>
                      <a:pt x="0" y="0"/>
                    </a:moveTo>
                    <a:lnTo>
                      <a:pt x="7" y="0"/>
                    </a:lnTo>
                  </a:path>
                </a:pathLst>
              </a:custGeom>
              <a:noFill/>
              <a:ln w="17996" cap="flat" cmpd="sng">
                <a:solidFill>
                  <a:srgbClr val="F7AB00"/>
                </a:solidFill>
                <a:prstDash val="solid"/>
                <a:round/>
                <a:headEnd type="none" w="med" len="med"/>
                <a:tailEnd type="none" w="med" len="med"/>
              </a:ln>
            </p:spPr>
            <p:txBody>
              <a:bodyPr/>
              <a:lstStyle/>
              <a:p>
                <a:endParaRPr lang="zh-CN" altLang="en-US" dirty="0">
                  <a:latin typeface="Arial" panose="020B0604020202020204" pitchFamily="34" charset="0"/>
                </a:endParaRPr>
              </a:p>
            </p:txBody>
          </p:sp>
        </p:grpSp>
        <p:grpSp>
          <p:nvGrpSpPr>
            <p:cNvPr id="19463" name="组合 1073744919"/>
            <p:cNvGrpSpPr/>
            <p:nvPr/>
          </p:nvGrpSpPr>
          <p:grpSpPr>
            <a:xfrm>
              <a:off x="10194" y="380"/>
              <a:ext cx="14" cy="14"/>
              <a:chOff x="10194" y="380"/>
              <a:chExt cx="14" cy="14"/>
            </a:xfrm>
          </p:grpSpPr>
          <p:sp>
            <p:nvSpPr>
              <p:cNvPr id="19488" name="任意多边形 1073744920"/>
              <p:cNvSpPr/>
              <p:nvPr/>
            </p:nvSpPr>
            <p:spPr>
              <a:xfrm>
                <a:off x="10194" y="380"/>
                <a:ext cx="14" cy="14"/>
              </a:xfrm>
              <a:custGeom>
                <a:avLst/>
                <a:gdLst>
                  <a:gd name="txL" fmla="*/ 0 w 14"/>
                  <a:gd name="txT" fmla="*/ 0 h 14"/>
                  <a:gd name="txR" fmla="*/ 14 w 14"/>
                  <a:gd name="txB" fmla="*/ 14 h 14"/>
                </a:gdLst>
                <a:ahLst/>
                <a:cxnLst>
                  <a:cxn ang="0">
                    <a:pos x="14" y="14"/>
                  </a:cxn>
                  <a:cxn ang="0">
                    <a:pos x="14" y="0"/>
                  </a:cxn>
                  <a:cxn ang="0">
                    <a:pos x="0" y="0"/>
                  </a:cxn>
                </a:cxnLst>
                <a:rect l="txL" t="txT" r="txR" b="txB"/>
                <a:pathLst>
                  <a:path w="14" h="14">
                    <a:moveTo>
                      <a:pt x="14" y="14"/>
                    </a:moveTo>
                    <a:lnTo>
                      <a:pt x="14" y="0"/>
                    </a:lnTo>
                    <a:lnTo>
                      <a:pt x="0" y="0"/>
                    </a:lnTo>
                  </a:path>
                </a:pathLst>
              </a:custGeom>
              <a:noFill/>
              <a:ln w="4445" cap="flat" cmpd="sng">
                <a:solidFill>
                  <a:srgbClr val="F7AB00"/>
                </a:solidFill>
                <a:prstDash val="solid"/>
                <a:round/>
                <a:headEnd type="none" w="med" len="med"/>
                <a:tailEnd type="none" w="med" len="med"/>
              </a:ln>
            </p:spPr>
            <p:txBody>
              <a:bodyPr/>
              <a:lstStyle/>
              <a:p>
                <a:endParaRPr lang="zh-CN" altLang="en-US" dirty="0">
                  <a:latin typeface="Arial" panose="020B0604020202020204" pitchFamily="34" charset="0"/>
                </a:endParaRPr>
              </a:p>
            </p:txBody>
          </p:sp>
        </p:grpSp>
        <p:grpSp>
          <p:nvGrpSpPr>
            <p:cNvPr id="19464" name="组合 1073744917"/>
            <p:cNvGrpSpPr/>
            <p:nvPr/>
          </p:nvGrpSpPr>
          <p:grpSpPr>
            <a:xfrm>
              <a:off x="3" y="380"/>
              <a:ext cx="15" cy="15"/>
              <a:chOff x="3" y="380"/>
              <a:chExt cx="15" cy="15"/>
            </a:xfrm>
          </p:grpSpPr>
          <p:sp>
            <p:nvSpPr>
              <p:cNvPr id="19487" name="任意多边形 1073744918"/>
              <p:cNvSpPr/>
              <p:nvPr/>
            </p:nvSpPr>
            <p:spPr>
              <a:xfrm>
                <a:off x="3" y="380"/>
                <a:ext cx="15" cy="15"/>
              </a:xfrm>
              <a:custGeom>
                <a:avLst/>
                <a:gdLst>
                  <a:gd name="txL" fmla="*/ 0 w 15"/>
                  <a:gd name="txT" fmla="*/ 0 h 15"/>
                  <a:gd name="txR" fmla="*/ 15 w 15"/>
                  <a:gd name="txB" fmla="*/ 15 h 15"/>
                </a:gdLst>
                <a:ahLst/>
                <a:cxnLst>
                  <a:cxn ang="0">
                    <a:pos x="15" y="0"/>
                  </a:cxn>
                  <a:cxn ang="0">
                    <a:pos x="0" y="0"/>
                  </a:cxn>
                  <a:cxn ang="0">
                    <a:pos x="0" y="14"/>
                  </a:cxn>
                </a:cxnLst>
                <a:rect l="txL" t="txT" r="txR" b="txB"/>
                <a:pathLst>
                  <a:path w="15" h="15">
                    <a:moveTo>
                      <a:pt x="15" y="0"/>
                    </a:moveTo>
                    <a:lnTo>
                      <a:pt x="0" y="0"/>
                    </a:lnTo>
                    <a:lnTo>
                      <a:pt x="0" y="14"/>
                    </a:lnTo>
                  </a:path>
                </a:pathLst>
              </a:custGeom>
              <a:noFill/>
              <a:ln w="4445" cap="flat" cmpd="sng">
                <a:solidFill>
                  <a:srgbClr val="F7AB00"/>
                </a:solidFill>
                <a:prstDash val="solid"/>
                <a:round/>
                <a:headEnd type="none" w="med" len="med"/>
                <a:tailEnd type="none" w="med" len="med"/>
              </a:ln>
            </p:spPr>
            <p:txBody>
              <a:bodyPr/>
              <a:lstStyle/>
              <a:p>
                <a:endParaRPr lang="zh-CN" altLang="en-US" dirty="0">
                  <a:latin typeface="Arial" panose="020B0604020202020204" pitchFamily="34" charset="0"/>
                </a:endParaRPr>
              </a:p>
            </p:txBody>
          </p:sp>
        </p:grpSp>
        <p:grpSp>
          <p:nvGrpSpPr>
            <p:cNvPr id="19465" name="组合 1073744915"/>
            <p:cNvGrpSpPr/>
            <p:nvPr/>
          </p:nvGrpSpPr>
          <p:grpSpPr>
            <a:xfrm>
              <a:off x="397" y="713"/>
              <a:ext cx="9486" cy="644"/>
              <a:chOff x="397" y="713"/>
              <a:chExt cx="9486" cy="644"/>
            </a:xfrm>
          </p:grpSpPr>
          <p:sp>
            <p:nvSpPr>
              <p:cNvPr id="19486" name="任意多边形 1073744916"/>
              <p:cNvSpPr/>
              <p:nvPr/>
            </p:nvSpPr>
            <p:spPr>
              <a:xfrm>
                <a:off x="397" y="713"/>
                <a:ext cx="9486" cy="644"/>
              </a:xfrm>
              <a:custGeom>
                <a:avLst/>
                <a:gdLst>
                  <a:gd name="txL" fmla="*/ 0 w 9486"/>
                  <a:gd name="txT" fmla="*/ 0 h 644"/>
                  <a:gd name="txR" fmla="*/ 9486 w 9486"/>
                  <a:gd name="txB" fmla="*/ 644 h 644"/>
                </a:gdLst>
                <a:ahLst/>
                <a:cxnLst>
                  <a:cxn ang="0">
                    <a:pos x="9486" y="0"/>
                  </a:cxn>
                  <a:cxn ang="0">
                    <a:pos x="0" y="0"/>
                  </a:cxn>
                  <a:cxn ang="0">
                    <a:pos x="289" y="322"/>
                  </a:cxn>
                  <a:cxn ang="0">
                    <a:pos x="0" y="644"/>
                  </a:cxn>
                  <a:cxn ang="0">
                    <a:pos x="9486" y="644"/>
                  </a:cxn>
                  <a:cxn ang="0">
                    <a:pos x="9197" y="322"/>
                  </a:cxn>
                  <a:cxn ang="0">
                    <a:pos x="9486" y="0"/>
                  </a:cxn>
                </a:cxnLst>
                <a:rect l="txL" t="txT" r="txR" b="txB"/>
                <a:pathLst>
                  <a:path w="9486" h="644">
                    <a:moveTo>
                      <a:pt x="9486" y="0"/>
                    </a:moveTo>
                    <a:lnTo>
                      <a:pt x="0" y="0"/>
                    </a:lnTo>
                    <a:lnTo>
                      <a:pt x="289" y="322"/>
                    </a:lnTo>
                    <a:lnTo>
                      <a:pt x="0" y="644"/>
                    </a:lnTo>
                    <a:lnTo>
                      <a:pt x="9486" y="644"/>
                    </a:lnTo>
                    <a:lnTo>
                      <a:pt x="9197" y="322"/>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19466" name="组合 1073744913"/>
            <p:cNvGrpSpPr/>
            <p:nvPr/>
          </p:nvGrpSpPr>
          <p:grpSpPr>
            <a:xfrm>
              <a:off x="397" y="2883"/>
              <a:ext cx="9486" cy="644"/>
              <a:chOff x="397" y="2883"/>
              <a:chExt cx="9486" cy="644"/>
            </a:xfrm>
          </p:grpSpPr>
          <p:sp>
            <p:nvSpPr>
              <p:cNvPr id="19485" name="任意多边形 1073744914"/>
              <p:cNvSpPr/>
              <p:nvPr/>
            </p:nvSpPr>
            <p:spPr>
              <a:xfrm>
                <a:off x="397" y="2883"/>
                <a:ext cx="9486" cy="644"/>
              </a:xfrm>
              <a:custGeom>
                <a:avLst/>
                <a:gdLst>
                  <a:gd name="txL" fmla="*/ 0 w 9486"/>
                  <a:gd name="txT" fmla="*/ 0 h 644"/>
                  <a:gd name="txR" fmla="*/ 9486 w 9486"/>
                  <a:gd name="txB" fmla="*/ 644 h 644"/>
                </a:gdLst>
                <a:ahLst/>
                <a:cxnLst>
                  <a:cxn ang="0">
                    <a:pos x="9486" y="0"/>
                  </a:cxn>
                  <a:cxn ang="0">
                    <a:pos x="0" y="0"/>
                  </a:cxn>
                  <a:cxn ang="0">
                    <a:pos x="289" y="322"/>
                  </a:cxn>
                  <a:cxn ang="0">
                    <a:pos x="0" y="644"/>
                  </a:cxn>
                  <a:cxn ang="0">
                    <a:pos x="9486" y="644"/>
                  </a:cxn>
                  <a:cxn ang="0">
                    <a:pos x="9197" y="322"/>
                  </a:cxn>
                  <a:cxn ang="0">
                    <a:pos x="9486" y="0"/>
                  </a:cxn>
                </a:cxnLst>
                <a:rect l="txL" t="txT" r="txR" b="txB"/>
                <a:pathLst>
                  <a:path w="9486" h="644">
                    <a:moveTo>
                      <a:pt x="9486" y="0"/>
                    </a:moveTo>
                    <a:lnTo>
                      <a:pt x="0" y="0"/>
                    </a:lnTo>
                    <a:lnTo>
                      <a:pt x="289" y="322"/>
                    </a:lnTo>
                    <a:lnTo>
                      <a:pt x="0" y="644"/>
                    </a:lnTo>
                    <a:lnTo>
                      <a:pt x="9486" y="644"/>
                    </a:lnTo>
                    <a:lnTo>
                      <a:pt x="9197" y="322"/>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19467" name="组合 1073744911"/>
            <p:cNvGrpSpPr/>
            <p:nvPr/>
          </p:nvGrpSpPr>
          <p:grpSpPr>
            <a:xfrm>
              <a:off x="397" y="6139"/>
              <a:ext cx="9486" cy="644"/>
              <a:chOff x="397" y="6139"/>
              <a:chExt cx="9486" cy="644"/>
            </a:xfrm>
          </p:grpSpPr>
          <p:sp>
            <p:nvSpPr>
              <p:cNvPr id="19484" name="任意多边形 1073744912"/>
              <p:cNvSpPr/>
              <p:nvPr/>
            </p:nvSpPr>
            <p:spPr>
              <a:xfrm>
                <a:off x="397" y="6139"/>
                <a:ext cx="9486" cy="644"/>
              </a:xfrm>
              <a:custGeom>
                <a:avLst/>
                <a:gdLst>
                  <a:gd name="txL" fmla="*/ 0 w 9486"/>
                  <a:gd name="txT" fmla="*/ 0 h 644"/>
                  <a:gd name="txR" fmla="*/ 9486 w 9486"/>
                  <a:gd name="txB" fmla="*/ 644 h 644"/>
                </a:gdLst>
                <a:ahLst/>
                <a:cxnLst>
                  <a:cxn ang="0">
                    <a:pos x="9486" y="0"/>
                  </a:cxn>
                  <a:cxn ang="0">
                    <a:pos x="0" y="0"/>
                  </a:cxn>
                  <a:cxn ang="0">
                    <a:pos x="289" y="321"/>
                  </a:cxn>
                  <a:cxn ang="0">
                    <a:pos x="0" y="643"/>
                  </a:cxn>
                  <a:cxn ang="0">
                    <a:pos x="9486" y="643"/>
                  </a:cxn>
                  <a:cxn ang="0">
                    <a:pos x="9197" y="321"/>
                  </a:cxn>
                  <a:cxn ang="0">
                    <a:pos x="9486" y="0"/>
                  </a:cxn>
                </a:cxnLst>
                <a:rect l="txL" t="txT" r="txR" b="txB"/>
                <a:pathLst>
                  <a:path w="9486" h="644">
                    <a:moveTo>
                      <a:pt x="9486" y="0"/>
                    </a:moveTo>
                    <a:lnTo>
                      <a:pt x="0" y="0"/>
                    </a:lnTo>
                    <a:lnTo>
                      <a:pt x="289" y="321"/>
                    </a:lnTo>
                    <a:lnTo>
                      <a:pt x="0" y="643"/>
                    </a:lnTo>
                    <a:lnTo>
                      <a:pt x="9486" y="643"/>
                    </a:lnTo>
                    <a:lnTo>
                      <a:pt x="9197" y="321"/>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19468" name="组合 1073744909"/>
            <p:cNvGrpSpPr/>
            <p:nvPr/>
          </p:nvGrpSpPr>
          <p:grpSpPr>
            <a:xfrm>
              <a:off x="397" y="1798"/>
              <a:ext cx="9486" cy="644"/>
              <a:chOff x="397" y="1798"/>
              <a:chExt cx="9486" cy="644"/>
            </a:xfrm>
          </p:grpSpPr>
          <p:sp>
            <p:nvSpPr>
              <p:cNvPr id="19483" name="任意多边形 1073744910"/>
              <p:cNvSpPr/>
              <p:nvPr/>
            </p:nvSpPr>
            <p:spPr>
              <a:xfrm>
                <a:off x="397" y="1798"/>
                <a:ext cx="9486" cy="644"/>
              </a:xfrm>
              <a:custGeom>
                <a:avLst/>
                <a:gdLst>
                  <a:gd name="txL" fmla="*/ 0 w 9486"/>
                  <a:gd name="txT" fmla="*/ 0 h 644"/>
                  <a:gd name="txR" fmla="*/ 9486 w 9486"/>
                  <a:gd name="txB" fmla="*/ 644 h 644"/>
                </a:gdLst>
                <a:ahLst/>
                <a:cxnLst>
                  <a:cxn ang="0">
                    <a:pos x="9486" y="0"/>
                  </a:cxn>
                  <a:cxn ang="0">
                    <a:pos x="0" y="0"/>
                  </a:cxn>
                  <a:cxn ang="0">
                    <a:pos x="289" y="322"/>
                  </a:cxn>
                  <a:cxn ang="0">
                    <a:pos x="0" y="644"/>
                  </a:cxn>
                  <a:cxn ang="0">
                    <a:pos x="9486" y="644"/>
                  </a:cxn>
                  <a:cxn ang="0">
                    <a:pos x="9197" y="322"/>
                  </a:cxn>
                  <a:cxn ang="0">
                    <a:pos x="9486" y="0"/>
                  </a:cxn>
                </a:cxnLst>
                <a:rect l="txL" t="txT" r="txR" b="txB"/>
                <a:pathLst>
                  <a:path w="9486" h="644">
                    <a:moveTo>
                      <a:pt x="9486" y="0"/>
                    </a:moveTo>
                    <a:lnTo>
                      <a:pt x="0" y="0"/>
                    </a:lnTo>
                    <a:lnTo>
                      <a:pt x="289" y="322"/>
                    </a:lnTo>
                    <a:lnTo>
                      <a:pt x="0" y="644"/>
                    </a:lnTo>
                    <a:lnTo>
                      <a:pt x="9486" y="644"/>
                    </a:lnTo>
                    <a:lnTo>
                      <a:pt x="9197" y="322"/>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19469" name="组合 1073744907"/>
            <p:cNvGrpSpPr/>
            <p:nvPr/>
          </p:nvGrpSpPr>
          <p:grpSpPr>
            <a:xfrm>
              <a:off x="397" y="5053"/>
              <a:ext cx="9486" cy="644"/>
              <a:chOff x="397" y="5053"/>
              <a:chExt cx="9486" cy="644"/>
            </a:xfrm>
          </p:grpSpPr>
          <p:sp>
            <p:nvSpPr>
              <p:cNvPr id="19482" name="任意多边形 1073744908"/>
              <p:cNvSpPr/>
              <p:nvPr/>
            </p:nvSpPr>
            <p:spPr>
              <a:xfrm>
                <a:off x="397" y="5053"/>
                <a:ext cx="9486" cy="644"/>
              </a:xfrm>
              <a:custGeom>
                <a:avLst/>
                <a:gdLst>
                  <a:gd name="txL" fmla="*/ 0 w 9486"/>
                  <a:gd name="txT" fmla="*/ 0 h 644"/>
                  <a:gd name="txR" fmla="*/ 9486 w 9486"/>
                  <a:gd name="txB" fmla="*/ 644 h 644"/>
                </a:gdLst>
                <a:ahLst/>
                <a:cxnLst>
                  <a:cxn ang="0">
                    <a:pos x="9486" y="0"/>
                  </a:cxn>
                  <a:cxn ang="0">
                    <a:pos x="0" y="0"/>
                  </a:cxn>
                  <a:cxn ang="0">
                    <a:pos x="289" y="322"/>
                  </a:cxn>
                  <a:cxn ang="0">
                    <a:pos x="0" y="644"/>
                  </a:cxn>
                  <a:cxn ang="0">
                    <a:pos x="9486" y="644"/>
                  </a:cxn>
                  <a:cxn ang="0">
                    <a:pos x="9197" y="322"/>
                  </a:cxn>
                  <a:cxn ang="0">
                    <a:pos x="9486" y="0"/>
                  </a:cxn>
                </a:cxnLst>
                <a:rect l="txL" t="txT" r="txR" b="txB"/>
                <a:pathLst>
                  <a:path w="9486" h="644">
                    <a:moveTo>
                      <a:pt x="9486" y="0"/>
                    </a:moveTo>
                    <a:lnTo>
                      <a:pt x="0" y="0"/>
                    </a:lnTo>
                    <a:lnTo>
                      <a:pt x="289" y="322"/>
                    </a:lnTo>
                    <a:lnTo>
                      <a:pt x="0" y="644"/>
                    </a:lnTo>
                    <a:lnTo>
                      <a:pt x="9486" y="644"/>
                    </a:lnTo>
                    <a:lnTo>
                      <a:pt x="9197" y="322"/>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19470" name="组合 1073744905"/>
            <p:cNvGrpSpPr/>
            <p:nvPr/>
          </p:nvGrpSpPr>
          <p:grpSpPr>
            <a:xfrm>
              <a:off x="397" y="3968"/>
              <a:ext cx="9486" cy="644"/>
              <a:chOff x="397" y="3968"/>
              <a:chExt cx="9486" cy="644"/>
            </a:xfrm>
          </p:grpSpPr>
          <p:sp>
            <p:nvSpPr>
              <p:cNvPr id="19481" name="任意多边形 1073744906"/>
              <p:cNvSpPr/>
              <p:nvPr/>
            </p:nvSpPr>
            <p:spPr>
              <a:xfrm>
                <a:off x="397" y="3968"/>
                <a:ext cx="9486" cy="644"/>
              </a:xfrm>
              <a:custGeom>
                <a:avLst/>
                <a:gdLst>
                  <a:gd name="txL" fmla="*/ 0 w 9486"/>
                  <a:gd name="txT" fmla="*/ 0 h 644"/>
                  <a:gd name="txR" fmla="*/ 9486 w 9486"/>
                  <a:gd name="txB" fmla="*/ 644 h 644"/>
                </a:gdLst>
                <a:ahLst/>
                <a:cxnLst>
                  <a:cxn ang="0">
                    <a:pos x="9486" y="0"/>
                  </a:cxn>
                  <a:cxn ang="0">
                    <a:pos x="0" y="0"/>
                  </a:cxn>
                  <a:cxn ang="0">
                    <a:pos x="289" y="322"/>
                  </a:cxn>
                  <a:cxn ang="0">
                    <a:pos x="0" y="644"/>
                  </a:cxn>
                  <a:cxn ang="0">
                    <a:pos x="9486" y="644"/>
                  </a:cxn>
                  <a:cxn ang="0">
                    <a:pos x="9197" y="322"/>
                  </a:cxn>
                  <a:cxn ang="0">
                    <a:pos x="9486" y="0"/>
                  </a:cxn>
                </a:cxnLst>
                <a:rect l="txL" t="txT" r="txR" b="txB"/>
                <a:pathLst>
                  <a:path w="9486" h="644">
                    <a:moveTo>
                      <a:pt x="9486" y="0"/>
                    </a:moveTo>
                    <a:lnTo>
                      <a:pt x="0" y="0"/>
                    </a:lnTo>
                    <a:lnTo>
                      <a:pt x="289" y="322"/>
                    </a:lnTo>
                    <a:lnTo>
                      <a:pt x="0" y="644"/>
                    </a:lnTo>
                    <a:lnTo>
                      <a:pt x="9486" y="644"/>
                    </a:lnTo>
                    <a:lnTo>
                      <a:pt x="9197" y="322"/>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19471" name="组合 1073743870"/>
            <p:cNvGrpSpPr/>
            <p:nvPr/>
          </p:nvGrpSpPr>
          <p:grpSpPr>
            <a:xfrm>
              <a:off x="-3034" y="956"/>
              <a:ext cx="12917" cy="6994"/>
              <a:chOff x="-3034" y="956"/>
              <a:chExt cx="12917" cy="6994"/>
            </a:xfrm>
          </p:grpSpPr>
          <p:sp>
            <p:nvSpPr>
              <p:cNvPr id="19472" name="任意多边形 1073744904"/>
              <p:cNvSpPr/>
              <p:nvPr/>
            </p:nvSpPr>
            <p:spPr>
              <a:xfrm>
                <a:off x="397" y="7224"/>
                <a:ext cx="9486" cy="644"/>
              </a:xfrm>
              <a:custGeom>
                <a:avLst/>
                <a:gdLst>
                  <a:gd name="txL" fmla="*/ 0 w 9486"/>
                  <a:gd name="txT" fmla="*/ 0 h 644"/>
                  <a:gd name="txR" fmla="*/ 9486 w 9486"/>
                  <a:gd name="txB" fmla="*/ 644 h 644"/>
                </a:gdLst>
                <a:ahLst/>
                <a:cxnLst>
                  <a:cxn ang="0">
                    <a:pos x="9486" y="0"/>
                  </a:cxn>
                  <a:cxn ang="0">
                    <a:pos x="0" y="0"/>
                  </a:cxn>
                  <a:cxn ang="0">
                    <a:pos x="289" y="321"/>
                  </a:cxn>
                  <a:cxn ang="0">
                    <a:pos x="0" y="643"/>
                  </a:cxn>
                  <a:cxn ang="0">
                    <a:pos x="9486" y="643"/>
                  </a:cxn>
                  <a:cxn ang="0">
                    <a:pos x="9197" y="321"/>
                  </a:cxn>
                  <a:cxn ang="0">
                    <a:pos x="9486" y="0"/>
                  </a:cxn>
                </a:cxnLst>
                <a:rect l="txL" t="txT" r="txR" b="txB"/>
                <a:pathLst>
                  <a:path w="9486" h="644">
                    <a:moveTo>
                      <a:pt x="9486" y="0"/>
                    </a:moveTo>
                    <a:lnTo>
                      <a:pt x="0" y="0"/>
                    </a:lnTo>
                    <a:lnTo>
                      <a:pt x="289" y="321"/>
                    </a:lnTo>
                    <a:lnTo>
                      <a:pt x="0" y="643"/>
                    </a:lnTo>
                    <a:lnTo>
                      <a:pt x="9486" y="643"/>
                    </a:lnTo>
                    <a:lnTo>
                      <a:pt x="9197" y="321"/>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sp>
            <p:nvSpPr>
              <p:cNvPr id="1073744903" name="文本框 1073744902"/>
              <p:cNvSpPr txBox="1"/>
              <p:nvPr/>
            </p:nvSpPr>
            <p:spPr>
              <a:xfrm>
                <a:off x="-3034" y="3333"/>
                <a:ext cx="3238" cy="1105"/>
              </a:xfrm>
              <a:prstGeom prst="rect">
                <a:avLst/>
              </a:prstGeom>
              <a:noFill/>
              <a:ln w="9525">
                <a:noFill/>
              </a:ln>
            </p:spPr>
            <p:txBody>
              <a:bodyPr lIns="0" tIns="0" rIns="0" bIns="0"/>
              <a:lstStyle/>
              <a:p>
                <a:pPr marR="0" defTabSz="914400">
                  <a:lnSpc>
                    <a:spcPct val="130000"/>
                  </a:lnSpc>
                  <a:buClrTx/>
                  <a:buSzTx/>
                  <a:buFontTx/>
                  <a:buNone/>
                  <a:defRPr/>
                </a:pPr>
                <a:r>
                  <a:rPr kumimoji="0" lang="en-US" altLang="zh-CN" sz="2400" b="1" kern="1200" cap="none" spc="0" normalizeH="0" baseline="0" noProof="0" dirty="0">
                    <a:solidFill>
                      <a:srgbClr val="003399"/>
                    </a:solidFill>
                    <a:latin typeface="+mn-lt"/>
                    <a:ea typeface="+mn-ea"/>
                    <a:cs typeface="楷体_GB2312"/>
                    <a:sym typeface="+mn-ea"/>
                  </a:rPr>
                  <a:t>7.</a:t>
                </a:r>
                <a:r>
                  <a:rPr kumimoji="0" lang="zh-CN" altLang="en-US" sz="2400" b="1" kern="1200" cap="none" spc="0" normalizeH="0" baseline="0" noProof="0" dirty="0">
                    <a:solidFill>
                      <a:srgbClr val="003399"/>
                    </a:solidFill>
                    <a:latin typeface="+mn-lt"/>
                    <a:ea typeface="+mn-ea"/>
                    <a:cs typeface="楷体_GB2312"/>
                    <a:sym typeface="+mn-ea"/>
                  </a:rPr>
                  <a:t>道路安全相关政策</a:t>
                </a:r>
                <a:endParaRPr kumimoji="0" lang="zh-CN" altLang="en-US" sz="2400" b="1" kern="1200" cap="none" spc="0" normalizeH="0" baseline="0" noProof="0" dirty="0">
                  <a:solidFill>
                    <a:srgbClr val="003399"/>
                  </a:solidFill>
                  <a:latin typeface="+mn-lt"/>
                  <a:ea typeface="+mn-ea"/>
                  <a:cs typeface="楷体_GB2312"/>
                  <a:sym typeface="+mn-ea"/>
                </a:endParaRPr>
              </a:p>
              <a:p>
                <a:pPr marR="0" defTabSz="914400">
                  <a:buClrTx/>
                  <a:buSzTx/>
                  <a:buFontTx/>
                  <a:buNone/>
                  <a:defRPr/>
                </a:pPr>
                <a:endParaRPr kumimoji="0" lang="zh-CN" altLang="en-US" sz="2000" kern="1200" cap="none" spc="0" normalizeH="0" baseline="0" noProof="0" dirty="0">
                  <a:latin typeface="微软雅黑" panose="020B0503020204020204" pitchFamily="34" charset="-122"/>
                  <a:ea typeface="微软雅黑" panose="020B0503020204020204" pitchFamily="34" charset="-122"/>
                  <a:cs typeface="+mn-cs"/>
                </a:endParaRPr>
              </a:p>
            </p:txBody>
          </p:sp>
          <p:sp>
            <p:nvSpPr>
              <p:cNvPr id="19474" name="文本框 1073744901"/>
              <p:cNvSpPr txBox="1"/>
              <p:nvPr/>
            </p:nvSpPr>
            <p:spPr>
              <a:xfrm>
                <a:off x="3371" y="956"/>
                <a:ext cx="3380" cy="188"/>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《道路交通安全 “ 十四五 " 规划》</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19475" name="文本框 1073744900"/>
              <p:cNvSpPr txBox="1"/>
              <p:nvPr/>
            </p:nvSpPr>
            <p:spPr>
              <a:xfrm>
                <a:off x="838" y="2042"/>
                <a:ext cx="8537" cy="243"/>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《国务院办公厅转发公安部交通运输部关于推进机动车驾驶人培训考试制度改革意见的通知》</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19476" name="文本框 1073744899"/>
              <p:cNvSpPr txBox="1"/>
              <p:nvPr/>
            </p:nvSpPr>
            <p:spPr>
              <a:xfrm>
                <a:off x="769" y="3019"/>
                <a:ext cx="8901" cy="440"/>
              </a:xfrm>
              <a:prstGeom prst="rect">
                <a:avLst/>
              </a:prstGeom>
              <a:noFill/>
              <a:ln w="9525">
                <a:noFill/>
              </a:ln>
            </p:spPr>
            <p:txBody>
              <a:bodyPr lIns="0" tIns="0" rIns="0" bIns="0"/>
              <a:lstStyle/>
              <a:p>
                <a:pPr>
                  <a:lnSpc>
                    <a:spcPts val="890"/>
                  </a:lnSpc>
                </a:pPr>
                <a:r>
                  <a:rPr lang="zh-CN" altLang="en-US" sz="1400" dirty="0">
                    <a:latin typeface="Arial" panose="020B0604020202020204" pitchFamily="34" charset="0"/>
                  </a:rPr>
                  <a:t>《国务院安委会办公室关于印发〈集中整治道路危险化学品运输违法行为专项行动工作方案〉</a:t>
                </a:r>
                <a:endParaRPr lang="zh-CN" altLang="en-US" sz="1400" dirty="0">
                  <a:latin typeface="Arial" panose="020B0604020202020204" pitchFamily="34" charset="0"/>
                </a:endParaRPr>
              </a:p>
              <a:p>
                <a:pPr algn="ctr">
                  <a:lnSpc>
                    <a:spcPts val="1315"/>
                  </a:lnSpc>
                </a:pPr>
                <a:r>
                  <a:rPr lang="zh-CN" altLang="en-US" sz="1400" dirty="0">
                    <a:latin typeface="Arial" panose="020B0604020202020204" pitchFamily="34" charset="0"/>
                  </a:rPr>
                  <a:t>的通知》</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19477" name="文本框 1073744898"/>
              <p:cNvSpPr txBox="1"/>
              <p:nvPr/>
            </p:nvSpPr>
            <p:spPr>
              <a:xfrm>
                <a:off x="3775" y="4215"/>
                <a:ext cx="3450" cy="298"/>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《道路交通安全“十四五”规划》</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19478" name="文本框 1073744897"/>
              <p:cNvSpPr txBox="1"/>
              <p:nvPr/>
            </p:nvSpPr>
            <p:spPr>
              <a:xfrm>
                <a:off x="945" y="5302"/>
                <a:ext cx="8330" cy="271"/>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《交通运输部、公安部、国家安全监管总局关于进一步加强道路运输安全管理工作的通知》</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19479" name="文本框 1073744896"/>
              <p:cNvSpPr txBox="1"/>
              <p:nvPr/>
            </p:nvSpPr>
            <p:spPr>
              <a:xfrm>
                <a:off x="897" y="6389"/>
                <a:ext cx="8478" cy="176"/>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《国务院办公厅转发公安部交通运输部关于推进机动车驾驶人培训考试制度改革意见的通知》</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19480" name="文本框 1073744895"/>
              <p:cNvSpPr txBox="1"/>
              <p:nvPr/>
            </p:nvSpPr>
            <p:spPr>
              <a:xfrm>
                <a:off x="818" y="7345"/>
                <a:ext cx="8897" cy="605"/>
              </a:xfrm>
              <a:prstGeom prst="rect">
                <a:avLst/>
              </a:prstGeom>
              <a:noFill/>
              <a:ln w="9525">
                <a:noFill/>
              </a:ln>
            </p:spPr>
            <p:txBody>
              <a:bodyPr lIns="0" tIns="0" rIns="0" bIns="0"/>
              <a:lstStyle/>
              <a:p>
                <a:pPr>
                  <a:lnSpc>
                    <a:spcPts val="890"/>
                  </a:lnSpc>
                </a:pPr>
                <a:r>
                  <a:rPr lang="zh-CN" altLang="en-US" sz="1400" dirty="0">
                    <a:latin typeface="Arial" panose="020B0604020202020204" pitchFamily="34" charset="0"/>
                  </a:rPr>
                  <a:t>《公安部 教育部 国家安全生产监管总局关于组织开展农村地区校车接送学生车辆交通安全隐</a:t>
                </a:r>
                <a:endParaRPr lang="zh-CN" altLang="en-US" sz="1400" dirty="0">
                  <a:latin typeface="Arial" panose="020B0604020202020204" pitchFamily="34" charset="0"/>
                </a:endParaRPr>
              </a:p>
              <a:p>
                <a:pPr algn="ctr">
                  <a:lnSpc>
                    <a:spcPts val="1315"/>
                  </a:lnSpc>
                </a:pPr>
                <a:r>
                  <a:rPr lang="zh-CN" altLang="en-US" sz="1400" dirty="0">
                    <a:latin typeface="Arial" panose="020B0604020202020204" pitchFamily="34" charset="0"/>
                  </a:rPr>
                  <a:t>患排查整治工作的通知》</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grpSp>
      </p:grpSp>
    </p:spTree>
  </p:cSld>
  <p:clrMapOvr>
    <a:masterClrMapping/>
  </p:clrMapOvr>
  <p:transition spd="med" advTm="5797">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a:xfrm>
            <a:off x="838200" y="9525"/>
            <a:ext cx="10515600" cy="1325563"/>
          </a:xfrm>
        </p:spPr>
        <p:txBody>
          <a:bodyPr vert="horz" wrap="square" lIns="91440" tIns="45720" rIns="91440" bIns="45720" anchor="ctr" anchorCtr="0"/>
          <a:lstStyle/>
          <a:p>
            <a:r>
              <a:rPr lang="zh-CN" altLang="en-US" dirty="0">
                <a:sym typeface="+mn-ea"/>
              </a:rPr>
              <a:t>全国</a:t>
            </a:r>
            <a:r>
              <a:rPr lang="zh-CN" altLang="zh-CN" dirty="0">
                <a:sym typeface="+mn-ea"/>
              </a:rPr>
              <a:t>伤害预防控制政策</a:t>
            </a:r>
            <a:endParaRPr lang="zh-CN" altLang="en-US" dirty="0"/>
          </a:p>
        </p:txBody>
      </p:sp>
      <p:grpSp>
        <p:nvGrpSpPr>
          <p:cNvPr id="20483" name="组合 1073743818"/>
          <p:cNvGrpSpPr/>
          <p:nvPr/>
        </p:nvGrpSpPr>
        <p:grpSpPr>
          <a:xfrm>
            <a:off x="92710" y="1635760"/>
            <a:ext cx="12099290" cy="4773295"/>
            <a:chOff x="-2963" y="374"/>
            <a:chExt cx="13175" cy="9167"/>
          </a:xfrm>
        </p:grpSpPr>
        <p:grpSp>
          <p:nvGrpSpPr>
            <p:cNvPr id="20484" name="组合 1073743859"/>
            <p:cNvGrpSpPr/>
            <p:nvPr/>
          </p:nvGrpSpPr>
          <p:grpSpPr>
            <a:xfrm>
              <a:off x="9854" y="9171"/>
              <a:ext cx="354" cy="365"/>
              <a:chOff x="9854" y="9171"/>
              <a:chExt cx="354" cy="365"/>
            </a:xfrm>
          </p:grpSpPr>
          <p:sp>
            <p:nvSpPr>
              <p:cNvPr id="20522" name="任意多边形 1073743860"/>
              <p:cNvSpPr/>
              <p:nvPr/>
            </p:nvSpPr>
            <p:spPr>
              <a:xfrm>
                <a:off x="9854" y="9171"/>
                <a:ext cx="354" cy="365"/>
              </a:xfrm>
              <a:custGeom>
                <a:avLst/>
                <a:gdLst>
                  <a:gd name="txL" fmla="*/ 0 w 354"/>
                  <a:gd name="txT" fmla="*/ 0 h 365"/>
                  <a:gd name="txR" fmla="*/ 354 w 354"/>
                  <a:gd name="txB" fmla="*/ 365 h 365"/>
                </a:gdLst>
                <a:ahLst/>
                <a:cxnLst>
                  <a:cxn ang="0">
                    <a:pos x="0" y="365"/>
                  </a:cxn>
                  <a:cxn ang="0">
                    <a:pos x="74" y="350"/>
                  </a:cxn>
                  <a:cxn ang="0">
                    <a:pos x="140" y="326"/>
                  </a:cxn>
                  <a:cxn ang="0">
                    <a:pos x="209" y="287"/>
                  </a:cxn>
                  <a:cxn ang="0">
                    <a:pos x="271" y="229"/>
                  </a:cxn>
                  <a:cxn ang="0">
                    <a:pos x="306" y="178"/>
                  </a:cxn>
                  <a:cxn ang="0">
                    <a:pos x="333" y="116"/>
                  </a:cxn>
                  <a:cxn ang="0">
                    <a:pos x="350" y="42"/>
                  </a:cxn>
                  <a:cxn ang="0">
                    <a:pos x="354" y="0"/>
                  </a:cxn>
                </a:cxnLst>
                <a:rect l="txL" t="txT" r="txR" b="txB"/>
                <a:pathLst>
                  <a:path w="354" h="365">
                    <a:moveTo>
                      <a:pt x="0" y="365"/>
                    </a:moveTo>
                    <a:lnTo>
                      <a:pt x="74" y="350"/>
                    </a:lnTo>
                    <a:lnTo>
                      <a:pt x="140" y="326"/>
                    </a:lnTo>
                    <a:lnTo>
                      <a:pt x="209" y="287"/>
                    </a:lnTo>
                    <a:lnTo>
                      <a:pt x="271" y="229"/>
                    </a:lnTo>
                    <a:lnTo>
                      <a:pt x="306" y="178"/>
                    </a:lnTo>
                    <a:lnTo>
                      <a:pt x="333" y="116"/>
                    </a:lnTo>
                    <a:lnTo>
                      <a:pt x="350" y="42"/>
                    </a:lnTo>
                    <a:lnTo>
                      <a:pt x="354" y="0"/>
                    </a:lnTo>
                  </a:path>
                </a:pathLst>
              </a:custGeom>
              <a:noFill/>
              <a:ln w="4445" cap="flat" cmpd="sng">
                <a:noFill/>
                <a:prstDash val="dash"/>
                <a:round/>
                <a:headEnd type="none" w="med" len="med"/>
                <a:tailEnd type="none" w="med" len="med"/>
              </a:ln>
            </p:spPr>
            <p:txBody>
              <a:bodyPr/>
              <a:lstStyle/>
              <a:p>
                <a:endParaRPr lang="zh-CN" altLang="en-US" dirty="0">
                  <a:latin typeface="Arial" panose="020B0604020202020204" pitchFamily="34" charset="0"/>
                </a:endParaRPr>
              </a:p>
            </p:txBody>
          </p:sp>
        </p:grpSp>
        <p:grpSp>
          <p:nvGrpSpPr>
            <p:cNvPr id="20485" name="组合 1073743857"/>
            <p:cNvGrpSpPr/>
            <p:nvPr/>
          </p:nvGrpSpPr>
          <p:grpSpPr>
            <a:xfrm>
              <a:off x="10208" y="402"/>
              <a:ext cx="2" cy="8699"/>
              <a:chOff x="10208" y="402"/>
              <a:chExt cx="2" cy="8699"/>
            </a:xfrm>
          </p:grpSpPr>
          <p:sp>
            <p:nvSpPr>
              <p:cNvPr id="20521" name="任意多边形 1073743858"/>
              <p:cNvSpPr/>
              <p:nvPr/>
            </p:nvSpPr>
            <p:spPr>
              <a:xfrm>
                <a:off x="10208" y="402"/>
                <a:ext cx="2" cy="8699"/>
              </a:xfrm>
              <a:custGeom>
                <a:avLst/>
                <a:gdLst>
                  <a:gd name="txL" fmla="*/ 0 w 2"/>
                  <a:gd name="txT" fmla="*/ 0 h 8699"/>
                  <a:gd name="txR" fmla="*/ 2 w 2"/>
                  <a:gd name="txB" fmla="*/ 8699 h 8699"/>
                </a:gdLst>
                <a:ahLst/>
                <a:cxnLst>
                  <a:cxn ang="0">
                    <a:pos x="0" y="8699"/>
                  </a:cxn>
                  <a:cxn ang="0">
                    <a:pos x="0" y="0"/>
                  </a:cxn>
                </a:cxnLst>
                <a:rect l="txL" t="txT" r="txR" b="txB"/>
                <a:pathLst>
                  <a:path w="2" h="8699">
                    <a:moveTo>
                      <a:pt x="0" y="8699"/>
                    </a:moveTo>
                    <a:lnTo>
                      <a:pt x="0" y="0"/>
                    </a:lnTo>
                  </a:path>
                </a:pathLst>
              </a:custGeom>
              <a:noFill/>
              <a:ln w="4445" cap="flat" cmpd="sng">
                <a:noFill/>
                <a:prstDash val="dash"/>
                <a:round/>
                <a:headEnd type="none" w="med" len="med"/>
                <a:tailEnd type="none" w="med" len="med"/>
              </a:ln>
            </p:spPr>
            <p:txBody>
              <a:bodyPr/>
              <a:lstStyle/>
              <a:p>
                <a:endParaRPr lang="zh-CN" altLang="en-US" dirty="0">
                  <a:latin typeface="Arial" panose="020B0604020202020204" pitchFamily="34" charset="0"/>
                </a:endParaRPr>
              </a:p>
            </p:txBody>
          </p:sp>
        </p:grpSp>
        <p:grpSp>
          <p:nvGrpSpPr>
            <p:cNvPr id="20486" name="组合 1073743853"/>
            <p:cNvGrpSpPr/>
            <p:nvPr/>
          </p:nvGrpSpPr>
          <p:grpSpPr>
            <a:xfrm>
              <a:off x="3" y="9525"/>
              <a:ext cx="15" cy="14"/>
              <a:chOff x="3" y="9525"/>
              <a:chExt cx="15" cy="14"/>
            </a:xfrm>
          </p:grpSpPr>
          <p:sp>
            <p:nvSpPr>
              <p:cNvPr id="20520" name="任意多边形 1073743854"/>
              <p:cNvSpPr/>
              <p:nvPr/>
            </p:nvSpPr>
            <p:spPr>
              <a:xfrm>
                <a:off x="3" y="9525"/>
                <a:ext cx="15" cy="14"/>
              </a:xfrm>
              <a:custGeom>
                <a:avLst/>
                <a:gdLst>
                  <a:gd name="txL" fmla="*/ 0 w 15"/>
                  <a:gd name="txT" fmla="*/ 0 h 14"/>
                  <a:gd name="txR" fmla="*/ 15 w 15"/>
                  <a:gd name="txB" fmla="*/ 14 h 14"/>
                </a:gdLst>
                <a:ahLst/>
                <a:cxnLst>
                  <a:cxn ang="0">
                    <a:pos x="0" y="0"/>
                  </a:cxn>
                  <a:cxn ang="0">
                    <a:pos x="0" y="14"/>
                  </a:cxn>
                  <a:cxn ang="0">
                    <a:pos x="15" y="14"/>
                  </a:cxn>
                </a:cxnLst>
                <a:rect l="txL" t="txT" r="txR" b="txB"/>
                <a:pathLst>
                  <a:path w="15" h="14">
                    <a:moveTo>
                      <a:pt x="0" y="0"/>
                    </a:moveTo>
                    <a:lnTo>
                      <a:pt x="0" y="14"/>
                    </a:lnTo>
                    <a:lnTo>
                      <a:pt x="15" y="14"/>
                    </a:lnTo>
                  </a:path>
                </a:pathLst>
              </a:custGeom>
              <a:noFill/>
              <a:ln w="4445" cap="flat" cmpd="sng">
                <a:noFill/>
                <a:prstDash val="solid"/>
                <a:round/>
                <a:headEnd type="none" w="med" len="med"/>
                <a:tailEnd type="none" w="med" len="med"/>
              </a:ln>
            </p:spPr>
            <p:txBody>
              <a:bodyPr/>
              <a:lstStyle/>
              <a:p>
                <a:endParaRPr lang="zh-CN" altLang="en-US" dirty="0">
                  <a:latin typeface="Arial" panose="020B0604020202020204" pitchFamily="34" charset="0"/>
                </a:endParaRPr>
              </a:p>
            </p:txBody>
          </p:sp>
        </p:grpSp>
        <p:grpSp>
          <p:nvGrpSpPr>
            <p:cNvPr id="20487" name="组合 1073743851"/>
            <p:cNvGrpSpPr/>
            <p:nvPr/>
          </p:nvGrpSpPr>
          <p:grpSpPr>
            <a:xfrm>
              <a:off x="9797" y="9539"/>
              <a:ext cx="29" cy="2"/>
              <a:chOff x="9797" y="9539"/>
              <a:chExt cx="29" cy="2"/>
            </a:xfrm>
          </p:grpSpPr>
          <p:sp>
            <p:nvSpPr>
              <p:cNvPr id="20519" name="任意多边形 1073743852"/>
              <p:cNvSpPr/>
              <p:nvPr/>
            </p:nvSpPr>
            <p:spPr>
              <a:xfrm>
                <a:off x="9797" y="9539"/>
                <a:ext cx="29" cy="2"/>
              </a:xfrm>
              <a:custGeom>
                <a:avLst/>
                <a:gdLst>
                  <a:gd name="txL" fmla="*/ 0 w 29"/>
                  <a:gd name="txT" fmla="*/ 0 h 1"/>
                  <a:gd name="txR" fmla="*/ 29 w 29"/>
                  <a:gd name="txB" fmla="*/ 1 h 1"/>
                </a:gdLst>
                <a:ahLst/>
                <a:cxnLst>
                  <a:cxn ang="0">
                    <a:pos x="0" y="0"/>
                  </a:cxn>
                  <a:cxn ang="0">
                    <a:pos x="14" y="0"/>
                  </a:cxn>
                  <a:cxn ang="0">
                    <a:pos x="20" y="0"/>
                  </a:cxn>
                  <a:cxn ang="0">
                    <a:pos x="29" y="0"/>
                  </a:cxn>
                </a:cxnLst>
                <a:rect l="txL" t="txT" r="txR" b="txB"/>
                <a:pathLst>
                  <a:path w="29" h="1">
                    <a:moveTo>
                      <a:pt x="0" y="0"/>
                    </a:moveTo>
                    <a:lnTo>
                      <a:pt x="14" y="0"/>
                    </a:lnTo>
                    <a:lnTo>
                      <a:pt x="20" y="0"/>
                    </a:lnTo>
                    <a:lnTo>
                      <a:pt x="29" y="0"/>
                    </a:lnTo>
                  </a:path>
                </a:pathLst>
              </a:custGeom>
              <a:noFill/>
              <a:ln w="4445" cap="flat" cmpd="sng">
                <a:noFill/>
                <a:prstDash val="solid"/>
                <a:round/>
                <a:headEnd type="none" w="med" len="med"/>
                <a:tailEnd type="none" w="med" len="med"/>
              </a:ln>
            </p:spPr>
            <p:txBody>
              <a:bodyPr/>
              <a:lstStyle/>
              <a:p>
                <a:endParaRPr lang="zh-CN" altLang="en-US" dirty="0">
                  <a:latin typeface="Arial" panose="020B0604020202020204" pitchFamily="34" charset="0"/>
                </a:endParaRPr>
              </a:p>
            </p:txBody>
          </p:sp>
        </p:grpSp>
        <p:grpSp>
          <p:nvGrpSpPr>
            <p:cNvPr id="20488" name="组合 1073743849"/>
            <p:cNvGrpSpPr/>
            <p:nvPr/>
          </p:nvGrpSpPr>
          <p:grpSpPr>
            <a:xfrm>
              <a:off x="10205" y="9143"/>
              <a:ext cx="7" cy="2"/>
              <a:chOff x="10205" y="9143"/>
              <a:chExt cx="7" cy="2"/>
            </a:xfrm>
          </p:grpSpPr>
          <p:sp>
            <p:nvSpPr>
              <p:cNvPr id="20518" name="任意多边形 1073743850"/>
              <p:cNvSpPr/>
              <p:nvPr/>
            </p:nvSpPr>
            <p:spPr>
              <a:xfrm>
                <a:off x="10205" y="9143"/>
                <a:ext cx="7" cy="2"/>
              </a:xfrm>
              <a:custGeom>
                <a:avLst/>
                <a:gdLst>
                  <a:gd name="txL" fmla="*/ 0 w 7"/>
                  <a:gd name="txT" fmla="*/ 0 h 2"/>
                  <a:gd name="txR" fmla="*/ 7 w 7"/>
                  <a:gd name="txB" fmla="*/ 2 h 2"/>
                </a:gdLst>
                <a:ahLst/>
                <a:cxnLst>
                  <a:cxn ang="0">
                    <a:pos x="0" y="0"/>
                  </a:cxn>
                  <a:cxn ang="0">
                    <a:pos x="7" y="0"/>
                  </a:cxn>
                </a:cxnLst>
                <a:rect l="txL" t="txT" r="txR" b="txB"/>
                <a:pathLst>
                  <a:path w="7" h="2">
                    <a:moveTo>
                      <a:pt x="0" y="0"/>
                    </a:moveTo>
                    <a:lnTo>
                      <a:pt x="7" y="0"/>
                    </a:lnTo>
                  </a:path>
                </a:pathLst>
              </a:custGeom>
              <a:noFill/>
              <a:ln w="17945" cap="flat" cmpd="sng">
                <a:noFill/>
                <a:prstDash val="solid"/>
                <a:round/>
                <a:headEnd type="none" w="med" len="med"/>
                <a:tailEnd type="none" w="med" len="med"/>
              </a:ln>
            </p:spPr>
            <p:txBody>
              <a:bodyPr/>
              <a:lstStyle/>
              <a:p>
                <a:endParaRPr lang="zh-CN" altLang="en-US" dirty="0">
                  <a:latin typeface="Arial" panose="020B0604020202020204" pitchFamily="34" charset="0"/>
                </a:endParaRPr>
              </a:p>
            </p:txBody>
          </p:sp>
        </p:grpSp>
        <p:grpSp>
          <p:nvGrpSpPr>
            <p:cNvPr id="20489" name="组合 1073743847"/>
            <p:cNvGrpSpPr/>
            <p:nvPr/>
          </p:nvGrpSpPr>
          <p:grpSpPr>
            <a:xfrm>
              <a:off x="10194" y="374"/>
              <a:ext cx="14" cy="14"/>
              <a:chOff x="10194" y="374"/>
              <a:chExt cx="14" cy="14"/>
            </a:xfrm>
          </p:grpSpPr>
          <p:sp>
            <p:nvSpPr>
              <p:cNvPr id="20517" name="任意多边形 1073743848"/>
              <p:cNvSpPr/>
              <p:nvPr/>
            </p:nvSpPr>
            <p:spPr>
              <a:xfrm>
                <a:off x="10194" y="374"/>
                <a:ext cx="14" cy="14"/>
              </a:xfrm>
              <a:custGeom>
                <a:avLst/>
                <a:gdLst>
                  <a:gd name="txL" fmla="*/ 0 w 14"/>
                  <a:gd name="txT" fmla="*/ 0 h 14"/>
                  <a:gd name="txR" fmla="*/ 14 w 14"/>
                  <a:gd name="txB" fmla="*/ 14 h 14"/>
                </a:gdLst>
                <a:ahLst/>
                <a:cxnLst>
                  <a:cxn ang="0">
                    <a:pos x="14" y="14"/>
                  </a:cxn>
                  <a:cxn ang="0">
                    <a:pos x="14" y="0"/>
                  </a:cxn>
                  <a:cxn ang="0">
                    <a:pos x="0" y="0"/>
                  </a:cxn>
                </a:cxnLst>
                <a:rect l="txL" t="txT" r="txR" b="txB"/>
                <a:pathLst>
                  <a:path w="14" h="14">
                    <a:moveTo>
                      <a:pt x="14" y="14"/>
                    </a:moveTo>
                    <a:lnTo>
                      <a:pt x="14" y="0"/>
                    </a:lnTo>
                    <a:lnTo>
                      <a:pt x="0" y="0"/>
                    </a:lnTo>
                  </a:path>
                </a:pathLst>
              </a:custGeom>
              <a:noFill/>
              <a:ln w="4445" cap="flat" cmpd="sng">
                <a:noFill/>
                <a:prstDash val="solid"/>
                <a:round/>
                <a:headEnd type="none" w="med" len="med"/>
                <a:tailEnd type="none" w="med" len="med"/>
              </a:ln>
            </p:spPr>
            <p:txBody>
              <a:bodyPr/>
              <a:lstStyle/>
              <a:p>
                <a:endParaRPr lang="zh-CN" altLang="en-US" dirty="0">
                  <a:latin typeface="Arial" panose="020B0604020202020204" pitchFamily="34" charset="0"/>
                </a:endParaRPr>
              </a:p>
            </p:txBody>
          </p:sp>
        </p:grpSp>
        <p:grpSp>
          <p:nvGrpSpPr>
            <p:cNvPr id="20490" name="组合 1073743845"/>
            <p:cNvGrpSpPr/>
            <p:nvPr/>
          </p:nvGrpSpPr>
          <p:grpSpPr>
            <a:xfrm>
              <a:off x="3" y="374"/>
              <a:ext cx="15" cy="14"/>
              <a:chOff x="3" y="374"/>
              <a:chExt cx="15" cy="14"/>
            </a:xfrm>
          </p:grpSpPr>
          <p:sp>
            <p:nvSpPr>
              <p:cNvPr id="20516" name="任意多边形 1073743846"/>
              <p:cNvSpPr/>
              <p:nvPr/>
            </p:nvSpPr>
            <p:spPr>
              <a:xfrm>
                <a:off x="3" y="374"/>
                <a:ext cx="15" cy="14"/>
              </a:xfrm>
              <a:custGeom>
                <a:avLst/>
                <a:gdLst>
                  <a:gd name="txL" fmla="*/ 0 w 15"/>
                  <a:gd name="txT" fmla="*/ 0 h 14"/>
                  <a:gd name="txR" fmla="*/ 15 w 15"/>
                  <a:gd name="txB" fmla="*/ 14 h 14"/>
                </a:gdLst>
                <a:ahLst/>
                <a:cxnLst>
                  <a:cxn ang="0">
                    <a:pos x="15" y="0"/>
                  </a:cxn>
                  <a:cxn ang="0">
                    <a:pos x="0" y="0"/>
                  </a:cxn>
                  <a:cxn ang="0">
                    <a:pos x="0" y="14"/>
                  </a:cxn>
                </a:cxnLst>
                <a:rect l="txL" t="txT" r="txR" b="txB"/>
                <a:pathLst>
                  <a:path w="15" h="14">
                    <a:moveTo>
                      <a:pt x="15" y="0"/>
                    </a:moveTo>
                    <a:lnTo>
                      <a:pt x="0" y="0"/>
                    </a:lnTo>
                    <a:lnTo>
                      <a:pt x="0" y="14"/>
                    </a:lnTo>
                  </a:path>
                </a:pathLst>
              </a:custGeom>
              <a:noFill/>
              <a:ln w="4445" cap="flat" cmpd="sng">
                <a:noFill/>
                <a:prstDash val="solid"/>
                <a:round/>
                <a:headEnd type="none" w="med" len="med"/>
                <a:tailEnd type="none" w="med" len="med"/>
              </a:ln>
            </p:spPr>
            <p:txBody>
              <a:bodyPr/>
              <a:lstStyle/>
              <a:p>
                <a:endParaRPr lang="zh-CN" altLang="en-US" dirty="0">
                  <a:latin typeface="Arial" panose="020B0604020202020204" pitchFamily="34" charset="0"/>
                </a:endParaRPr>
              </a:p>
            </p:txBody>
          </p:sp>
        </p:grpSp>
        <p:grpSp>
          <p:nvGrpSpPr>
            <p:cNvPr id="20491" name="组合 1073743843"/>
            <p:cNvGrpSpPr/>
            <p:nvPr/>
          </p:nvGrpSpPr>
          <p:grpSpPr>
            <a:xfrm>
              <a:off x="377" y="667"/>
              <a:ext cx="9486" cy="644"/>
              <a:chOff x="377" y="667"/>
              <a:chExt cx="9486" cy="644"/>
            </a:xfrm>
          </p:grpSpPr>
          <p:sp>
            <p:nvSpPr>
              <p:cNvPr id="20515" name="任意多边形 1073743844"/>
              <p:cNvSpPr/>
              <p:nvPr/>
            </p:nvSpPr>
            <p:spPr>
              <a:xfrm>
                <a:off x="377" y="667"/>
                <a:ext cx="9486" cy="644"/>
              </a:xfrm>
              <a:custGeom>
                <a:avLst/>
                <a:gdLst>
                  <a:gd name="txL" fmla="*/ 0 w 9486"/>
                  <a:gd name="txT" fmla="*/ 0 h 644"/>
                  <a:gd name="txR" fmla="*/ 9486 w 9486"/>
                  <a:gd name="txB" fmla="*/ 644 h 644"/>
                </a:gdLst>
                <a:ahLst/>
                <a:cxnLst>
                  <a:cxn ang="0">
                    <a:pos x="9486" y="0"/>
                  </a:cxn>
                  <a:cxn ang="0">
                    <a:pos x="0" y="0"/>
                  </a:cxn>
                  <a:cxn ang="0">
                    <a:pos x="289" y="322"/>
                  </a:cxn>
                  <a:cxn ang="0">
                    <a:pos x="0" y="644"/>
                  </a:cxn>
                  <a:cxn ang="0">
                    <a:pos x="9486" y="644"/>
                  </a:cxn>
                  <a:cxn ang="0">
                    <a:pos x="9197" y="322"/>
                  </a:cxn>
                  <a:cxn ang="0">
                    <a:pos x="9486" y="0"/>
                  </a:cxn>
                </a:cxnLst>
                <a:rect l="txL" t="txT" r="txR" b="txB"/>
                <a:pathLst>
                  <a:path w="9486" h="644">
                    <a:moveTo>
                      <a:pt x="9486" y="0"/>
                    </a:moveTo>
                    <a:lnTo>
                      <a:pt x="0" y="0"/>
                    </a:lnTo>
                    <a:lnTo>
                      <a:pt x="289" y="322"/>
                    </a:lnTo>
                    <a:lnTo>
                      <a:pt x="0" y="644"/>
                    </a:lnTo>
                    <a:lnTo>
                      <a:pt x="9486" y="644"/>
                    </a:lnTo>
                    <a:lnTo>
                      <a:pt x="9197" y="322"/>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20492" name="组合 1073743841"/>
            <p:cNvGrpSpPr/>
            <p:nvPr/>
          </p:nvGrpSpPr>
          <p:grpSpPr>
            <a:xfrm>
              <a:off x="377" y="8263"/>
              <a:ext cx="9486" cy="644"/>
              <a:chOff x="377" y="8263"/>
              <a:chExt cx="9486" cy="644"/>
            </a:xfrm>
          </p:grpSpPr>
          <p:sp>
            <p:nvSpPr>
              <p:cNvPr id="20514" name="任意多边形 1073743842"/>
              <p:cNvSpPr/>
              <p:nvPr/>
            </p:nvSpPr>
            <p:spPr>
              <a:xfrm>
                <a:off x="377" y="8263"/>
                <a:ext cx="9486" cy="644"/>
              </a:xfrm>
              <a:custGeom>
                <a:avLst/>
                <a:gdLst>
                  <a:gd name="txL" fmla="*/ 0 w 9486"/>
                  <a:gd name="txT" fmla="*/ 0 h 644"/>
                  <a:gd name="txR" fmla="*/ 9486 w 9486"/>
                  <a:gd name="txB" fmla="*/ 644 h 644"/>
                </a:gdLst>
                <a:ahLst/>
                <a:cxnLst>
                  <a:cxn ang="0">
                    <a:pos x="9486" y="0"/>
                  </a:cxn>
                  <a:cxn ang="0">
                    <a:pos x="0" y="0"/>
                  </a:cxn>
                  <a:cxn ang="0">
                    <a:pos x="289" y="321"/>
                  </a:cxn>
                  <a:cxn ang="0">
                    <a:pos x="0" y="643"/>
                  </a:cxn>
                  <a:cxn ang="0">
                    <a:pos x="9486" y="643"/>
                  </a:cxn>
                  <a:cxn ang="0">
                    <a:pos x="9197" y="321"/>
                  </a:cxn>
                  <a:cxn ang="0">
                    <a:pos x="9486" y="0"/>
                  </a:cxn>
                </a:cxnLst>
                <a:rect l="txL" t="txT" r="txR" b="txB"/>
                <a:pathLst>
                  <a:path w="9486" h="644">
                    <a:moveTo>
                      <a:pt x="9486" y="0"/>
                    </a:moveTo>
                    <a:lnTo>
                      <a:pt x="0" y="0"/>
                    </a:lnTo>
                    <a:lnTo>
                      <a:pt x="289" y="321"/>
                    </a:lnTo>
                    <a:lnTo>
                      <a:pt x="0" y="643"/>
                    </a:lnTo>
                    <a:lnTo>
                      <a:pt x="9486" y="643"/>
                    </a:lnTo>
                    <a:lnTo>
                      <a:pt x="9197" y="321"/>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20493" name="组合 1073743839"/>
            <p:cNvGrpSpPr/>
            <p:nvPr/>
          </p:nvGrpSpPr>
          <p:grpSpPr>
            <a:xfrm>
              <a:off x="377" y="2837"/>
              <a:ext cx="9486" cy="644"/>
              <a:chOff x="377" y="2837"/>
              <a:chExt cx="9486" cy="644"/>
            </a:xfrm>
          </p:grpSpPr>
          <p:sp>
            <p:nvSpPr>
              <p:cNvPr id="20513" name="任意多边形 1073743840"/>
              <p:cNvSpPr/>
              <p:nvPr/>
            </p:nvSpPr>
            <p:spPr>
              <a:xfrm>
                <a:off x="377" y="2837"/>
                <a:ext cx="9486" cy="644"/>
              </a:xfrm>
              <a:custGeom>
                <a:avLst/>
                <a:gdLst>
                  <a:gd name="txL" fmla="*/ 0 w 9486"/>
                  <a:gd name="txT" fmla="*/ 0 h 644"/>
                  <a:gd name="txR" fmla="*/ 9486 w 9486"/>
                  <a:gd name="txB" fmla="*/ 644 h 644"/>
                </a:gdLst>
                <a:ahLst/>
                <a:cxnLst>
                  <a:cxn ang="0">
                    <a:pos x="9486" y="0"/>
                  </a:cxn>
                  <a:cxn ang="0">
                    <a:pos x="0" y="0"/>
                  </a:cxn>
                  <a:cxn ang="0">
                    <a:pos x="289" y="322"/>
                  </a:cxn>
                  <a:cxn ang="0">
                    <a:pos x="0" y="644"/>
                  </a:cxn>
                  <a:cxn ang="0">
                    <a:pos x="9486" y="644"/>
                  </a:cxn>
                  <a:cxn ang="0">
                    <a:pos x="9197" y="322"/>
                  </a:cxn>
                  <a:cxn ang="0">
                    <a:pos x="9486" y="0"/>
                  </a:cxn>
                </a:cxnLst>
                <a:rect l="txL" t="txT" r="txR" b="txB"/>
                <a:pathLst>
                  <a:path w="9486" h="644">
                    <a:moveTo>
                      <a:pt x="9486" y="0"/>
                    </a:moveTo>
                    <a:lnTo>
                      <a:pt x="0" y="0"/>
                    </a:lnTo>
                    <a:lnTo>
                      <a:pt x="289" y="322"/>
                    </a:lnTo>
                    <a:lnTo>
                      <a:pt x="0" y="644"/>
                    </a:lnTo>
                    <a:lnTo>
                      <a:pt x="9486" y="644"/>
                    </a:lnTo>
                    <a:lnTo>
                      <a:pt x="9197" y="322"/>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20494" name="组合 1073743837"/>
            <p:cNvGrpSpPr/>
            <p:nvPr/>
          </p:nvGrpSpPr>
          <p:grpSpPr>
            <a:xfrm>
              <a:off x="377" y="6093"/>
              <a:ext cx="9486" cy="644"/>
              <a:chOff x="377" y="6093"/>
              <a:chExt cx="9486" cy="644"/>
            </a:xfrm>
          </p:grpSpPr>
          <p:sp>
            <p:nvSpPr>
              <p:cNvPr id="20512" name="任意多边形 1073743838"/>
              <p:cNvSpPr/>
              <p:nvPr/>
            </p:nvSpPr>
            <p:spPr>
              <a:xfrm>
                <a:off x="377" y="6093"/>
                <a:ext cx="9486" cy="644"/>
              </a:xfrm>
              <a:custGeom>
                <a:avLst/>
                <a:gdLst>
                  <a:gd name="txL" fmla="*/ 0 w 9486"/>
                  <a:gd name="txT" fmla="*/ 0 h 644"/>
                  <a:gd name="txR" fmla="*/ 9486 w 9486"/>
                  <a:gd name="txB" fmla="*/ 644 h 644"/>
                </a:gdLst>
                <a:ahLst/>
                <a:cxnLst>
                  <a:cxn ang="0">
                    <a:pos x="9486" y="0"/>
                  </a:cxn>
                  <a:cxn ang="0">
                    <a:pos x="0" y="0"/>
                  </a:cxn>
                  <a:cxn ang="0">
                    <a:pos x="289" y="321"/>
                  </a:cxn>
                  <a:cxn ang="0">
                    <a:pos x="0" y="643"/>
                  </a:cxn>
                  <a:cxn ang="0">
                    <a:pos x="9486" y="643"/>
                  </a:cxn>
                  <a:cxn ang="0">
                    <a:pos x="9197" y="321"/>
                  </a:cxn>
                  <a:cxn ang="0">
                    <a:pos x="9486" y="0"/>
                  </a:cxn>
                </a:cxnLst>
                <a:rect l="txL" t="txT" r="txR" b="txB"/>
                <a:pathLst>
                  <a:path w="9486" h="644">
                    <a:moveTo>
                      <a:pt x="9486" y="0"/>
                    </a:moveTo>
                    <a:lnTo>
                      <a:pt x="0" y="0"/>
                    </a:lnTo>
                    <a:lnTo>
                      <a:pt x="289" y="321"/>
                    </a:lnTo>
                    <a:lnTo>
                      <a:pt x="0" y="643"/>
                    </a:lnTo>
                    <a:lnTo>
                      <a:pt x="9486" y="643"/>
                    </a:lnTo>
                    <a:lnTo>
                      <a:pt x="9197" y="321"/>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20495" name="组合 1073743835"/>
            <p:cNvGrpSpPr/>
            <p:nvPr/>
          </p:nvGrpSpPr>
          <p:grpSpPr>
            <a:xfrm>
              <a:off x="377" y="1752"/>
              <a:ext cx="9486" cy="644"/>
              <a:chOff x="377" y="1752"/>
              <a:chExt cx="9486" cy="644"/>
            </a:xfrm>
          </p:grpSpPr>
          <p:sp>
            <p:nvSpPr>
              <p:cNvPr id="20511" name="任意多边形 1073743836"/>
              <p:cNvSpPr/>
              <p:nvPr/>
            </p:nvSpPr>
            <p:spPr>
              <a:xfrm>
                <a:off x="377" y="1752"/>
                <a:ext cx="9486" cy="644"/>
              </a:xfrm>
              <a:custGeom>
                <a:avLst/>
                <a:gdLst>
                  <a:gd name="txL" fmla="*/ 0 w 9486"/>
                  <a:gd name="txT" fmla="*/ 0 h 644"/>
                  <a:gd name="txR" fmla="*/ 9486 w 9486"/>
                  <a:gd name="txB" fmla="*/ 644 h 644"/>
                </a:gdLst>
                <a:ahLst/>
                <a:cxnLst>
                  <a:cxn ang="0">
                    <a:pos x="9486" y="0"/>
                  </a:cxn>
                  <a:cxn ang="0">
                    <a:pos x="0" y="0"/>
                  </a:cxn>
                  <a:cxn ang="0">
                    <a:pos x="289" y="322"/>
                  </a:cxn>
                  <a:cxn ang="0">
                    <a:pos x="0" y="644"/>
                  </a:cxn>
                  <a:cxn ang="0">
                    <a:pos x="9486" y="644"/>
                  </a:cxn>
                  <a:cxn ang="0">
                    <a:pos x="9197" y="322"/>
                  </a:cxn>
                  <a:cxn ang="0">
                    <a:pos x="9486" y="0"/>
                  </a:cxn>
                </a:cxnLst>
                <a:rect l="txL" t="txT" r="txR" b="txB"/>
                <a:pathLst>
                  <a:path w="9486" h="644">
                    <a:moveTo>
                      <a:pt x="9486" y="0"/>
                    </a:moveTo>
                    <a:lnTo>
                      <a:pt x="0" y="0"/>
                    </a:lnTo>
                    <a:lnTo>
                      <a:pt x="289" y="322"/>
                    </a:lnTo>
                    <a:lnTo>
                      <a:pt x="0" y="644"/>
                    </a:lnTo>
                    <a:lnTo>
                      <a:pt x="9486" y="644"/>
                    </a:lnTo>
                    <a:lnTo>
                      <a:pt x="9197" y="322"/>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20496" name="组合 1073743833"/>
            <p:cNvGrpSpPr/>
            <p:nvPr/>
          </p:nvGrpSpPr>
          <p:grpSpPr>
            <a:xfrm>
              <a:off x="377" y="5007"/>
              <a:ext cx="9486" cy="644"/>
              <a:chOff x="377" y="5007"/>
              <a:chExt cx="9486" cy="644"/>
            </a:xfrm>
          </p:grpSpPr>
          <p:sp>
            <p:nvSpPr>
              <p:cNvPr id="20510" name="任意多边形 1073743834"/>
              <p:cNvSpPr/>
              <p:nvPr/>
            </p:nvSpPr>
            <p:spPr>
              <a:xfrm>
                <a:off x="377" y="5007"/>
                <a:ext cx="9486" cy="644"/>
              </a:xfrm>
              <a:custGeom>
                <a:avLst/>
                <a:gdLst>
                  <a:gd name="txL" fmla="*/ 0 w 9486"/>
                  <a:gd name="txT" fmla="*/ 0 h 644"/>
                  <a:gd name="txR" fmla="*/ 9486 w 9486"/>
                  <a:gd name="txB" fmla="*/ 644 h 644"/>
                </a:gdLst>
                <a:ahLst/>
                <a:cxnLst>
                  <a:cxn ang="0">
                    <a:pos x="9486" y="0"/>
                  </a:cxn>
                  <a:cxn ang="0">
                    <a:pos x="0" y="0"/>
                  </a:cxn>
                  <a:cxn ang="0">
                    <a:pos x="289" y="322"/>
                  </a:cxn>
                  <a:cxn ang="0">
                    <a:pos x="0" y="644"/>
                  </a:cxn>
                  <a:cxn ang="0">
                    <a:pos x="9486" y="644"/>
                  </a:cxn>
                  <a:cxn ang="0">
                    <a:pos x="9197" y="322"/>
                  </a:cxn>
                  <a:cxn ang="0">
                    <a:pos x="9486" y="0"/>
                  </a:cxn>
                </a:cxnLst>
                <a:rect l="txL" t="txT" r="txR" b="txB"/>
                <a:pathLst>
                  <a:path w="9486" h="644">
                    <a:moveTo>
                      <a:pt x="9486" y="0"/>
                    </a:moveTo>
                    <a:lnTo>
                      <a:pt x="0" y="0"/>
                    </a:lnTo>
                    <a:lnTo>
                      <a:pt x="289" y="322"/>
                    </a:lnTo>
                    <a:lnTo>
                      <a:pt x="0" y="644"/>
                    </a:lnTo>
                    <a:lnTo>
                      <a:pt x="9486" y="644"/>
                    </a:lnTo>
                    <a:lnTo>
                      <a:pt x="9197" y="322"/>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20497" name="组合 1073743831"/>
            <p:cNvGrpSpPr/>
            <p:nvPr/>
          </p:nvGrpSpPr>
          <p:grpSpPr>
            <a:xfrm>
              <a:off x="377" y="3922"/>
              <a:ext cx="9486" cy="644"/>
              <a:chOff x="377" y="3922"/>
              <a:chExt cx="9486" cy="644"/>
            </a:xfrm>
          </p:grpSpPr>
          <p:sp>
            <p:nvSpPr>
              <p:cNvPr id="20509" name="任意多边形 1073743832"/>
              <p:cNvSpPr/>
              <p:nvPr/>
            </p:nvSpPr>
            <p:spPr>
              <a:xfrm>
                <a:off x="377" y="3922"/>
                <a:ext cx="9486" cy="644"/>
              </a:xfrm>
              <a:custGeom>
                <a:avLst/>
                <a:gdLst>
                  <a:gd name="txL" fmla="*/ 0 w 9486"/>
                  <a:gd name="txT" fmla="*/ 0 h 644"/>
                  <a:gd name="txR" fmla="*/ 9486 w 9486"/>
                  <a:gd name="txB" fmla="*/ 644 h 644"/>
                </a:gdLst>
                <a:ahLst/>
                <a:cxnLst>
                  <a:cxn ang="0">
                    <a:pos x="9486" y="0"/>
                  </a:cxn>
                  <a:cxn ang="0">
                    <a:pos x="0" y="0"/>
                  </a:cxn>
                  <a:cxn ang="0">
                    <a:pos x="289" y="322"/>
                  </a:cxn>
                  <a:cxn ang="0">
                    <a:pos x="0" y="644"/>
                  </a:cxn>
                  <a:cxn ang="0">
                    <a:pos x="9486" y="644"/>
                  </a:cxn>
                  <a:cxn ang="0">
                    <a:pos x="9197" y="322"/>
                  </a:cxn>
                  <a:cxn ang="0">
                    <a:pos x="9486" y="0"/>
                  </a:cxn>
                </a:cxnLst>
                <a:rect l="txL" t="txT" r="txR" b="txB"/>
                <a:pathLst>
                  <a:path w="9486" h="644">
                    <a:moveTo>
                      <a:pt x="9486" y="0"/>
                    </a:moveTo>
                    <a:lnTo>
                      <a:pt x="0" y="0"/>
                    </a:lnTo>
                    <a:lnTo>
                      <a:pt x="289" y="322"/>
                    </a:lnTo>
                    <a:lnTo>
                      <a:pt x="0" y="644"/>
                    </a:lnTo>
                    <a:lnTo>
                      <a:pt x="9486" y="644"/>
                    </a:lnTo>
                    <a:lnTo>
                      <a:pt x="9197" y="322"/>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grpSp>
        <p:grpSp>
          <p:nvGrpSpPr>
            <p:cNvPr id="20498" name="组合 1073743819"/>
            <p:cNvGrpSpPr/>
            <p:nvPr/>
          </p:nvGrpSpPr>
          <p:grpSpPr>
            <a:xfrm>
              <a:off x="-2963" y="899"/>
              <a:ext cx="12826" cy="7825"/>
              <a:chOff x="-2963" y="899"/>
              <a:chExt cx="12826" cy="7825"/>
            </a:xfrm>
          </p:grpSpPr>
          <p:sp>
            <p:nvSpPr>
              <p:cNvPr id="20499" name="任意多边形 1073743830"/>
              <p:cNvSpPr/>
              <p:nvPr/>
            </p:nvSpPr>
            <p:spPr>
              <a:xfrm>
                <a:off x="377" y="7178"/>
                <a:ext cx="9486" cy="644"/>
              </a:xfrm>
              <a:custGeom>
                <a:avLst/>
                <a:gdLst>
                  <a:gd name="txL" fmla="*/ 0 w 9486"/>
                  <a:gd name="txT" fmla="*/ 0 h 644"/>
                  <a:gd name="txR" fmla="*/ 9486 w 9486"/>
                  <a:gd name="txB" fmla="*/ 644 h 644"/>
                </a:gdLst>
                <a:ahLst/>
                <a:cxnLst>
                  <a:cxn ang="0">
                    <a:pos x="9486" y="0"/>
                  </a:cxn>
                  <a:cxn ang="0">
                    <a:pos x="0" y="0"/>
                  </a:cxn>
                  <a:cxn ang="0">
                    <a:pos x="289" y="321"/>
                  </a:cxn>
                  <a:cxn ang="0">
                    <a:pos x="0" y="643"/>
                  </a:cxn>
                  <a:cxn ang="0">
                    <a:pos x="9486" y="643"/>
                  </a:cxn>
                  <a:cxn ang="0">
                    <a:pos x="9197" y="321"/>
                  </a:cxn>
                  <a:cxn ang="0">
                    <a:pos x="9486" y="0"/>
                  </a:cxn>
                </a:cxnLst>
                <a:rect l="txL" t="txT" r="txR" b="txB"/>
                <a:pathLst>
                  <a:path w="9486" h="644">
                    <a:moveTo>
                      <a:pt x="9486" y="0"/>
                    </a:moveTo>
                    <a:lnTo>
                      <a:pt x="0" y="0"/>
                    </a:lnTo>
                    <a:lnTo>
                      <a:pt x="289" y="321"/>
                    </a:lnTo>
                    <a:lnTo>
                      <a:pt x="0" y="643"/>
                    </a:lnTo>
                    <a:lnTo>
                      <a:pt x="9486" y="643"/>
                    </a:lnTo>
                    <a:lnTo>
                      <a:pt x="9197" y="321"/>
                    </a:lnTo>
                    <a:lnTo>
                      <a:pt x="9486" y="0"/>
                    </a:lnTo>
                    <a:close/>
                  </a:path>
                </a:pathLst>
              </a:custGeom>
              <a:solidFill>
                <a:srgbClr val="F7AB00"/>
              </a:solidFill>
              <a:ln w="9525">
                <a:noFill/>
              </a:ln>
            </p:spPr>
            <p:txBody>
              <a:bodyPr/>
              <a:lstStyle/>
              <a:p>
                <a:endParaRPr lang="zh-CN" altLang="en-US" dirty="0">
                  <a:latin typeface="Arial" panose="020B0604020202020204" pitchFamily="34" charset="0"/>
                </a:endParaRPr>
              </a:p>
            </p:txBody>
          </p:sp>
          <p:sp>
            <p:nvSpPr>
              <p:cNvPr id="1073743829" name="文本框 1073743828"/>
              <p:cNvSpPr txBox="1"/>
              <p:nvPr/>
            </p:nvSpPr>
            <p:spPr>
              <a:xfrm>
                <a:off x="-2963" y="4101"/>
                <a:ext cx="2967" cy="663"/>
              </a:xfrm>
              <a:prstGeom prst="rect">
                <a:avLst/>
              </a:prstGeom>
              <a:noFill/>
              <a:ln w="9525">
                <a:noFill/>
              </a:ln>
            </p:spPr>
            <p:txBody>
              <a:bodyPr lIns="0" tIns="0" rIns="0" bIns="0"/>
              <a:lstStyle/>
              <a:p>
                <a:pPr marR="0" defTabSz="914400">
                  <a:lnSpc>
                    <a:spcPct val="130000"/>
                  </a:lnSpc>
                  <a:buClrTx/>
                  <a:buSzTx/>
                  <a:buFontTx/>
                  <a:buNone/>
                  <a:defRPr/>
                </a:pPr>
                <a:r>
                  <a:rPr kumimoji="0" lang="en-US" altLang="zh-CN" sz="2400" b="1" kern="1200" cap="none" spc="0" normalizeH="0" baseline="0" noProof="0" dirty="0">
                    <a:solidFill>
                      <a:srgbClr val="003399"/>
                    </a:solidFill>
                    <a:latin typeface="+mn-lt"/>
                    <a:ea typeface="+mn-ea"/>
                    <a:cs typeface="楷体_GB2312"/>
                    <a:sym typeface="+mn-ea"/>
                  </a:rPr>
                  <a:t>8.</a:t>
                </a:r>
                <a:r>
                  <a:rPr kumimoji="0" lang="zh-CN" altLang="en-US" sz="2400" b="1" kern="1200" cap="none" spc="0" normalizeH="0" baseline="0" noProof="0" dirty="0">
                    <a:solidFill>
                      <a:srgbClr val="003399"/>
                    </a:solidFill>
                    <a:latin typeface="+mn-lt"/>
                    <a:ea typeface="+mn-ea"/>
                    <a:cs typeface="楷体_GB2312"/>
                    <a:sym typeface="+mn-ea"/>
                  </a:rPr>
                  <a:t>学校安全相关政策</a:t>
                </a:r>
                <a:endParaRPr kumimoji="0" lang="zh-CN" altLang="en-US" sz="2400" b="1" kern="1200" cap="none" spc="0" normalizeH="0" baseline="0" noProof="0" dirty="0">
                  <a:solidFill>
                    <a:srgbClr val="003399"/>
                  </a:solidFill>
                  <a:latin typeface="+mn-lt"/>
                  <a:ea typeface="+mn-ea"/>
                  <a:cs typeface="楷体_GB2312"/>
                  <a:sym typeface="+mn-ea"/>
                </a:endParaRPr>
              </a:p>
              <a:p>
                <a:pPr marR="0" defTabSz="914400">
                  <a:buClrTx/>
                  <a:buSzTx/>
                  <a:buFontTx/>
                  <a:buNone/>
                  <a:defRPr/>
                </a:pPr>
                <a:endParaRPr kumimoji="0" lang="zh-CN" altLang="en-US" sz="2000" kern="1200" cap="none" spc="0" normalizeH="0" baseline="0" noProof="0" dirty="0">
                  <a:latin typeface="微软雅黑" panose="020B0503020204020204" pitchFamily="34" charset="-122"/>
                  <a:ea typeface="微软雅黑" panose="020B0503020204020204" pitchFamily="34" charset="-122"/>
                  <a:cs typeface="+mn-cs"/>
                </a:endParaRPr>
              </a:p>
            </p:txBody>
          </p:sp>
          <p:sp>
            <p:nvSpPr>
              <p:cNvPr id="20501" name="文本框 1073743827"/>
              <p:cNvSpPr txBox="1"/>
              <p:nvPr/>
            </p:nvSpPr>
            <p:spPr>
              <a:xfrm>
                <a:off x="2040" y="899"/>
                <a:ext cx="6200" cy="200"/>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《国务院办公厅关于加强中小学幼儿园安全风险防控体系建设的意见》</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20502" name="文本框 1073743826"/>
              <p:cNvSpPr txBox="1"/>
              <p:nvPr/>
            </p:nvSpPr>
            <p:spPr>
              <a:xfrm>
                <a:off x="2040" y="1986"/>
                <a:ext cx="6200" cy="200"/>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《国务院办公厅关于转发教育部中小学公共安全教育指导纲要的通知》</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20503" name="文本框 1073743825"/>
              <p:cNvSpPr txBox="1"/>
              <p:nvPr/>
            </p:nvSpPr>
            <p:spPr>
              <a:xfrm>
                <a:off x="640" y="3072"/>
                <a:ext cx="9000" cy="200"/>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《国务院办公厅转发中央社会治安综合治理委员会等部门关于深化学校治安综合治理工作意见的通知》</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20504" name="文本框 1073743824"/>
              <p:cNvSpPr txBox="1"/>
              <p:nvPr/>
            </p:nvSpPr>
            <p:spPr>
              <a:xfrm>
                <a:off x="1840" y="4159"/>
                <a:ext cx="6600" cy="200"/>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《教育部等十一部门关于印发〈加强中小学生欺凌综合治理方案〉的通知》</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20505" name="文本框 1073743823"/>
              <p:cNvSpPr txBox="1"/>
              <p:nvPr/>
            </p:nvSpPr>
            <p:spPr>
              <a:xfrm>
                <a:off x="2440" y="5245"/>
                <a:ext cx="5400" cy="200"/>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《教育部等九部门关于防治中小学生欺凌和暴力的指导意见》</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20506" name="文本框 1073743822"/>
              <p:cNvSpPr txBox="1"/>
              <p:nvPr/>
            </p:nvSpPr>
            <p:spPr>
              <a:xfrm>
                <a:off x="1457" y="6332"/>
                <a:ext cx="7367" cy="200"/>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《教育部 公安部 共青团中央 全国妇联关于做好预防少年儿童遭受性侵工作的意见》</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20507" name="文本框 1073743821"/>
              <p:cNvSpPr txBox="1"/>
              <p:nvPr/>
            </p:nvSpPr>
            <p:spPr>
              <a:xfrm>
                <a:off x="936" y="7419"/>
                <a:ext cx="8410" cy="200"/>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《公安部办公厅、教育部办公厅关于印发 &lt; 中小学幼儿园安全防范工作规范（试行）&gt; 的通知》</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sp>
            <p:nvSpPr>
              <p:cNvPr id="20508" name="文本框 1073743820"/>
              <p:cNvSpPr txBox="1"/>
              <p:nvPr/>
            </p:nvSpPr>
            <p:spPr>
              <a:xfrm>
                <a:off x="639" y="8506"/>
                <a:ext cx="8916" cy="218"/>
              </a:xfrm>
              <a:prstGeom prst="rect">
                <a:avLst/>
              </a:prstGeom>
              <a:noFill/>
              <a:ln w="9525">
                <a:noFill/>
              </a:ln>
            </p:spPr>
            <p:txBody>
              <a:bodyPr lIns="0" tIns="0" rIns="0" bIns="0"/>
              <a:lstStyle/>
              <a:p>
                <a:pPr>
                  <a:lnSpc>
                    <a:spcPts val="1000"/>
                  </a:lnSpc>
                </a:pPr>
                <a:r>
                  <a:rPr lang="zh-CN" altLang="en-US" sz="1400" dirty="0">
                    <a:latin typeface="Arial" panose="020B0604020202020204" pitchFamily="34" charset="0"/>
                  </a:rPr>
                  <a:t>《中央综治办、教育部、公安部关于进一步加强学校幼儿园安全防范工作建立健全长效工作机制的意见》</a:t>
                </a:r>
                <a:endParaRPr lang="zh-CN" altLang="en-US" sz="1400" dirty="0">
                  <a:latin typeface="Arial" panose="020B0604020202020204" pitchFamily="34" charset="0"/>
                </a:endParaRPr>
              </a:p>
              <a:p>
                <a:endParaRPr lang="zh-CN" altLang="en-US" sz="1400" dirty="0">
                  <a:latin typeface="Arial" panose="020B0604020202020204" pitchFamily="34" charset="0"/>
                </a:endParaRPr>
              </a:p>
            </p:txBody>
          </p:sp>
        </p:grpSp>
      </p:grpSp>
    </p:spTree>
  </p:cSld>
  <p:clrMapOvr>
    <a:masterClrMapping/>
  </p:clrMapOvr>
  <p:transition spd="med" advTm="5797">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p:txBody>
          <a:bodyPr vert="horz" wrap="square" lIns="91440" tIns="45720" rIns="91440" bIns="45720" anchor="ctr" anchorCtr="0"/>
          <a:lstStyle/>
          <a:p>
            <a:r>
              <a:rPr lang="zh-CN" altLang="en-US" dirty="0">
                <a:sym typeface="+mn-ea"/>
              </a:rPr>
              <a:t>云南省</a:t>
            </a:r>
            <a:r>
              <a:rPr lang="zh-CN" altLang="zh-CN" dirty="0">
                <a:sym typeface="+mn-ea"/>
              </a:rPr>
              <a:t>伤害预防控制政策</a:t>
            </a:r>
            <a:endParaRPr lang="zh-CN" altLang="en-US" dirty="0"/>
          </a:p>
        </p:txBody>
      </p:sp>
      <p:sp>
        <p:nvSpPr>
          <p:cNvPr id="21507" name="内容占位符 2"/>
          <p:cNvSpPr>
            <a:spLocks noGrp="1"/>
          </p:cNvSpPr>
          <p:nvPr>
            <p:ph idx="1"/>
          </p:nvPr>
        </p:nvSpPr>
        <p:spPr>
          <a:xfrm>
            <a:off x="0" y="1544955"/>
            <a:ext cx="12571730" cy="4652645"/>
          </a:xfrm>
        </p:spPr>
        <p:txBody>
          <a:bodyPr vert="horz" wrap="square" lIns="91440" tIns="45720" rIns="91440" bIns="45720" anchor="t" anchorCtr="0"/>
          <a:lstStyle/>
          <a:p>
            <a:pPr marL="514350" indent="-514350">
              <a:lnSpc>
                <a:spcPct val="130000"/>
              </a:lnSpc>
              <a:buFont typeface="Wingdings" panose="05000000000000000000" pitchFamily="2" charset="2"/>
              <a:buAutoNum type="arabicPeriod"/>
            </a:pPr>
            <a:r>
              <a:rPr lang="zh-CN" altLang="en-US" sz="2800" dirty="0">
                <a:solidFill>
                  <a:srgbClr val="FF0000"/>
                </a:solidFill>
              </a:rPr>
              <a:t>《健康云南行动（</a:t>
            </a:r>
            <a:r>
              <a:rPr lang="en-US" altLang="zh-CN" sz="2800" dirty="0">
                <a:solidFill>
                  <a:srgbClr val="FF0000"/>
                </a:solidFill>
              </a:rPr>
              <a:t>2020-2030</a:t>
            </a:r>
            <a:r>
              <a:rPr lang="zh-CN" altLang="en-US" sz="2800" dirty="0">
                <a:solidFill>
                  <a:srgbClr val="FF0000"/>
                </a:solidFill>
              </a:rPr>
              <a:t>年） 》</a:t>
            </a:r>
            <a:endParaRPr lang="zh-CN" altLang="en-US" sz="2800" dirty="0">
              <a:solidFill>
                <a:srgbClr val="FF0000"/>
              </a:solidFill>
            </a:endParaRPr>
          </a:p>
          <a:p>
            <a:pPr marL="514350" indent="-514350">
              <a:lnSpc>
                <a:spcPct val="130000"/>
              </a:lnSpc>
              <a:buFont typeface="Wingdings" panose="05000000000000000000" pitchFamily="2" charset="2"/>
              <a:buAutoNum type="arabicPeriod"/>
            </a:pPr>
            <a:r>
              <a:rPr lang="zh-CN" altLang="en-US" sz="2800" dirty="0">
                <a:solidFill>
                  <a:srgbClr val="FF0000"/>
                </a:solidFill>
              </a:rPr>
              <a:t>《云南省儿童发展纲要（20</a:t>
            </a:r>
            <a:r>
              <a:rPr lang="en-US" altLang="zh-CN" sz="2800" dirty="0">
                <a:solidFill>
                  <a:srgbClr val="FF0000"/>
                </a:solidFill>
              </a:rPr>
              <a:t>2</a:t>
            </a:r>
            <a:r>
              <a:rPr lang="zh-CN" altLang="en-US" sz="2800" dirty="0">
                <a:solidFill>
                  <a:srgbClr val="FF0000"/>
                </a:solidFill>
              </a:rPr>
              <a:t>1-20</a:t>
            </a:r>
            <a:r>
              <a:rPr lang="en-US" altLang="zh-CN" sz="2800" dirty="0">
                <a:solidFill>
                  <a:srgbClr val="FF0000"/>
                </a:solidFill>
              </a:rPr>
              <a:t>3</a:t>
            </a:r>
            <a:r>
              <a:rPr lang="zh-CN" altLang="en-US" sz="2800" dirty="0">
                <a:solidFill>
                  <a:srgbClr val="FF0000"/>
                </a:solidFill>
              </a:rPr>
              <a:t>0 年）》</a:t>
            </a:r>
            <a:r>
              <a:rPr lang="zh-CN" altLang="en-US" sz="2800" b="0" dirty="0">
                <a:solidFill>
                  <a:srgbClr val="FF0000"/>
                </a:solidFill>
              </a:rPr>
              <a:t> （</a:t>
            </a:r>
            <a:r>
              <a:rPr lang="en-US" altLang="zh-CN" sz="2800" dirty="0">
                <a:solidFill>
                  <a:srgbClr val="FF0000"/>
                </a:solidFill>
              </a:rPr>
              <a:t>2022</a:t>
            </a:r>
            <a:r>
              <a:rPr lang="zh-CN" altLang="en-US" sz="2800" dirty="0">
                <a:solidFill>
                  <a:srgbClr val="FF0000"/>
                </a:solidFill>
              </a:rPr>
              <a:t>年</a:t>
            </a:r>
            <a:r>
              <a:rPr lang="en-US" altLang="zh-CN" sz="2800" dirty="0">
                <a:solidFill>
                  <a:srgbClr val="FF0000"/>
                </a:solidFill>
              </a:rPr>
              <a:t>06</a:t>
            </a:r>
            <a:r>
              <a:rPr lang="zh-CN" altLang="en-US" sz="2800" dirty="0">
                <a:solidFill>
                  <a:srgbClr val="FF0000"/>
                </a:solidFill>
              </a:rPr>
              <a:t>月</a:t>
            </a:r>
            <a:r>
              <a:rPr lang="en-US" altLang="zh-CN" sz="2800" dirty="0">
                <a:solidFill>
                  <a:srgbClr val="FF0000"/>
                </a:solidFill>
              </a:rPr>
              <a:t>10</a:t>
            </a:r>
            <a:r>
              <a:rPr lang="zh-CN" altLang="en-US" sz="2800" dirty="0">
                <a:solidFill>
                  <a:srgbClr val="FF0000"/>
                </a:solidFill>
              </a:rPr>
              <a:t>日发布</a:t>
            </a:r>
            <a:r>
              <a:rPr lang="zh-CN" altLang="en-US" sz="2800" b="0" dirty="0">
                <a:solidFill>
                  <a:srgbClr val="FF0000"/>
                </a:solidFill>
              </a:rPr>
              <a:t>）</a:t>
            </a:r>
            <a:endParaRPr lang="zh-CN" altLang="en-US" sz="2800" dirty="0">
              <a:solidFill>
                <a:srgbClr val="FF0000"/>
              </a:solidFill>
            </a:endParaRPr>
          </a:p>
          <a:p>
            <a:pPr marL="514350" indent="-514350">
              <a:lnSpc>
                <a:spcPct val="130000"/>
              </a:lnSpc>
              <a:buFont typeface="Wingdings" panose="05000000000000000000" pitchFamily="2" charset="2"/>
              <a:buAutoNum type="arabicPeriod"/>
            </a:pPr>
            <a:r>
              <a:rPr lang="zh-CN" altLang="en-US" sz="2800" dirty="0">
                <a:solidFill>
                  <a:srgbClr val="FF0000"/>
                </a:solidFill>
              </a:rPr>
              <a:t>《云南省残疾预防行动计划（</a:t>
            </a:r>
            <a:r>
              <a:rPr lang="en-US" altLang="zh-CN" sz="2800" dirty="0">
                <a:solidFill>
                  <a:srgbClr val="FF0000"/>
                </a:solidFill>
              </a:rPr>
              <a:t>2021—2025</a:t>
            </a:r>
            <a:r>
              <a:rPr lang="zh-CN" altLang="en-US" sz="2800" dirty="0">
                <a:solidFill>
                  <a:srgbClr val="FF0000"/>
                </a:solidFill>
              </a:rPr>
              <a:t>年）》（</a:t>
            </a:r>
            <a:r>
              <a:rPr lang="en-US" altLang="zh-CN" sz="2800" dirty="0">
                <a:solidFill>
                  <a:srgbClr val="FF0000"/>
                </a:solidFill>
              </a:rPr>
              <a:t>2022</a:t>
            </a:r>
            <a:r>
              <a:rPr lang="zh-CN" altLang="en-US" sz="2800" dirty="0">
                <a:solidFill>
                  <a:srgbClr val="FF0000"/>
                </a:solidFill>
              </a:rPr>
              <a:t>年</a:t>
            </a:r>
            <a:r>
              <a:rPr lang="en-US" altLang="zh-CN" sz="2800" dirty="0">
                <a:solidFill>
                  <a:srgbClr val="FF0000"/>
                </a:solidFill>
              </a:rPr>
              <a:t>4</a:t>
            </a:r>
            <a:r>
              <a:rPr lang="zh-CN" altLang="en-US" sz="2800" dirty="0">
                <a:solidFill>
                  <a:srgbClr val="FF0000"/>
                </a:solidFill>
              </a:rPr>
              <a:t>月</a:t>
            </a:r>
            <a:r>
              <a:rPr lang="en-US" altLang="zh-CN" sz="2800" dirty="0">
                <a:solidFill>
                  <a:srgbClr val="FF0000"/>
                </a:solidFill>
              </a:rPr>
              <a:t>21</a:t>
            </a:r>
            <a:r>
              <a:rPr lang="zh-CN" altLang="en-US" sz="2800" dirty="0">
                <a:solidFill>
                  <a:srgbClr val="FF0000"/>
                </a:solidFill>
              </a:rPr>
              <a:t>日发布）</a:t>
            </a:r>
            <a:endParaRPr lang="zh-CN" altLang="en-US" sz="2800" dirty="0"/>
          </a:p>
          <a:p>
            <a:pPr marL="514350" indent="-514350">
              <a:lnSpc>
                <a:spcPct val="130000"/>
              </a:lnSpc>
              <a:buFont typeface="Wingdings" panose="05000000000000000000" pitchFamily="2" charset="2"/>
              <a:buAutoNum type="arabicPeriod"/>
            </a:pPr>
            <a:r>
              <a:rPr lang="zh-CN" altLang="en-US" sz="2800" dirty="0"/>
              <a:t>《质量发展纲要（20</a:t>
            </a:r>
            <a:r>
              <a:rPr lang="en-US" altLang="zh-CN" sz="2800" dirty="0"/>
              <a:t>2</a:t>
            </a:r>
            <a:r>
              <a:rPr lang="zh-CN" altLang="en-US" sz="2800" dirty="0"/>
              <a:t>1-20</a:t>
            </a:r>
            <a:r>
              <a:rPr lang="en-US" altLang="zh-CN" sz="2800" dirty="0"/>
              <a:t>3</a:t>
            </a:r>
            <a:r>
              <a:rPr lang="zh-CN" altLang="en-US" sz="2800" dirty="0"/>
              <a:t>0 年）》 </a:t>
            </a:r>
            <a:endParaRPr lang="zh-CN" altLang="en-US" sz="2800" dirty="0"/>
          </a:p>
          <a:p>
            <a:pPr marL="514350" indent="-514350">
              <a:lnSpc>
                <a:spcPct val="130000"/>
              </a:lnSpc>
              <a:buFont typeface="Wingdings" panose="05000000000000000000" pitchFamily="2" charset="2"/>
              <a:buAutoNum type="arabicPeriod"/>
            </a:pPr>
            <a:r>
              <a:rPr lang="zh-CN" altLang="en-US" sz="2800" dirty="0"/>
              <a:t>  道路安全相关政策</a:t>
            </a:r>
            <a:endParaRPr lang="zh-CN" altLang="en-US" sz="2800" dirty="0"/>
          </a:p>
          <a:p>
            <a:pPr marL="514350" indent="-514350">
              <a:lnSpc>
                <a:spcPct val="130000"/>
              </a:lnSpc>
              <a:buFont typeface="Wingdings" panose="05000000000000000000" pitchFamily="2" charset="2"/>
              <a:buAutoNum type="arabicPeriod"/>
            </a:pPr>
            <a:r>
              <a:rPr lang="zh-CN" altLang="en-US" sz="2800" dirty="0"/>
              <a:t>  学校安全相关政策</a:t>
            </a:r>
            <a:endParaRPr lang="zh-CN" altLang="en-US" sz="2800" dirty="0"/>
          </a:p>
        </p:txBody>
      </p:sp>
    </p:spTree>
  </p:cSld>
  <p:clrMapOvr>
    <a:masterClrMapping/>
  </p:clrMapOvr>
  <p:transition spd="med" advTm="5797">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MH_Number_1">
            <a:hlinkClick r:id="" action="ppaction://noaction"/>
          </p:cNvPr>
          <p:cNvSpPr/>
          <p:nvPr>
            <p:custDataLst>
              <p:tags r:id="rId1"/>
            </p:custDataLst>
          </p:nvPr>
        </p:nvSpPr>
        <p:spPr bwMode="auto">
          <a:xfrm>
            <a:off x="3042460" y="1858734"/>
            <a:ext cx="794665" cy="417005"/>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333399"/>
          </a:solidFill>
          <a:ln w="12700">
            <a:solidFill>
              <a:srgbClr val="0061AD"/>
            </a:solidFill>
            <a:miter lim="800000"/>
          </a:ln>
        </p:spPr>
        <p:txBody>
          <a:bodyPr wrap="square" lIns="90000" tIns="46800" rIns="90000" bIns="46800" anchor="ctr">
            <a:normAutofit/>
          </a:bodyPr>
          <a:lstStyle/>
          <a:p>
            <a:pPr algn="ctr">
              <a:spcBef>
                <a:spcPct val="0"/>
              </a:spcBef>
            </a:pPr>
            <a:endParaRPr lang="zh-CN" altLang="en-US" sz="2000" dirty="0">
              <a:solidFill>
                <a:srgbClr val="FFFFFF"/>
              </a:solidFill>
            </a:endParaRPr>
          </a:p>
        </p:txBody>
      </p:sp>
      <p:sp>
        <p:nvSpPr>
          <p:cNvPr id="35" name="MH_Entry_1">
            <a:hlinkClick r:id="" action="ppaction://noaction"/>
          </p:cNvPr>
          <p:cNvSpPr/>
          <p:nvPr>
            <p:custDataLst>
              <p:tags r:id="rId2"/>
            </p:custDataLst>
          </p:nvPr>
        </p:nvSpPr>
        <p:spPr>
          <a:xfrm>
            <a:off x="3837124" y="2227424"/>
            <a:ext cx="5167244" cy="4831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cmpd="sng" algn="ctr">
            <a:solidFill>
              <a:srgbClr val="0061AD">
                <a:lumMod val="40000"/>
                <a:lumOff val="60000"/>
              </a:srgbClr>
            </a:solidFill>
            <a:prstDash val="solid"/>
            <a:bevel/>
          </a:ln>
          <a:effectLst/>
        </p:spPr>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rgbClr val="000000"/>
              </a:solidFill>
              <a:latin typeface="Arial" panose="020B0604020202020204" pitchFamily="34" charset="0"/>
              <a:ea typeface="黑体" panose="02010609060101010101" pitchFamily="49" charset="-122"/>
            </a:endParaRPr>
          </a:p>
        </p:txBody>
      </p:sp>
      <p:sp>
        <p:nvSpPr>
          <p:cNvPr id="9" name="文本框 8"/>
          <p:cNvSpPr txBox="1"/>
          <p:nvPr>
            <p:custDataLst>
              <p:tags r:id="rId3"/>
            </p:custDataLst>
          </p:nvPr>
        </p:nvSpPr>
        <p:spPr>
          <a:xfrm>
            <a:off x="3042459" y="1858734"/>
            <a:ext cx="587630" cy="417004"/>
          </a:xfrm>
          <a:prstGeom prst="rect">
            <a:avLst/>
          </a:prstGeom>
          <a:noFill/>
        </p:spPr>
        <p:txBody>
          <a:bodyPr wrap="square" rtlCol="0" anchor="ctr" anchorCtr="0">
            <a:normAutofit/>
          </a:bodyPr>
          <a:lstStyle/>
          <a:p>
            <a:pPr algn="ctr"/>
            <a:r>
              <a:rPr lang="en-US" altLang="zh-CN" sz="2000" dirty="0" smtClean="0">
                <a:solidFill>
                  <a:srgbClr val="FFFFFF"/>
                </a:solidFill>
              </a:rPr>
              <a:t>01</a:t>
            </a:r>
            <a:endParaRPr lang="zh-CN" altLang="en-US" sz="2000" dirty="0">
              <a:solidFill>
                <a:srgbClr val="FFFFFF"/>
              </a:solidFill>
            </a:endParaRPr>
          </a:p>
        </p:txBody>
      </p:sp>
      <p:sp>
        <p:nvSpPr>
          <p:cNvPr id="11" name="文本框 10"/>
          <p:cNvSpPr txBox="1"/>
          <p:nvPr>
            <p:custDataLst>
              <p:tags r:id="rId4"/>
            </p:custDataLst>
          </p:nvPr>
        </p:nvSpPr>
        <p:spPr>
          <a:xfrm>
            <a:off x="3837122" y="1743194"/>
            <a:ext cx="5167245" cy="528786"/>
          </a:xfrm>
          <a:prstGeom prst="rect">
            <a:avLst/>
          </a:prstGeom>
          <a:noFill/>
        </p:spPr>
        <p:txBody>
          <a:bodyPr wrap="square" rtlCol="0" anchor="b" anchorCtr="0">
            <a:normAutofit/>
          </a:bodyPr>
          <a:lstStyle>
            <a:defPPr>
              <a:defRPr lang="zh-CN"/>
            </a:defPPr>
            <a:lvl1pPr>
              <a:defRPr sz="2000"/>
            </a:lvl1pPr>
          </a:lstStyle>
          <a:p>
            <a:r>
              <a:rPr lang="zh-CN" altLang="en-US" sz="2400" b="1" kern="0" dirty="0">
                <a:solidFill>
                  <a:schemeClr val="accent2"/>
                </a:solidFill>
                <a:latin typeface="微软雅黑" panose="020B0503020204020204" pitchFamily="34" charset="-122"/>
                <a:ea typeface="微软雅黑" panose="020B0503020204020204" pitchFamily="34" charset="-122"/>
                <a:cs typeface="楷体_GB2312"/>
              </a:rPr>
              <a:t>背景</a:t>
            </a:r>
            <a:endParaRPr lang="zh-CN" altLang="en-US" dirty="0"/>
          </a:p>
        </p:txBody>
      </p:sp>
      <p:sp>
        <p:nvSpPr>
          <p:cNvPr id="40" name="MH_Number_2">
            <a:hlinkClick r:id="" action="ppaction://noaction"/>
          </p:cNvPr>
          <p:cNvSpPr/>
          <p:nvPr>
            <p:custDataLst>
              <p:tags r:id="rId5"/>
            </p:custDataLst>
          </p:nvPr>
        </p:nvSpPr>
        <p:spPr bwMode="auto">
          <a:xfrm>
            <a:off x="3042460" y="3047593"/>
            <a:ext cx="794665" cy="417005"/>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333399"/>
          </a:solidFill>
          <a:ln w="12700">
            <a:solidFill>
              <a:srgbClr val="0061AD"/>
            </a:solidFill>
            <a:miter lim="800000"/>
          </a:ln>
        </p:spPr>
        <p:txBody>
          <a:bodyPr wrap="square" lIns="90000" tIns="46800" rIns="90000" bIns="46800" anchor="ctr">
            <a:normAutofit/>
          </a:bodyPr>
          <a:lstStyle/>
          <a:p>
            <a:pPr algn="ctr">
              <a:spcBef>
                <a:spcPct val="0"/>
              </a:spcBef>
            </a:pPr>
            <a:endParaRPr lang="zh-CN" altLang="en-US" sz="2000" dirty="0">
              <a:solidFill>
                <a:srgbClr val="FFFFFF"/>
              </a:solidFill>
            </a:endParaRPr>
          </a:p>
        </p:txBody>
      </p:sp>
      <p:sp>
        <p:nvSpPr>
          <p:cNvPr id="15" name="文本框 14"/>
          <p:cNvSpPr txBox="1"/>
          <p:nvPr>
            <p:custDataLst>
              <p:tags r:id="rId6"/>
            </p:custDataLst>
          </p:nvPr>
        </p:nvSpPr>
        <p:spPr>
          <a:xfrm>
            <a:off x="3042459" y="3047593"/>
            <a:ext cx="587630" cy="417004"/>
          </a:xfrm>
          <a:prstGeom prst="rect">
            <a:avLst/>
          </a:prstGeom>
          <a:noFill/>
        </p:spPr>
        <p:txBody>
          <a:bodyPr wrap="square" rtlCol="0" anchor="ctr" anchorCtr="0">
            <a:normAutofit/>
          </a:bodyPr>
          <a:lstStyle/>
          <a:p>
            <a:pPr algn="ctr"/>
            <a:r>
              <a:rPr lang="en-US" altLang="zh-CN" sz="2000" dirty="0" smtClean="0">
                <a:solidFill>
                  <a:srgbClr val="FFFFFF"/>
                </a:solidFill>
              </a:rPr>
              <a:t>02</a:t>
            </a:r>
            <a:endParaRPr lang="zh-CN" altLang="en-US" sz="2000" dirty="0">
              <a:solidFill>
                <a:srgbClr val="FFFFFF"/>
              </a:solidFill>
            </a:endParaRPr>
          </a:p>
        </p:txBody>
      </p:sp>
      <p:sp>
        <p:nvSpPr>
          <p:cNvPr id="19" name="MH_Entry_1">
            <a:hlinkClick r:id="" action="ppaction://noaction"/>
          </p:cNvPr>
          <p:cNvSpPr/>
          <p:nvPr>
            <p:custDataLst>
              <p:tags r:id="rId7"/>
            </p:custDataLst>
          </p:nvPr>
        </p:nvSpPr>
        <p:spPr>
          <a:xfrm>
            <a:off x="3837124" y="3411716"/>
            <a:ext cx="5167244" cy="4831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cmpd="sng" algn="ctr">
            <a:solidFill>
              <a:srgbClr val="0061AD">
                <a:lumMod val="40000"/>
                <a:lumOff val="60000"/>
              </a:srgbClr>
            </a:solidFill>
            <a:prstDash val="solid"/>
            <a:bevel/>
          </a:ln>
          <a:effectLst/>
        </p:spPr>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rgbClr val="000000"/>
              </a:solidFill>
              <a:latin typeface="Arial" panose="020B0604020202020204" pitchFamily="34" charset="0"/>
              <a:ea typeface="黑体" panose="02010609060101010101" pitchFamily="49" charset="-122"/>
            </a:endParaRPr>
          </a:p>
        </p:txBody>
      </p:sp>
      <p:sp>
        <p:nvSpPr>
          <p:cNvPr id="27" name="文本框 26"/>
          <p:cNvSpPr txBox="1"/>
          <p:nvPr>
            <p:custDataLst>
              <p:tags r:id="rId8"/>
            </p:custDataLst>
          </p:nvPr>
        </p:nvSpPr>
        <p:spPr>
          <a:xfrm>
            <a:off x="3837122" y="2927486"/>
            <a:ext cx="5167245" cy="528786"/>
          </a:xfrm>
          <a:prstGeom prst="rect">
            <a:avLst/>
          </a:prstGeom>
          <a:noFill/>
        </p:spPr>
        <p:txBody>
          <a:bodyPr wrap="square" rtlCol="0" anchor="b" anchorCtr="0">
            <a:normAutofit/>
          </a:bodyPr>
          <a:lstStyle>
            <a:defPPr>
              <a:defRPr lang="zh-CN"/>
            </a:defPPr>
            <a:lvl1pPr>
              <a:defRPr sz="2000"/>
            </a:lvl1pPr>
          </a:lstStyle>
          <a:p>
            <a:pPr algn="l">
              <a:buClrTx/>
              <a:buSzTx/>
              <a:buFontTx/>
            </a:pPr>
            <a:r>
              <a:rPr lang="zh-CN" altLang="en-US" sz="2400" b="1" kern="0" dirty="0" smtClean="0">
                <a:solidFill>
                  <a:schemeClr val="accent2"/>
                </a:solidFill>
                <a:latin typeface="微软雅黑" panose="020B0503020204020204" pitchFamily="34" charset="-122"/>
                <a:ea typeface="微软雅黑" panose="020B0503020204020204" pitchFamily="34" charset="-122"/>
                <a:cs typeface="楷体_GB2312"/>
              </a:rPr>
              <a:t>伤害工作</a:t>
            </a:r>
            <a:r>
              <a:rPr lang="zh-CN" altLang="en-US" sz="2400" b="1" kern="0" dirty="0">
                <a:solidFill>
                  <a:schemeClr val="accent2"/>
                </a:solidFill>
                <a:latin typeface="微软雅黑" panose="020B0503020204020204" pitchFamily="34" charset="-122"/>
                <a:ea typeface="微软雅黑" panose="020B0503020204020204" pitchFamily="34" charset="-122"/>
                <a:cs typeface="楷体_GB2312"/>
              </a:rPr>
              <a:t>情况</a:t>
            </a:r>
            <a:endParaRPr lang="zh-CN" altLang="en-US" sz="2400" b="1" kern="0" dirty="0">
              <a:solidFill>
                <a:schemeClr val="accent2"/>
              </a:solidFill>
              <a:latin typeface="微软雅黑" panose="020B0503020204020204" pitchFamily="34" charset="-122"/>
              <a:ea typeface="微软雅黑" panose="020B0503020204020204" pitchFamily="34" charset="-122"/>
              <a:cs typeface="楷体_GB2312"/>
            </a:endParaRPr>
          </a:p>
        </p:txBody>
      </p:sp>
      <p:sp>
        <p:nvSpPr>
          <p:cNvPr id="46" name="MH_Number_3">
            <a:hlinkClick r:id="" action="ppaction://noaction"/>
          </p:cNvPr>
          <p:cNvSpPr/>
          <p:nvPr>
            <p:custDataLst>
              <p:tags r:id="rId9"/>
            </p:custDataLst>
          </p:nvPr>
        </p:nvSpPr>
        <p:spPr bwMode="auto">
          <a:xfrm>
            <a:off x="3042460" y="4228128"/>
            <a:ext cx="794665" cy="417005"/>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333399"/>
          </a:solidFill>
          <a:ln w="12700">
            <a:solidFill>
              <a:srgbClr val="0061AD"/>
            </a:solidFill>
            <a:miter lim="800000"/>
          </a:ln>
        </p:spPr>
        <p:txBody>
          <a:bodyPr wrap="square" lIns="90000" tIns="46800" rIns="90000" bIns="46800" anchor="ctr">
            <a:normAutofit/>
          </a:bodyPr>
          <a:lstStyle/>
          <a:p>
            <a:pPr algn="ctr">
              <a:spcBef>
                <a:spcPct val="0"/>
              </a:spcBef>
            </a:pPr>
            <a:endParaRPr lang="zh-CN" altLang="en-US" sz="2000" dirty="0">
              <a:solidFill>
                <a:srgbClr val="FFFFFF"/>
              </a:solidFill>
            </a:endParaRPr>
          </a:p>
        </p:txBody>
      </p:sp>
      <p:sp>
        <p:nvSpPr>
          <p:cNvPr id="28" name="文本框 27"/>
          <p:cNvSpPr txBox="1"/>
          <p:nvPr>
            <p:custDataLst>
              <p:tags r:id="rId10"/>
            </p:custDataLst>
          </p:nvPr>
        </p:nvSpPr>
        <p:spPr>
          <a:xfrm>
            <a:off x="3042459" y="4228127"/>
            <a:ext cx="587630" cy="417004"/>
          </a:xfrm>
          <a:prstGeom prst="rect">
            <a:avLst/>
          </a:prstGeom>
          <a:noFill/>
        </p:spPr>
        <p:txBody>
          <a:bodyPr wrap="square" rtlCol="0" anchor="ctr" anchorCtr="0">
            <a:normAutofit/>
          </a:bodyPr>
          <a:lstStyle/>
          <a:p>
            <a:pPr algn="ctr"/>
            <a:r>
              <a:rPr lang="en-US" altLang="zh-CN" sz="2000" dirty="0" smtClean="0">
                <a:solidFill>
                  <a:srgbClr val="FFFFFF"/>
                </a:solidFill>
              </a:rPr>
              <a:t>03</a:t>
            </a:r>
            <a:endParaRPr lang="zh-CN" altLang="en-US" sz="2000" dirty="0">
              <a:solidFill>
                <a:srgbClr val="FFFFFF"/>
              </a:solidFill>
            </a:endParaRPr>
          </a:p>
        </p:txBody>
      </p:sp>
      <p:sp>
        <p:nvSpPr>
          <p:cNvPr id="32" name="MH_Entry_1">
            <a:hlinkClick r:id="" action="ppaction://noaction"/>
          </p:cNvPr>
          <p:cNvSpPr/>
          <p:nvPr>
            <p:custDataLst>
              <p:tags r:id="rId11"/>
            </p:custDataLst>
          </p:nvPr>
        </p:nvSpPr>
        <p:spPr>
          <a:xfrm>
            <a:off x="3837124" y="4600575"/>
            <a:ext cx="5167244" cy="4831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cmpd="sng" algn="ctr">
            <a:solidFill>
              <a:srgbClr val="0061AD">
                <a:lumMod val="40000"/>
                <a:lumOff val="60000"/>
              </a:srgbClr>
            </a:solidFill>
            <a:prstDash val="solid"/>
            <a:bevel/>
          </a:ln>
          <a:effectLst/>
        </p:spPr>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rgbClr val="000000"/>
              </a:solidFill>
              <a:latin typeface="Arial" panose="020B0604020202020204" pitchFamily="34" charset="0"/>
              <a:ea typeface="黑体" panose="02010609060101010101" pitchFamily="49" charset="-122"/>
            </a:endParaRPr>
          </a:p>
        </p:txBody>
      </p:sp>
      <p:sp>
        <p:nvSpPr>
          <p:cNvPr id="29" name="文本框 28"/>
          <p:cNvSpPr txBox="1"/>
          <p:nvPr>
            <p:custDataLst>
              <p:tags r:id="rId12"/>
            </p:custDataLst>
          </p:nvPr>
        </p:nvSpPr>
        <p:spPr>
          <a:xfrm>
            <a:off x="3837122" y="4116345"/>
            <a:ext cx="5167245" cy="528786"/>
          </a:xfrm>
          <a:prstGeom prst="rect">
            <a:avLst/>
          </a:prstGeom>
          <a:noFill/>
        </p:spPr>
        <p:txBody>
          <a:bodyPr wrap="square" rtlCol="0" anchor="b" anchorCtr="0">
            <a:normAutofit/>
          </a:bodyPr>
          <a:lstStyle>
            <a:defPPr>
              <a:defRPr lang="zh-CN"/>
            </a:defPPr>
            <a:lvl1pPr>
              <a:defRPr sz="2000"/>
            </a:lvl1pPr>
          </a:lstStyle>
          <a:p>
            <a:pPr algn="l">
              <a:buClrTx/>
              <a:buSzTx/>
              <a:buFontTx/>
            </a:pPr>
            <a:r>
              <a:rPr lang="zh-CN" altLang="en-US" sz="2400" b="1" kern="0" dirty="0">
                <a:solidFill>
                  <a:schemeClr val="accent2"/>
                </a:solidFill>
                <a:latin typeface="微软雅黑" panose="020B0503020204020204" pitchFamily="34" charset="-122"/>
                <a:ea typeface="微软雅黑" panose="020B0503020204020204" pitchFamily="34" charset="-122"/>
                <a:cs typeface="楷体_GB2312"/>
              </a:rPr>
              <a:t>伤害监测工作方案</a:t>
            </a:r>
            <a:endParaRPr lang="zh-CN" altLang="en-US" sz="2400" b="1" kern="0" dirty="0">
              <a:solidFill>
                <a:schemeClr val="accent2"/>
              </a:solidFill>
              <a:latin typeface="微软雅黑" panose="020B0503020204020204" pitchFamily="34" charset="-122"/>
              <a:ea typeface="微软雅黑" panose="020B0503020204020204" pitchFamily="34" charset="-122"/>
              <a:cs typeface="楷体_GB2312"/>
            </a:endParaRPr>
          </a:p>
        </p:txBody>
      </p:sp>
      <p:sp>
        <p:nvSpPr>
          <p:cNvPr id="50" name="MH_Number_4">
            <a:hlinkClick r:id="" action="ppaction://noaction"/>
          </p:cNvPr>
          <p:cNvSpPr/>
          <p:nvPr>
            <p:custDataLst>
              <p:tags r:id="rId13"/>
            </p:custDataLst>
          </p:nvPr>
        </p:nvSpPr>
        <p:spPr bwMode="auto">
          <a:xfrm>
            <a:off x="3042460" y="5411146"/>
            <a:ext cx="794665" cy="417005"/>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333399"/>
          </a:solidFill>
          <a:ln w="12700">
            <a:solidFill>
              <a:srgbClr val="0061AD"/>
            </a:solidFill>
            <a:miter lim="800000"/>
          </a:ln>
        </p:spPr>
        <p:txBody>
          <a:bodyPr wrap="square" lIns="90000" tIns="46800" rIns="90000" bIns="46800" anchor="ctr">
            <a:normAutofit/>
          </a:bodyPr>
          <a:lstStyle/>
          <a:p>
            <a:pPr algn="ctr">
              <a:spcBef>
                <a:spcPct val="0"/>
              </a:spcBef>
            </a:pPr>
            <a:endParaRPr lang="zh-CN" altLang="en-US" sz="2000" dirty="0">
              <a:solidFill>
                <a:srgbClr val="FFFFFF"/>
              </a:solidFill>
            </a:endParaRPr>
          </a:p>
        </p:txBody>
      </p:sp>
      <p:sp>
        <p:nvSpPr>
          <p:cNvPr id="30" name="文本框 29"/>
          <p:cNvSpPr txBox="1"/>
          <p:nvPr>
            <p:custDataLst>
              <p:tags r:id="rId14"/>
            </p:custDataLst>
          </p:nvPr>
        </p:nvSpPr>
        <p:spPr>
          <a:xfrm>
            <a:off x="3042459" y="5411146"/>
            <a:ext cx="587630" cy="417004"/>
          </a:xfrm>
          <a:prstGeom prst="rect">
            <a:avLst/>
          </a:prstGeom>
          <a:noFill/>
        </p:spPr>
        <p:txBody>
          <a:bodyPr wrap="square" rtlCol="0" anchor="ctr" anchorCtr="0">
            <a:normAutofit/>
          </a:bodyPr>
          <a:lstStyle/>
          <a:p>
            <a:pPr algn="ctr"/>
            <a:r>
              <a:rPr lang="en-US" altLang="zh-CN" sz="2000" dirty="0" smtClean="0">
                <a:solidFill>
                  <a:srgbClr val="FFFFFF"/>
                </a:solidFill>
              </a:rPr>
              <a:t>04</a:t>
            </a:r>
            <a:endParaRPr lang="zh-CN" altLang="en-US" sz="2000" dirty="0">
              <a:solidFill>
                <a:srgbClr val="FFFFFF"/>
              </a:solidFill>
            </a:endParaRPr>
          </a:p>
        </p:txBody>
      </p:sp>
      <p:sp>
        <p:nvSpPr>
          <p:cNvPr id="34" name="MH_Entry_1">
            <a:hlinkClick r:id="" action="ppaction://noaction"/>
          </p:cNvPr>
          <p:cNvSpPr/>
          <p:nvPr>
            <p:custDataLst>
              <p:tags r:id="rId15"/>
            </p:custDataLst>
          </p:nvPr>
        </p:nvSpPr>
        <p:spPr>
          <a:xfrm>
            <a:off x="3837124" y="5784865"/>
            <a:ext cx="5167244" cy="4831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cmpd="sng" algn="ctr">
            <a:solidFill>
              <a:srgbClr val="0061AD">
                <a:lumMod val="40000"/>
                <a:lumOff val="60000"/>
              </a:srgbClr>
            </a:solidFill>
            <a:prstDash val="solid"/>
            <a:bevel/>
          </a:ln>
          <a:effectLst/>
        </p:spPr>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rgbClr val="000000"/>
              </a:solidFill>
              <a:latin typeface="Arial" panose="020B0604020202020204" pitchFamily="34" charset="0"/>
              <a:ea typeface="黑体" panose="02010609060101010101" pitchFamily="49" charset="-122"/>
            </a:endParaRPr>
          </a:p>
        </p:txBody>
      </p:sp>
      <p:sp>
        <p:nvSpPr>
          <p:cNvPr id="31" name="文本框 30"/>
          <p:cNvSpPr txBox="1"/>
          <p:nvPr>
            <p:custDataLst>
              <p:tags r:id="rId16"/>
            </p:custDataLst>
          </p:nvPr>
        </p:nvSpPr>
        <p:spPr>
          <a:xfrm>
            <a:off x="3837122" y="5300635"/>
            <a:ext cx="5167245" cy="528786"/>
          </a:xfrm>
          <a:prstGeom prst="rect">
            <a:avLst/>
          </a:prstGeom>
          <a:noFill/>
        </p:spPr>
        <p:txBody>
          <a:bodyPr wrap="square" rtlCol="0" anchor="b" anchorCtr="0">
            <a:normAutofit/>
          </a:bodyPr>
          <a:lstStyle>
            <a:defPPr>
              <a:defRPr lang="zh-CN"/>
            </a:defPPr>
            <a:lvl1pPr>
              <a:defRPr sz="2000"/>
            </a:lvl1pPr>
          </a:lstStyle>
          <a:p>
            <a:pPr algn="l">
              <a:buClrTx/>
              <a:buSzTx/>
              <a:buFontTx/>
            </a:pPr>
            <a:r>
              <a:rPr lang="zh-CN" altLang="en-US" sz="2400" b="1" kern="0" dirty="0">
                <a:solidFill>
                  <a:schemeClr val="accent2"/>
                </a:solidFill>
                <a:latin typeface="微软雅黑" panose="020B0503020204020204" pitchFamily="34" charset="-122"/>
                <a:ea typeface="微软雅黑" panose="020B0503020204020204" pitchFamily="34" charset="-122"/>
                <a:cs typeface="楷体_GB2312"/>
              </a:rPr>
              <a:t>工作思考、考核和要求</a:t>
            </a:r>
            <a:endParaRPr lang="zh-CN" altLang="en-US" sz="2400" b="1" kern="0" dirty="0">
              <a:solidFill>
                <a:schemeClr val="accent2"/>
              </a:solidFill>
              <a:latin typeface="微软雅黑" panose="020B0503020204020204" pitchFamily="34" charset="-122"/>
              <a:ea typeface="微软雅黑" panose="020B0503020204020204" pitchFamily="34" charset="-122"/>
              <a:cs typeface="楷体_GB2312"/>
            </a:endParaRPr>
          </a:p>
        </p:txBody>
      </p:sp>
      <p:sp>
        <p:nvSpPr>
          <p:cNvPr id="39" name="文本框 38"/>
          <p:cNvSpPr txBox="1"/>
          <p:nvPr/>
        </p:nvSpPr>
        <p:spPr>
          <a:xfrm>
            <a:off x="301865030" y="-307936265"/>
            <a:ext cx="4064000" cy="368300"/>
          </a:xfrm>
          <a:prstGeom prst="rect">
            <a:avLst/>
          </a:prstGeom>
          <a:noFill/>
        </p:spPr>
        <p:txBody>
          <a:bodyPr wrap="square" rtlCol="0">
            <a:spAutoFit/>
          </a:bodyPr>
          <a:lstStyle/>
          <a:p>
            <a:endParaRPr lang="zh-CN" altLang="en-US"/>
          </a:p>
        </p:txBody>
      </p:sp>
      <p:sp>
        <p:nvSpPr>
          <p:cNvPr id="3" name="文本框 2"/>
          <p:cNvSpPr txBox="1"/>
          <p:nvPr/>
        </p:nvSpPr>
        <p:spPr>
          <a:xfrm>
            <a:off x="4064000" y="404495"/>
            <a:ext cx="4064000" cy="953135"/>
          </a:xfrm>
          <a:prstGeom prst="rect">
            <a:avLst/>
          </a:prstGeom>
          <a:noFill/>
        </p:spPr>
        <p:txBody>
          <a:bodyPr wrap="square" rtlCol="0">
            <a:spAutoFit/>
          </a:bodyPr>
          <a:lstStyle/>
          <a:p>
            <a:pPr algn="ctr">
              <a:buClrTx/>
              <a:buSzTx/>
              <a:buFontTx/>
            </a:pPr>
            <a:r>
              <a:rPr lang="zh-CN" altLang="en-US" sz="2800" b="1" kern="0" dirty="0">
                <a:solidFill>
                  <a:schemeClr val="accent2"/>
                </a:solidFill>
                <a:latin typeface="微软雅黑" panose="020B0503020204020204" pitchFamily="34" charset="-122"/>
                <a:ea typeface="微软雅黑" panose="020B0503020204020204" pitchFamily="34" charset="-122"/>
                <a:cs typeface="楷体_GB2312"/>
              </a:rPr>
              <a:t>目录</a:t>
            </a:r>
            <a:endParaRPr lang="zh-CN" altLang="en-US" sz="2800" b="1" kern="0" dirty="0">
              <a:solidFill>
                <a:schemeClr val="accent2"/>
              </a:solidFill>
              <a:latin typeface="微软雅黑" panose="020B0503020204020204" pitchFamily="34" charset="-122"/>
              <a:ea typeface="微软雅黑" panose="020B0503020204020204" pitchFamily="34" charset="-122"/>
              <a:cs typeface="楷体_GB2312"/>
            </a:endParaRPr>
          </a:p>
          <a:p>
            <a:pPr algn="ctr">
              <a:buClrTx/>
              <a:buSzTx/>
              <a:buFontTx/>
            </a:pPr>
            <a:r>
              <a:rPr lang="zh-CN" altLang="en-US" sz="2800" b="1" kern="0" dirty="0">
                <a:solidFill>
                  <a:schemeClr val="accent2"/>
                </a:solidFill>
                <a:latin typeface="微软雅黑" panose="020B0503020204020204" pitchFamily="34" charset="-122"/>
                <a:ea typeface="微软雅黑" panose="020B0503020204020204" pitchFamily="34" charset="-122"/>
                <a:cs typeface="楷体_GB2312"/>
              </a:rPr>
              <a:t>Content</a:t>
            </a:r>
            <a:endParaRPr lang="zh-CN" altLang="en-US" sz="2800" b="1" kern="0" dirty="0">
              <a:solidFill>
                <a:schemeClr val="accent2"/>
              </a:solidFill>
              <a:latin typeface="微软雅黑" panose="020B0503020204020204" pitchFamily="34" charset="-122"/>
              <a:ea typeface="微软雅黑" panose="020B0503020204020204" pitchFamily="34" charset="-122"/>
              <a:cs typeface="楷体_GB2312"/>
            </a:endParaRPr>
          </a:p>
        </p:txBody>
      </p:sp>
    </p:spTree>
  </p:cSld>
  <p:clrMapOvr>
    <a:masterClrMapping/>
  </p:clrMapOvr>
  <p:transition spd="med" advTm="5797">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p:nvPr>
        </p:nvSpPr>
        <p:spPr>
          <a:xfrm>
            <a:off x="590550" y="420688"/>
            <a:ext cx="10972800" cy="1143000"/>
          </a:xfrm>
        </p:spPr>
        <p:txBody>
          <a:bodyPr vert="horz" wrap="square" lIns="91440" tIns="45720" rIns="91440" bIns="45720" anchor="ctr" anchorCtr="0"/>
          <a:lstStyle/>
          <a:p>
            <a:r>
              <a:rPr lang="zh-CN" altLang="en-US" dirty="0"/>
              <a:t>健康云南行动推进委员会关于印发</a:t>
            </a:r>
            <a:br>
              <a:rPr lang="zh-CN" altLang="en-US" dirty="0"/>
            </a:br>
            <a:r>
              <a:rPr lang="zh-CN" altLang="en-US" dirty="0"/>
              <a:t>健康云南行动（</a:t>
            </a:r>
            <a:r>
              <a:rPr lang="en-US" altLang="zh-CN" dirty="0"/>
              <a:t>2020-2030</a:t>
            </a:r>
            <a:r>
              <a:rPr lang="zh-CN" altLang="en-US" dirty="0"/>
              <a:t>年）的通知</a:t>
            </a:r>
            <a:br>
              <a:rPr lang="zh-CN" altLang="en-US" dirty="0"/>
            </a:br>
            <a:endParaRPr lang="zh-CN" altLang="en-US" dirty="0"/>
          </a:p>
        </p:txBody>
      </p:sp>
      <p:pic>
        <p:nvPicPr>
          <p:cNvPr id="87042" name="Picture 2"/>
          <p:cNvPicPr>
            <a:picLocks noGrp="1" noChangeAspect="1" noChangeArrowheads="1"/>
          </p:cNvPicPr>
          <p:nvPr>
            <p:ph idx="1"/>
          </p:nvPr>
        </p:nvPicPr>
        <p:blipFill>
          <a:blip r:embed="rId1" cstate="print"/>
          <a:srcRect/>
          <a:stretch>
            <a:fillRect/>
          </a:stretch>
        </p:blipFill>
        <p:spPr>
          <a:xfrm>
            <a:off x="3776980" y="1765300"/>
            <a:ext cx="3949700" cy="4321810"/>
          </a:xfrm>
          <a:effectLst>
            <a:prstShdw prst="shdw17" dist="17961" dir="2700000">
              <a:schemeClr val="accent1">
                <a:gamma/>
                <a:shade val="60000"/>
                <a:invGamma/>
              </a:schemeClr>
            </a:prstShdw>
          </a:effectLst>
        </p:spPr>
      </p:pic>
      <p:pic>
        <p:nvPicPr>
          <p:cNvPr id="87043" name="Picture 3"/>
          <p:cNvPicPr>
            <a:picLocks noChangeAspect="1" noChangeArrowheads="1"/>
          </p:cNvPicPr>
          <p:nvPr/>
        </p:nvPicPr>
        <p:blipFill>
          <a:blip r:embed="rId2" cstate="print"/>
          <a:srcRect/>
          <a:stretch>
            <a:fillRect/>
          </a:stretch>
        </p:blipFill>
        <p:spPr bwMode="auto">
          <a:xfrm>
            <a:off x="7948613" y="1901825"/>
            <a:ext cx="4243388" cy="40608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7044" name="Picture 4"/>
          <p:cNvPicPr>
            <a:picLocks noChangeAspect="1" noChangeArrowheads="1"/>
          </p:cNvPicPr>
          <p:nvPr/>
        </p:nvPicPr>
        <p:blipFill>
          <a:blip r:embed="rId3" cstate="print"/>
          <a:srcRect/>
          <a:stretch>
            <a:fillRect/>
          </a:stretch>
        </p:blipFill>
        <p:spPr bwMode="auto">
          <a:xfrm>
            <a:off x="0" y="1736725"/>
            <a:ext cx="3859530" cy="434975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p:txBody>
          <a:bodyPr vert="horz" wrap="square" lIns="91440" tIns="45720" rIns="91440" bIns="45720" anchor="ctr" anchorCtr="0"/>
          <a:lstStyle/>
          <a:p>
            <a:r>
              <a:rPr lang="zh-CN" altLang="en-US" dirty="0"/>
              <a:t>云南儿童发展规划（</a:t>
            </a:r>
            <a:r>
              <a:rPr lang="en-US" altLang="zh-CN" dirty="0"/>
              <a:t>2021—2030</a:t>
            </a:r>
            <a:r>
              <a:rPr lang="zh-CN" altLang="en-US" dirty="0"/>
              <a:t>年）</a:t>
            </a:r>
            <a:endParaRPr lang="zh-CN" altLang="en-US" dirty="0"/>
          </a:p>
        </p:txBody>
      </p:sp>
      <p:pic>
        <p:nvPicPr>
          <p:cNvPr id="23555" name="图片 4" descr="C:\Users\ADMINI~1\AppData\Local\Temp\WeChat Files\585c9a14717f49ad5ca443605f2f1a8.jpg"/>
          <p:cNvPicPr>
            <a:picLocks noChangeAspect="1"/>
          </p:cNvPicPr>
          <p:nvPr/>
        </p:nvPicPr>
        <p:blipFill>
          <a:blip r:embed="rId1" cstate="print"/>
          <a:stretch>
            <a:fillRect/>
          </a:stretch>
        </p:blipFill>
        <p:spPr>
          <a:xfrm>
            <a:off x="228600" y="1892300"/>
            <a:ext cx="2781300" cy="3930650"/>
          </a:xfrm>
          <a:prstGeom prst="rect">
            <a:avLst/>
          </a:prstGeom>
          <a:noFill/>
          <a:ln w="9525">
            <a:noFill/>
          </a:ln>
        </p:spPr>
      </p:pic>
      <p:pic>
        <p:nvPicPr>
          <p:cNvPr id="23556" name="图片 6" descr="C:\Users\ADMINI~1\AppData\Local\Temp\WeChat Files\189a109ffe05ea56d9e4f23b627cf3d.jpg"/>
          <p:cNvPicPr>
            <a:picLocks noChangeAspect="1"/>
          </p:cNvPicPr>
          <p:nvPr/>
        </p:nvPicPr>
        <p:blipFill>
          <a:blip r:embed="rId2" cstate="print"/>
          <a:stretch>
            <a:fillRect/>
          </a:stretch>
        </p:blipFill>
        <p:spPr>
          <a:xfrm>
            <a:off x="6386513" y="1892300"/>
            <a:ext cx="2871787" cy="3921125"/>
          </a:xfrm>
          <a:prstGeom prst="rect">
            <a:avLst/>
          </a:prstGeom>
          <a:noFill/>
          <a:ln w="9525">
            <a:noFill/>
          </a:ln>
        </p:spPr>
      </p:pic>
      <p:pic>
        <p:nvPicPr>
          <p:cNvPr id="23557" name="图片 7" descr="C:\Users\ADMINI~1\AppData\Local\Temp\WeChat Files\0867c3e977e7b1f8624b394757bd8d2.jpg"/>
          <p:cNvPicPr>
            <a:picLocks noChangeAspect="1"/>
          </p:cNvPicPr>
          <p:nvPr/>
        </p:nvPicPr>
        <p:blipFill>
          <a:blip r:embed="rId3" cstate="print"/>
          <a:stretch>
            <a:fillRect/>
          </a:stretch>
        </p:blipFill>
        <p:spPr>
          <a:xfrm>
            <a:off x="9345613" y="1905000"/>
            <a:ext cx="2630487" cy="4010025"/>
          </a:xfrm>
          <a:prstGeom prst="rect">
            <a:avLst/>
          </a:prstGeom>
          <a:noFill/>
          <a:ln w="9525">
            <a:noFill/>
          </a:ln>
        </p:spPr>
      </p:pic>
      <p:pic>
        <p:nvPicPr>
          <p:cNvPr id="25607" name="Picture 7"/>
          <p:cNvPicPr>
            <a:picLocks noChangeAspect="1" noChangeArrowheads="1"/>
          </p:cNvPicPr>
          <p:nvPr/>
        </p:nvPicPr>
        <p:blipFill>
          <a:blip r:embed="rId4" cstate="print"/>
          <a:srcRect/>
          <a:stretch>
            <a:fillRect/>
          </a:stretch>
        </p:blipFill>
        <p:spPr bwMode="auto">
          <a:xfrm>
            <a:off x="3409950" y="2074863"/>
            <a:ext cx="2762250" cy="3992563"/>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p:cNvSpPr>
          <p:nvPr>
            <p:ph type="title"/>
          </p:nvPr>
        </p:nvSpPr>
        <p:spPr/>
        <p:txBody>
          <a:bodyPr vert="horz" wrap="square" lIns="91440" tIns="45720" rIns="91440" bIns="45720" anchor="ctr" anchorCtr="0"/>
          <a:lstStyle/>
          <a:p>
            <a:r>
              <a:rPr lang="zh-CN" altLang="en-US" dirty="0"/>
              <a:t>云南省人民政府办公厅关于印发云南省残疾</a:t>
            </a:r>
            <a:br>
              <a:rPr lang="zh-CN" altLang="en-US" b="0" dirty="0"/>
            </a:br>
            <a:r>
              <a:rPr lang="zh-CN" altLang="en-US" dirty="0"/>
              <a:t>预防行动计划（</a:t>
            </a:r>
            <a:r>
              <a:rPr lang="en-US" altLang="zh-CN" dirty="0"/>
              <a:t>2021—2025</a:t>
            </a:r>
            <a:r>
              <a:rPr lang="zh-CN" altLang="en-US" dirty="0"/>
              <a:t>年）的通知</a:t>
            </a:r>
            <a:endParaRPr lang="zh-CN" altLang="en-US" b="0" dirty="0"/>
          </a:p>
        </p:txBody>
      </p:sp>
      <p:pic>
        <p:nvPicPr>
          <p:cNvPr id="86018" name="Picture 2"/>
          <p:cNvPicPr>
            <a:picLocks noGrp="1" noChangeAspect="1" noChangeArrowheads="1"/>
          </p:cNvPicPr>
          <p:nvPr>
            <p:ph idx="1"/>
          </p:nvPr>
        </p:nvPicPr>
        <p:blipFill>
          <a:blip r:embed="rId1" cstate="print"/>
          <a:srcRect/>
          <a:stretch>
            <a:fillRect/>
          </a:stretch>
        </p:blipFill>
        <p:spPr>
          <a:xfrm>
            <a:off x="-25400" y="1525588"/>
            <a:ext cx="4252913" cy="4525963"/>
          </a:xfrm>
          <a:effectLst>
            <a:prstShdw prst="shdw17" dist="17961" dir="2700000">
              <a:schemeClr val="accent1">
                <a:gamma/>
                <a:shade val="60000"/>
                <a:invGamma/>
              </a:schemeClr>
            </a:prstShdw>
          </a:effectLst>
        </p:spPr>
      </p:pic>
      <p:pic>
        <p:nvPicPr>
          <p:cNvPr id="86021" name="Picture 5"/>
          <p:cNvPicPr>
            <a:picLocks noChangeAspect="1" noChangeArrowheads="1"/>
          </p:cNvPicPr>
          <p:nvPr/>
        </p:nvPicPr>
        <p:blipFill>
          <a:blip r:embed="rId2" cstate="print"/>
          <a:srcRect/>
          <a:stretch>
            <a:fillRect/>
          </a:stretch>
        </p:blipFill>
        <p:spPr bwMode="auto">
          <a:xfrm>
            <a:off x="4324350" y="1501775"/>
            <a:ext cx="3943350" cy="46005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5605" name="图片 5" descr="C:\Users\ADMINI~1\AppData\Local\Temp\WeChat Files\020133b411a06a263702f6137e7ae00.jpg"/>
          <p:cNvPicPr>
            <a:picLocks noChangeAspect="1"/>
          </p:cNvPicPr>
          <p:nvPr/>
        </p:nvPicPr>
        <p:blipFill>
          <a:blip r:embed="rId3" cstate="print"/>
          <a:stretch>
            <a:fillRect/>
          </a:stretch>
        </p:blipFill>
        <p:spPr>
          <a:xfrm>
            <a:off x="8445500" y="1587500"/>
            <a:ext cx="3746500" cy="4546600"/>
          </a:xfrm>
          <a:prstGeom prst="rect">
            <a:avLst/>
          </a:prstGeom>
          <a:noFill/>
          <a:ln w="9525">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1"/>
          <p:cNvSpPr>
            <a:spLocks noChangeAspect="1"/>
          </p:cNvSpPr>
          <p:nvPr>
            <p:custDataLst>
              <p:tags r:id="rId1"/>
            </p:custDataLst>
          </p:nvPr>
        </p:nvSpPr>
        <p:spPr>
          <a:xfrm>
            <a:off x="0" y="2592705"/>
            <a:ext cx="12192635" cy="1671320"/>
          </a:xfrm>
          <a:prstGeom prst="roundRect">
            <a:avLst>
              <a:gd name="adj" fmla="val 50000"/>
            </a:avLst>
          </a:prstGeom>
          <a:solidFill>
            <a:schemeClr val="bg1"/>
          </a:solidFill>
          <a:ln>
            <a:gradFill flip="none" rotWithShape="1">
              <a:gsLst>
                <a:gs pos="100000">
                  <a:srgbClr val="166C9F">
                    <a:alpha val="0"/>
                  </a:srgbClr>
                </a:gs>
                <a:gs pos="0">
                  <a:srgbClr val="2B85B7">
                    <a:alpha val="0"/>
                  </a:srgbClr>
                </a:gs>
                <a:gs pos="50000">
                  <a:srgbClr val="005287">
                    <a:alpha val="100000"/>
                  </a:srgbClr>
                </a:gs>
              </a:gsLst>
              <a:lin ang="0" scaled="1"/>
              <a:tileRect/>
            </a:gradFill>
          </a:ln>
          <a:effectLst>
            <a:outerShdw blurRad="4064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6626" name="Rectangle 3"/>
          <p:cNvSpPr>
            <a:spLocks noGrp="1"/>
          </p:cNvSpPr>
          <p:nvPr>
            <p:ph idx="1"/>
          </p:nvPr>
        </p:nvSpPr>
        <p:spPr>
          <a:xfrm>
            <a:off x="2420938" y="2224088"/>
            <a:ext cx="8443912" cy="3703637"/>
          </a:xfrm>
        </p:spPr>
        <p:txBody>
          <a:bodyPr vert="horz" wrap="square" lIns="91440" tIns="45720" rIns="91440" bIns="45720" anchor="t" anchorCtr="0"/>
          <a:lstStyle/>
          <a:p>
            <a:pPr>
              <a:lnSpc>
                <a:spcPct val="200000"/>
              </a:lnSpc>
              <a:buNone/>
            </a:pPr>
            <a:r>
              <a:rPr lang="zh-CN" altLang="en-US" sz="4400" dirty="0"/>
              <a:t>二、云南省</a:t>
            </a:r>
            <a:r>
              <a:rPr lang="zh-CN" altLang="zh-CN" sz="4400" dirty="0" smtClean="0"/>
              <a:t>伤害</a:t>
            </a:r>
            <a:r>
              <a:rPr lang="zh-CN" altLang="en-US" sz="4400" dirty="0" smtClean="0"/>
              <a:t>工作</a:t>
            </a:r>
            <a:r>
              <a:rPr lang="zh-CN" altLang="en-US" sz="4400" dirty="0"/>
              <a:t>情况</a:t>
            </a:r>
            <a:endParaRPr lang="zh-CN" altLang="zh-CN" sz="4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Documents and Settings\h\My Documents\My Pictures\20081124115340299_2.jpg"/>
          <p:cNvPicPr>
            <a:picLocks noGrp="1" noChangeAspect="1"/>
          </p:cNvPicPr>
          <p:nvPr>
            <p:ph idx="1"/>
          </p:nvPr>
        </p:nvPicPr>
        <p:blipFill>
          <a:blip r:embed="rId1" cstate="print"/>
          <a:srcRect/>
          <a:stretch>
            <a:fillRect/>
          </a:stretch>
        </p:blipFill>
        <p:spPr>
          <a:xfrm>
            <a:off x="0" y="1590675"/>
            <a:ext cx="5496560" cy="4523740"/>
          </a:xfrm>
          <a:solidFill>
            <a:srgbClr val="0066FF">
              <a:alpha val="100000"/>
            </a:srgbClr>
          </a:solidFill>
        </p:spPr>
      </p:pic>
      <p:sp>
        <p:nvSpPr>
          <p:cNvPr id="13" name="矩形 12"/>
          <p:cNvSpPr/>
          <p:nvPr/>
        </p:nvSpPr>
        <p:spPr>
          <a:xfrm>
            <a:off x="580571" y="1591310"/>
            <a:ext cx="11611429" cy="4523740"/>
          </a:xfrm>
          <a:prstGeom prst="rect">
            <a:avLst/>
          </a:prstGeom>
          <a:gradFill>
            <a:gsLst>
              <a:gs pos="44000">
                <a:srgbClr val="F3F6F8"/>
              </a:gs>
              <a:gs pos="0">
                <a:srgbClr val="F7F9FA"/>
              </a:gs>
              <a:gs pos="100000">
                <a:srgbClr val="EEF2F5"/>
              </a:gs>
            </a:gsLst>
            <a:lin ang="5400000" scaled="1"/>
          </a:gradFill>
          <a:ln w="19050">
            <a:noFill/>
            <a:prstDash val="lgDash"/>
          </a:ln>
          <a:extLst>
            <a:ext uri="{909E8E84-426E-40DD-AFC4-6F175D3DCCD1}">
              <a14:hiddenFill xmlns:a14="http://schemas.microsoft.com/office/drawing/2010/main">
                <a:solidFill>
                  <a:schemeClr val="accent6"/>
                </a:solidFill>
              </a14:hiddenFill>
            </a:ext>
          </a:extLst>
        </p:spPr>
        <p:txBody>
          <a:bodyPr wrap="square">
            <a:noAutofit/>
          </a:bodyPr>
          <a:lstStyle/>
          <a:p>
            <a:pPr marL="342900" marR="0" lvl="1" indent="-342900" algn="l" defTabSz="914400" rtl="0" eaLnBrk="0" fontAlgn="base" latinLnBrk="0" hangingPunct="0">
              <a:lnSpc>
                <a:spcPct val="130000"/>
              </a:lnSpc>
              <a:spcBef>
                <a:spcPts val="30"/>
              </a:spcBef>
              <a:spcAft>
                <a:spcPts val="0"/>
              </a:spcAft>
              <a:buClr>
                <a:schemeClr val="accent2"/>
              </a:buClr>
              <a:buSzPct val="95000"/>
              <a:buFont typeface="Wingdings" panose="05000000000000000000" pitchFamily="2" charset="2"/>
              <a:buChar char="n"/>
              <a:defRPr/>
            </a:pPr>
            <a:r>
              <a:rPr kumimoji="0" lang="en-US" altLang="zh-CN" sz="2400" b="1" i="0" u="none" strike="noStrike" kern="1200" cap="none" spc="0" normalizeH="0" baseline="0" noProof="0" dirty="0">
                <a:ln>
                  <a:noFill/>
                </a:ln>
                <a:solidFill>
                  <a:srgbClr val="FF0000"/>
                </a:solidFill>
                <a:effectLst/>
                <a:uLnTx/>
                <a:uFillTx/>
                <a:latin typeface="+mn-lt"/>
                <a:ea typeface="+mn-ea"/>
                <a:cs typeface="楷体_GB2312"/>
              </a:rPr>
              <a:t>5</a:t>
            </a:r>
            <a:r>
              <a:rPr kumimoji="0" lang="zh-CN" altLang="en-US" sz="2400" b="1" i="0" u="none" strike="noStrike" kern="1200" cap="none" spc="0" normalizeH="0" baseline="0" noProof="0" dirty="0">
                <a:ln>
                  <a:noFill/>
                </a:ln>
                <a:solidFill>
                  <a:srgbClr val="FF0000"/>
                </a:solidFill>
                <a:effectLst/>
                <a:uLnTx/>
                <a:uFillTx/>
                <a:latin typeface="+mn-lt"/>
                <a:ea typeface="+mn-ea"/>
                <a:cs typeface="楷体_GB2312"/>
              </a:rPr>
              <a:t>个国家级伤害监测点</a:t>
            </a:r>
            <a:endParaRPr kumimoji="0" lang="zh-CN" altLang="en-US" sz="2400" b="1" i="0" u="none" strike="noStrike" kern="1200" cap="none" spc="0" normalizeH="0" baseline="0" noProof="0" dirty="0">
              <a:ln>
                <a:noFill/>
              </a:ln>
              <a:solidFill>
                <a:srgbClr val="FF0000"/>
              </a:solidFill>
              <a:effectLst/>
              <a:uLnTx/>
              <a:uFillTx/>
              <a:latin typeface="+mn-lt"/>
              <a:ea typeface="+mn-ea"/>
              <a:cs typeface="楷体_GB2312"/>
            </a:endParaRPr>
          </a:p>
          <a:p>
            <a:pPr marL="800100" marR="0" lvl="2" indent="-342900" algn="l" defTabSz="914400" rtl="0" eaLnBrk="0" fontAlgn="base" latinLnBrk="0" hangingPunct="0">
              <a:lnSpc>
                <a:spcPct val="130000"/>
              </a:lnSpc>
              <a:spcBef>
                <a:spcPts val="30"/>
              </a:spcBef>
              <a:spcAft>
                <a:spcPts val="0"/>
              </a:spcAft>
              <a:buClr>
                <a:schemeClr val="accent2"/>
              </a:buClr>
              <a:buSzPct val="95000"/>
              <a:buFont typeface="Wingdings" panose="05000000000000000000" pitchFamily="2" charset="2"/>
              <a:buChar char="n"/>
              <a:defRPr/>
            </a:pP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禄丰市（</a:t>
            </a:r>
            <a:r>
              <a:rPr kumimoji="0" lang="en-US" altLang="zh-CN" sz="2400" b="1" i="0" u="none" strike="noStrike" kern="1200" cap="none" spc="0" normalizeH="0" baseline="0" noProof="0" dirty="0">
                <a:ln>
                  <a:noFill/>
                </a:ln>
                <a:solidFill>
                  <a:srgbClr val="003399"/>
                </a:solidFill>
                <a:effectLst/>
                <a:uLnTx/>
                <a:uFillTx/>
                <a:latin typeface="+mn-lt"/>
                <a:ea typeface="+mn-ea"/>
                <a:cs typeface="楷体_GB2312"/>
              </a:rPr>
              <a:t>2006</a:t>
            </a: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年）</a:t>
            </a:r>
            <a:endParaRPr kumimoji="0" lang="zh-CN" altLang="en-US" sz="2400" b="1" i="0" u="none" strike="noStrike" kern="1200" cap="none" spc="0" normalizeH="0" baseline="0" noProof="0" dirty="0">
              <a:ln>
                <a:noFill/>
              </a:ln>
              <a:solidFill>
                <a:srgbClr val="003399"/>
              </a:solidFill>
              <a:effectLst/>
              <a:uLnTx/>
              <a:uFillTx/>
              <a:latin typeface="+mn-lt"/>
              <a:ea typeface="+mn-ea"/>
              <a:cs typeface="楷体_GB2312"/>
            </a:endParaRPr>
          </a:p>
          <a:p>
            <a:pPr marL="800100" marR="0" lvl="2" indent="-342900" algn="l" defTabSz="914400" rtl="0" eaLnBrk="0" fontAlgn="base" latinLnBrk="0" hangingPunct="0">
              <a:lnSpc>
                <a:spcPct val="130000"/>
              </a:lnSpc>
              <a:spcBef>
                <a:spcPts val="30"/>
              </a:spcBef>
              <a:spcAft>
                <a:spcPts val="0"/>
              </a:spcAft>
              <a:buClr>
                <a:schemeClr val="accent2"/>
              </a:buClr>
              <a:buSzPct val="95000"/>
              <a:buFont typeface="Wingdings" panose="05000000000000000000" pitchFamily="2" charset="2"/>
              <a:buChar char="n"/>
              <a:defRPr/>
            </a:pP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大理市（</a:t>
            </a:r>
            <a:r>
              <a:rPr kumimoji="0" lang="en-US" altLang="zh-CN" sz="2400" b="1" i="0" u="none" strike="noStrike" kern="1200" cap="none" spc="0" normalizeH="0" baseline="0" noProof="0" dirty="0">
                <a:ln>
                  <a:noFill/>
                </a:ln>
                <a:solidFill>
                  <a:srgbClr val="003399"/>
                </a:solidFill>
                <a:effectLst/>
                <a:uLnTx/>
                <a:uFillTx/>
                <a:latin typeface="+mn-lt"/>
                <a:ea typeface="+mn-ea"/>
                <a:cs typeface="楷体_GB2312"/>
              </a:rPr>
              <a:t>2015</a:t>
            </a: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年）</a:t>
            </a:r>
            <a:endParaRPr kumimoji="0" lang="zh-CN" altLang="en-US" sz="2400" b="1" i="0" u="none" strike="noStrike" kern="1200" cap="none" spc="0" normalizeH="0" baseline="0" noProof="0" dirty="0">
              <a:ln>
                <a:noFill/>
              </a:ln>
              <a:solidFill>
                <a:srgbClr val="003399"/>
              </a:solidFill>
              <a:effectLst/>
              <a:uLnTx/>
              <a:uFillTx/>
              <a:latin typeface="+mn-lt"/>
              <a:ea typeface="+mn-ea"/>
              <a:cs typeface="楷体_GB2312"/>
            </a:endParaRPr>
          </a:p>
          <a:p>
            <a:pPr marL="800100" marR="0" lvl="2" indent="-342900" algn="l" defTabSz="914400" rtl="0" eaLnBrk="0" fontAlgn="base" latinLnBrk="0" hangingPunct="0">
              <a:lnSpc>
                <a:spcPct val="130000"/>
              </a:lnSpc>
              <a:spcBef>
                <a:spcPts val="30"/>
              </a:spcBef>
              <a:spcAft>
                <a:spcPts val="0"/>
              </a:spcAft>
              <a:buClr>
                <a:schemeClr val="accent2"/>
              </a:buClr>
              <a:buSzPct val="95000"/>
              <a:buFont typeface="Wingdings" panose="05000000000000000000" pitchFamily="2" charset="2"/>
              <a:buChar char="n"/>
              <a:defRPr/>
            </a:pP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昭阳区（</a:t>
            </a:r>
            <a:r>
              <a:rPr kumimoji="0" lang="en-US" altLang="zh-CN" sz="2400" b="1" i="0" u="none" strike="noStrike" kern="1200" cap="none" spc="0" normalizeH="0" baseline="0" noProof="0" dirty="0">
                <a:ln>
                  <a:noFill/>
                </a:ln>
                <a:solidFill>
                  <a:srgbClr val="003399"/>
                </a:solidFill>
                <a:effectLst/>
                <a:uLnTx/>
                <a:uFillTx/>
                <a:latin typeface="+mn-lt"/>
                <a:ea typeface="+mn-ea"/>
                <a:cs typeface="楷体_GB2312"/>
              </a:rPr>
              <a:t>2015</a:t>
            </a: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年）</a:t>
            </a:r>
            <a:endParaRPr kumimoji="0" lang="zh-CN" altLang="en-US" sz="2400" b="1" i="0" u="none" strike="noStrike" kern="1200" cap="none" spc="0" normalizeH="0" baseline="0" noProof="0" dirty="0">
              <a:ln>
                <a:noFill/>
              </a:ln>
              <a:solidFill>
                <a:srgbClr val="003399"/>
              </a:solidFill>
              <a:effectLst/>
              <a:uLnTx/>
              <a:uFillTx/>
              <a:latin typeface="+mn-lt"/>
              <a:ea typeface="+mn-ea"/>
              <a:cs typeface="楷体_GB2312"/>
            </a:endParaRPr>
          </a:p>
          <a:p>
            <a:pPr marL="800100" marR="0" lvl="2" indent="-342900" algn="l" defTabSz="914400" rtl="0" eaLnBrk="0" fontAlgn="base" latinLnBrk="0" hangingPunct="0">
              <a:lnSpc>
                <a:spcPct val="130000"/>
              </a:lnSpc>
              <a:spcBef>
                <a:spcPts val="30"/>
              </a:spcBef>
              <a:spcAft>
                <a:spcPts val="0"/>
              </a:spcAft>
              <a:buClr>
                <a:schemeClr val="accent2"/>
              </a:buClr>
              <a:buSzPct val="95000"/>
              <a:buFont typeface="Wingdings" panose="05000000000000000000" pitchFamily="2" charset="2"/>
              <a:buChar char="n"/>
              <a:defRPr/>
            </a:pP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麒麟区（</a:t>
            </a:r>
            <a:r>
              <a:rPr kumimoji="0" lang="en-US" altLang="zh-CN" sz="2400" b="1" i="0" u="none" strike="noStrike" kern="1200" cap="none" spc="0" normalizeH="0" baseline="0" noProof="0" dirty="0">
                <a:ln>
                  <a:noFill/>
                </a:ln>
                <a:solidFill>
                  <a:srgbClr val="003399"/>
                </a:solidFill>
                <a:effectLst/>
                <a:uLnTx/>
                <a:uFillTx/>
                <a:latin typeface="+mn-lt"/>
                <a:ea typeface="+mn-ea"/>
                <a:cs typeface="楷体_GB2312"/>
              </a:rPr>
              <a:t>201</a:t>
            </a:r>
            <a:r>
              <a:rPr lang="en-US" altLang="zh-CN" sz="2400" b="1" noProof="0" dirty="0">
                <a:ln>
                  <a:noFill/>
                </a:ln>
                <a:solidFill>
                  <a:srgbClr val="003399"/>
                </a:solidFill>
                <a:effectLst/>
                <a:uLnTx/>
                <a:uFillTx/>
                <a:latin typeface="+mn-lt"/>
                <a:ea typeface="+mn-ea"/>
                <a:cs typeface="楷体_GB2312"/>
                <a:sym typeface="+mn-ea"/>
              </a:rPr>
              <a:t>5</a:t>
            </a:r>
            <a:r>
              <a:rPr lang="zh-CN" altLang="en-US" sz="2400" b="1" noProof="0" dirty="0">
                <a:ln>
                  <a:noFill/>
                </a:ln>
                <a:solidFill>
                  <a:srgbClr val="003399"/>
                </a:solidFill>
                <a:effectLst/>
                <a:uLnTx/>
                <a:uFillTx/>
                <a:latin typeface="+mn-lt"/>
                <a:ea typeface="+mn-ea"/>
                <a:cs typeface="楷体_GB2312"/>
                <a:sym typeface="+mn-ea"/>
              </a:rPr>
              <a:t>年）</a:t>
            </a:r>
            <a:endParaRPr lang="zh-CN" altLang="en-US" sz="2400" b="1" noProof="0" dirty="0">
              <a:ln>
                <a:noFill/>
              </a:ln>
              <a:solidFill>
                <a:srgbClr val="003399"/>
              </a:solidFill>
              <a:effectLst/>
              <a:uLnTx/>
              <a:uFillTx/>
              <a:latin typeface="+mn-lt"/>
              <a:ea typeface="+mn-ea"/>
              <a:cs typeface="楷体_GB2312"/>
              <a:sym typeface="+mn-ea"/>
            </a:endParaRPr>
          </a:p>
          <a:p>
            <a:pPr marL="800100" marR="0" lvl="2" indent="-342900" algn="l" defTabSz="914400" rtl="0" eaLnBrk="0" fontAlgn="base" latinLnBrk="0" hangingPunct="0">
              <a:lnSpc>
                <a:spcPct val="130000"/>
              </a:lnSpc>
              <a:spcBef>
                <a:spcPts val="30"/>
              </a:spcBef>
              <a:spcAft>
                <a:spcPts val="0"/>
              </a:spcAft>
              <a:buClr>
                <a:schemeClr val="accent2"/>
              </a:buClr>
              <a:buSzPct val="95000"/>
              <a:buFont typeface="Wingdings" panose="05000000000000000000" pitchFamily="2" charset="2"/>
              <a:buChar char="n"/>
              <a:defRPr/>
            </a:pPr>
            <a:r>
              <a:rPr lang="zh-CN" altLang="en-US" sz="2400" b="1" noProof="0" dirty="0">
                <a:ln>
                  <a:noFill/>
                </a:ln>
                <a:solidFill>
                  <a:srgbClr val="FF0000"/>
                </a:solidFill>
                <a:effectLst/>
                <a:uLnTx/>
                <a:uFillTx/>
                <a:latin typeface="+mn-lt"/>
                <a:ea typeface="+mn-ea"/>
                <a:cs typeface="楷体_GB2312"/>
                <a:sym typeface="+mn-ea"/>
              </a:rPr>
              <a:t>昆明市儿童医院（</a:t>
            </a:r>
            <a:r>
              <a:rPr lang="en-US" altLang="zh-CN" sz="2400" b="1" noProof="0" dirty="0">
                <a:ln>
                  <a:noFill/>
                </a:ln>
                <a:solidFill>
                  <a:srgbClr val="FF0000"/>
                </a:solidFill>
                <a:effectLst/>
                <a:uLnTx/>
                <a:uFillTx/>
                <a:latin typeface="+mn-lt"/>
                <a:ea typeface="+mn-ea"/>
                <a:cs typeface="楷体_GB2312"/>
                <a:sym typeface="+mn-ea"/>
              </a:rPr>
              <a:t>2022</a:t>
            </a:r>
            <a:r>
              <a:rPr lang="zh-CN" altLang="en-US" sz="2400" b="1" noProof="0" dirty="0">
                <a:ln>
                  <a:noFill/>
                </a:ln>
                <a:solidFill>
                  <a:srgbClr val="FF0000"/>
                </a:solidFill>
                <a:effectLst/>
                <a:uLnTx/>
                <a:uFillTx/>
                <a:latin typeface="+mn-lt"/>
                <a:ea typeface="+mn-ea"/>
                <a:cs typeface="楷体_GB2312"/>
                <a:sym typeface="+mn-ea"/>
              </a:rPr>
              <a:t>年）</a:t>
            </a:r>
            <a:endParaRPr lang="en-US" altLang="zh-CN" sz="2400" b="1" noProof="0" dirty="0">
              <a:ln>
                <a:noFill/>
              </a:ln>
              <a:solidFill>
                <a:srgbClr val="FF0000"/>
              </a:solidFill>
              <a:effectLst/>
              <a:uLnTx/>
              <a:uFillTx/>
              <a:latin typeface="+mn-lt"/>
              <a:ea typeface="+mn-ea"/>
              <a:cs typeface="楷体_GB2312"/>
              <a:sym typeface="+mn-ea"/>
            </a:endParaRPr>
          </a:p>
          <a:p>
            <a:pPr marL="342900" marR="0" lvl="1" indent="-342900" algn="l" defTabSz="914400" rtl="0" eaLnBrk="0" fontAlgn="base" latinLnBrk="0" hangingPunct="0">
              <a:lnSpc>
                <a:spcPct val="130000"/>
              </a:lnSpc>
              <a:spcBef>
                <a:spcPts val="30"/>
              </a:spcBef>
              <a:spcAft>
                <a:spcPts val="0"/>
              </a:spcAft>
              <a:buClr>
                <a:schemeClr val="accent2"/>
              </a:buClr>
              <a:buSzPct val="95000"/>
              <a:buFont typeface="Wingdings" panose="05000000000000000000" pitchFamily="2" charset="2"/>
              <a:buChar char="n"/>
              <a:defRPr/>
            </a:pPr>
            <a:r>
              <a:rPr kumimoji="0" lang="en-US" altLang="zh-CN" sz="2400" b="1" i="0" u="none" strike="noStrike" kern="1200" cap="none" spc="0" normalizeH="0" baseline="0" noProof="0" dirty="0">
                <a:ln>
                  <a:noFill/>
                </a:ln>
                <a:solidFill>
                  <a:srgbClr val="FF0000"/>
                </a:solidFill>
                <a:effectLst/>
                <a:uLnTx/>
                <a:uFillTx/>
                <a:latin typeface="+mn-lt"/>
                <a:ea typeface="+mn-ea"/>
                <a:cs typeface="楷体_GB2312"/>
              </a:rPr>
              <a:t>13</a:t>
            </a:r>
            <a:r>
              <a:rPr kumimoji="0" lang="zh-CN" altLang="en-US" sz="2400" b="1" i="0" u="none" strike="noStrike" kern="1200" cap="none" spc="0" normalizeH="0" baseline="0" noProof="0" dirty="0">
                <a:ln>
                  <a:noFill/>
                </a:ln>
                <a:solidFill>
                  <a:srgbClr val="FF0000"/>
                </a:solidFill>
                <a:effectLst/>
                <a:uLnTx/>
                <a:uFillTx/>
                <a:latin typeface="+mn-lt"/>
                <a:ea typeface="+mn-ea"/>
                <a:cs typeface="楷体_GB2312"/>
              </a:rPr>
              <a:t>个国家级伤害监测医院</a:t>
            </a:r>
            <a:endParaRPr kumimoji="0" lang="zh-CN" altLang="en-US" sz="2400" b="1" i="0" u="none" strike="noStrike" kern="1200" cap="none" spc="0" normalizeH="0" baseline="0" noProof="0" dirty="0">
              <a:ln>
                <a:noFill/>
              </a:ln>
              <a:solidFill>
                <a:srgbClr val="FF0000"/>
              </a:solidFill>
              <a:effectLst/>
              <a:uLnTx/>
              <a:uFillTx/>
              <a:latin typeface="+mn-lt"/>
              <a:ea typeface="+mn-ea"/>
              <a:cs typeface="楷体_GB2312"/>
            </a:endParaRPr>
          </a:p>
          <a:p>
            <a:pPr marL="0" marR="0" lvl="1" algn="l" defTabSz="914400" rtl="0" eaLnBrk="0" fontAlgn="base" latinLnBrk="0" hangingPunct="0">
              <a:lnSpc>
                <a:spcPct val="130000"/>
              </a:lnSpc>
              <a:spcBef>
                <a:spcPts val="30"/>
              </a:spcBef>
              <a:spcAft>
                <a:spcPts val="0"/>
              </a:spcAft>
              <a:buClr>
                <a:schemeClr val="accent2"/>
              </a:buClr>
              <a:buSzPct val="95000"/>
              <a:buFont typeface="Wingdings" panose="05000000000000000000" pitchFamily="2" charset="2"/>
              <a:defRPr/>
            </a:pPr>
            <a:r>
              <a:rPr kumimoji="0" lang="en-US" altLang="zh-CN" sz="2400" b="1" i="0" u="none" strike="noStrike" kern="1200" cap="none" spc="0" normalizeH="0" baseline="0" noProof="0" dirty="0">
                <a:ln>
                  <a:noFill/>
                </a:ln>
                <a:solidFill>
                  <a:srgbClr val="003399"/>
                </a:solidFill>
                <a:effectLst/>
                <a:uLnTx/>
                <a:uFillTx/>
                <a:latin typeface="+mn-lt"/>
                <a:ea typeface="+mn-ea"/>
                <a:cs typeface="楷体_GB2312"/>
              </a:rPr>
              <a:t> </a:t>
            </a:r>
            <a:r>
              <a:rPr kumimoji="0" lang="zh-CN" altLang="en-US" sz="2000" b="1" i="0" u="none" strike="noStrike" kern="1200" cap="none" spc="0" normalizeH="0" baseline="0" noProof="0" dirty="0">
                <a:ln>
                  <a:noFill/>
                </a:ln>
                <a:solidFill>
                  <a:srgbClr val="003399"/>
                </a:solidFill>
                <a:effectLst/>
                <a:uLnTx/>
                <a:uFillTx/>
                <a:latin typeface="+mn-lt"/>
                <a:ea typeface="+mn-ea"/>
                <a:cs typeface="楷体_GB2312"/>
              </a:rPr>
              <a:t>麒麟区乡镇卫生院</a:t>
            </a:r>
            <a:r>
              <a:rPr kumimoji="0" lang="en-US" altLang="zh-CN" sz="2000" b="1" i="0" u="none" strike="noStrike" kern="1200" cap="none" spc="0" normalizeH="0" baseline="0" noProof="0" dirty="0">
                <a:ln>
                  <a:noFill/>
                </a:ln>
                <a:solidFill>
                  <a:srgbClr val="003399"/>
                </a:solidFill>
                <a:effectLst/>
                <a:uLnTx/>
                <a:uFillTx/>
                <a:latin typeface="+mn-lt"/>
                <a:ea typeface="+mn-ea"/>
                <a:cs typeface="楷体_GB2312"/>
              </a:rPr>
              <a:t>/</a:t>
            </a:r>
            <a:r>
              <a:rPr kumimoji="0" lang="zh-CN" altLang="en-US" sz="2000" b="1" i="0" u="none" strike="noStrike" kern="1200" cap="none" spc="0" normalizeH="0" baseline="0" noProof="0" dirty="0">
                <a:ln>
                  <a:noFill/>
                </a:ln>
                <a:solidFill>
                  <a:srgbClr val="003399"/>
                </a:solidFill>
                <a:effectLst/>
                <a:uLnTx/>
                <a:uFillTx/>
                <a:latin typeface="+mn-lt"/>
                <a:ea typeface="+mn-ea"/>
                <a:cs typeface="楷体_GB2312"/>
              </a:rPr>
              <a:t>社区卫生服务中心</a:t>
            </a:r>
            <a:r>
              <a:rPr kumimoji="0" lang="zh-CN" altLang="en-US" sz="2000" b="1" i="0" u="none" strike="noStrike" kern="1200" cap="none" spc="0" normalizeH="0" baseline="0" noProof="0" dirty="0">
                <a:ln>
                  <a:noFill/>
                </a:ln>
                <a:solidFill>
                  <a:srgbClr val="C00000"/>
                </a:solidFill>
                <a:effectLst/>
                <a:uLnTx/>
                <a:uFillTx/>
                <a:latin typeface="+mn-lt"/>
                <a:ea typeface="+mn-ea"/>
                <a:cs typeface="楷体_GB2312"/>
              </a:rPr>
              <a:t>全覆盖</a:t>
            </a:r>
            <a:r>
              <a:rPr kumimoji="0" lang="zh-CN" altLang="en-US" sz="2000" b="1" i="0" u="none" strike="noStrike" kern="1200" cap="none" spc="0" normalizeH="0" baseline="0" noProof="0" dirty="0">
                <a:ln>
                  <a:noFill/>
                </a:ln>
                <a:solidFill>
                  <a:srgbClr val="003399"/>
                </a:solidFill>
                <a:effectLst/>
                <a:uLnTx/>
                <a:uFillTx/>
                <a:latin typeface="+mn-lt"/>
                <a:ea typeface="+mn-ea"/>
                <a:cs typeface="楷体_GB2312"/>
              </a:rPr>
              <a:t>（</a:t>
            </a:r>
            <a:r>
              <a:rPr lang="en-US" altLang="zh-CN" sz="2000" b="1" noProof="0" dirty="0">
                <a:ln>
                  <a:noFill/>
                </a:ln>
                <a:solidFill>
                  <a:srgbClr val="003399"/>
                </a:solidFill>
                <a:effectLst/>
                <a:uLnTx/>
                <a:uFillTx/>
                <a:latin typeface="+mn-lt"/>
                <a:ea typeface="+mn-ea"/>
                <a:cs typeface="楷体_GB2312"/>
                <a:sym typeface="+mn-ea"/>
              </a:rPr>
              <a:t>2019</a:t>
            </a:r>
            <a:r>
              <a:rPr lang="zh-CN" altLang="en-US" sz="2000" b="1" noProof="0" dirty="0">
                <a:ln>
                  <a:noFill/>
                </a:ln>
                <a:solidFill>
                  <a:srgbClr val="003399"/>
                </a:solidFill>
                <a:effectLst/>
                <a:uLnTx/>
                <a:uFillTx/>
                <a:latin typeface="+mn-lt"/>
                <a:ea typeface="+mn-ea"/>
                <a:cs typeface="楷体_GB2312"/>
                <a:sym typeface="+mn-ea"/>
              </a:rPr>
              <a:t>年）</a:t>
            </a:r>
            <a:endParaRPr lang="zh-CN" altLang="en-US" sz="2800" b="1" noProof="0" dirty="0">
              <a:ln>
                <a:noFill/>
              </a:ln>
              <a:solidFill>
                <a:srgbClr val="003399"/>
              </a:solidFill>
              <a:effectLst/>
              <a:uLnTx/>
              <a:uFillTx/>
              <a:latin typeface="+mn-lt"/>
              <a:ea typeface="+mn-ea"/>
              <a:cs typeface="楷体_GB2312"/>
              <a:sym typeface="+mn-ea"/>
            </a:endParaRPr>
          </a:p>
          <a:p>
            <a:pPr marL="0" marR="0" lvl="1" indent="-342900" algn="l" defTabSz="914400" rtl="0" eaLnBrk="0" fontAlgn="base" latinLnBrk="0" hangingPunct="0">
              <a:lnSpc>
                <a:spcPct val="130000"/>
              </a:lnSpc>
              <a:spcBef>
                <a:spcPts val="30"/>
              </a:spcBef>
              <a:spcAft>
                <a:spcPts val="0"/>
              </a:spcAft>
              <a:buClr>
                <a:schemeClr val="accent2"/>
              </a:buClr>
              <a:buSzPct val="95000"/>
              <a:buFont typeface="Wingdings" panose="05000000000000000000" pitchFamily="2" charset="2"/>
              <a:buChar char="n"/>
              <a:defRPr/>
            </a:pPr>
            <a:r>
              <a:rPr kumimoji="0" lang="zh-CN" altLang="en-US" sz="2400" b="1" i="0" u="none" strike="noStrike" kern="1200" cap="none" spc="0" normalizeH="0" baseline="0" noProof="0" dirty="0">
                <a:ln>
                  <a:noFill/>
                </a:ln>
                <a:solidFill>
                  <a:srgbClr val="003399"/>
                </a:solidFill>
                <a:effectLst/>
                <a:uLnTx/>
                <a:uFillTx/>
                <a:latin typeface="+mn-lt"/>
                <a:ea typeface="+mn-ea"/>
                <a:cs typeface="楷体_GB2312"/>
              </a:rPr>
              <a:t>逐步实现全省各级各类医院伤害监测报卡</a:t>
            </a:r>
            <a:endParaRPr kumimoji="0" lang="zh-CN" altLang="en-US" sz="2400" b="1" i="0" u="none" strike="noStrike" kern="1200" cap="none" spc="0" normalizeH="0" baseline="0" noProof="0" dirty="0">
              <a:ln>
                <a:noFill/>
              </a:ln>
              <a:solidFill>
                <a:srgbClr val="C00000"/>
              </a:solidFill>
              <a:effectLst/>
              <a:uLnTx/>
              <a:uFillTx/>
              <a:latin typeface="+mn-lt"/>
              <a:ea typeface="+mn-ea"/>
              <a:cs typeface="楷体_GB2312"/>
            </a:endParaRPr>
          </a:p>
        </p:txBody>
      </p:sp>
      <p:sp>
        <p:nvSpPr>
          <p:cNvPr id="15" name="标题 3"/>
          <p:cNvSpPr txBox="1"/>
          <p:nvPr/>
        </p:nvSpPr>
        <p:spPr>
          <a:xfrm>
            <a:off x="2028190" y="569595"/>
            <a:ext cx="8328025" cy="584200"/>
          </a:xfrm>
          <a:prstGeom prst="rect">
            <a:avLst/>
          </a:prstGeom>
        </p:spPr>
        <p:txBody>
          <a:bodyPr/>
          <a:lstStyle/>
          <a:p>
            <a:pPr marR="0" algn="ctr" defTabSz="914400">
              <a:buClrTx/>
              <a:buSzTx/>
              <a:buFontTx/>
              <a:buNone/>
              <a:defRPr/>
            </a:pPr>
            <a:r>
              <a:rPr kumimoji="0" lang="zh-CN" altLang="zh-CN" sz="4000" b="1" kern="0" cap="none" spc="0" normalizeH="0" baseline="0" noProof="0" dirty="0">
                <a:solidFill>
                  <a:schemeClr val="accent2"/>
                </a:solidFill>
                <a:latin typeface="+mj-lt"/>
                <a:ea typeface="+mj-ea"/>
                <a:cs typeface="+mj-cs"/>
                <a:sym typeface="+mn-ea"/>
              </a:rPr>
              <a:t>伤害</a:t>
            </a:r>
            <a:r>
              <a:rPr kumimoji="0" lang="zh-CN" altLang="en-US" sz="4000" b="1" kern="0" cap="none" spc="0" normalizeH="0" baseline="0" noProof="0" dirty="0">
                <a:solidFill>
                  <a:schemeClr val="accent2"/>
                </a:solidFill>
                <a:latin typeface="+mj-lt"/>
                <a:ea typeface="+mj-ea"/>
                <a:cs typeface="+mj-cs"/>
                <a:sym typeface="+mn-ea"/>
              </a:rPr>
              <a:t>监测</a:t>
            </a:r>
            <a:r>
              <a:rPr kumimoji="0" lang="zh-CN" altLang="zh-CN" sz="4000" b="1" kern="0" cap="none" spc="0" normalizeH="0" baseline="0" noProof="0" dirty="0">
                <a:solidFill>
                  <a:schemeClr val="accent2"/>
                </a:solidFill>
                <a:latin typeface="+mj-lt"/>
                <a:ea typeface="+mj-ea"/>
                <a:cs typeface="+mj-cs"/>
                <a:sym typeface="+mn-ea"/>
              </a:rPr>
              <a:t>点分布情况</a:t>
            </a:r>
            <a:endParaRPr kumimoji="0" lang="zh-CN" altLang="en-US" sz="4000" b="1" kern="0" cap="none" spc="0" normalizeH="0" baseline="0" noProof="0" dirty="0">
              <a:solidFill>
                <a:schemeClr val="accent2"/>
              </a:solidFill>
              <a:latin typeface="+mj-lt"/>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发展历程</a:t>
            </a:r>
            <a:endParaRPr lang="zh-CN" altLang="en-US"/>
          </a:p>
        </p:txBody>
      </p:sp>
      <p:sp>
        <p:nvSpPr>
          <p:cNvPr id="68" name="单圆角矩形 67"/>
          <p:cNvSpPr/>
          <p:nvPr>
            <p:custDataLst>
              <p:tags r:id="rId1"/>
            </p:custDataLst>
          </p:nvPr>
        </p:nvSpPr>
        <p:spPr>
          <a:xfrm flipH="1">
            <a:off x="469091" y="3392197"/>
            <a:ext cx="1965368" cy="697663"/>
          </a:xfrm>
          <a:prstGeom prst="round1Rect">
            <a:avLst>
              <a:gd name="adj" fmla="val 50000"/>
            </a:avLst>
          </a:prstGeom>
          <a:solidFill>
            <a:srgbClr val="FF0000"/>
          </a:solidFill>
          <a:ln>
            <a:noFill/>
          </a:ln>
          <a:effectLst>
            <a:outerShdw blurRad="508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1755" tIns="71755" rIns="288290" bIns="7175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b="1">
                <a:latin typeface="+mj-ea"/>
                <a:ea typeface="+mj-ea"/>
                <a:sym typeface="+mn-ea"/>
              </a:rPr>
              <a:t>2019</a:t>
            </a:r>
            <a:r>
              <a:rPr lang="zh-CN" altLang="en-US" b="1">
                <a:latin typeface="+mj-ea"/>
                <a:ea typeface="+mj-ea"/>
                <a:sym typeface="+mn-ea"/>
              </a:rPr>
              <a:t>年</a:t>
            </a:r>
            <a:endParaRPr lang="zh-CN" altLang="en-US" b="1">
              <a:latin typeface="+mj-ea"/>
              <a:ea typeface="+mj-ea"/>
              <a:sym typeface="+mn-ea"/>
            </a:endParaRPr>
          </a:p>
        </p:txBody>
      </p:sp>
      <p:sp>
        <p:nvSpPr>
          <p:cNvPr id="72" name="正文"/>
          <p:cNvSpPr txBox="1"/>
          <p:nvPr>
            <p:custDataLst>
              <p:tags r:id="rId2"/>
            </p:custDataLst>
          </p:nvPr>
        </p:nvSpPr>
        <p:spPr>
          <a:xfrm>
            <a:off x="425133" y="3905406"/>
            <a:ext cx="2053285" cy="1138666"/>
          </a:xfrm>
          <a:prstGeom prst="rect">
            <a:avLst/>
          </a:prstGeom>
          <a:noFill/>
        </p:spPr>
        <p:txBody>
          <a:bodyPr wrap="square" lIns="0" tIns="0" rIns="0" bIns="0" rtlCol="0" anchor="b" anchorCtr="0">
            <a:normAutofit/>
          </a:bodyPr>
          <a:lstStyle/>
          <a:p>
            <a:pPr algn="ctr">
              <a:lnSpc>
                <a:spcPct val="120000"/>
              </a:lnSpc>
            </a:pPr>
            <a:r>
              <a:rPr lang="zh-CN" altLang="en-US" sz="1800" b="1" noProof="0" dirty="0">
                <a:ln>
                  <a:noFill/>
                </a:ln>
                <a:effectLst/>
                <a:uLnTx/>
                <a:uFillTx/>
                <a:latin typeface="+mn-ea"/>
                <a:ea typeface="+mn-ea"/>
                <a:sym typeface="+mn-ea"/>
              </a:rPr>
              <a:t>纳入基本公共卫生服务内容和资金</a:t>
            </a:r>
            <a:endParaRPr lang="zh-CN" altLang="en-US" sz="1800" b="1" spc="150" noProof="0" dirty="0">
              <a:ln>
                <a:noFill/>
              </a:ln>
              <a:solidFill>
                <a:schemeClr val="tx1">
                  <a:lumMod val="65000"/>
                  <a:lumOff val="35000"/>
                </a:schemeClr>
              </a:solidFill>
              <a:effectLst/>
              <a:uLnTx/>
              <a:uFillTx/>
              <a:latin typeface="+mn-ea"/>
              <a:ea typeface="+mn-ea"/>
              <a:sym typeface="+mn-ea"/>
            </a:endParaRPr>
          </a:p>
        </p:txBody>
      </p:sp>
      <p:sp>
        <p:nvSpPr>
          <p:cNvPr id="73" name="直角三角形 72"/>
          <p:cNvSpPr/>
          <p:nvPr>
            <p:custDataLst>
              <p:tags r:id="rId3"/>
            </p:custDataLst>
          </p:nvPr>
        </p:nvSpPr>
        <p:spPr>
          <a:xfrm rot="10800000">
            <a:off x="2168582" y="3819729"/>
            <a:ext cx="270841" cy="27084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单圆角矩形 36"/>
          <p:cNvSpPr/>
          <p:nvPr>
            <p:custDataLst>
              <p:tags r:id="rId4"/>
            </p:custDataLst>
          </p:nvPr>
        </p:nvSpPr>
        <p:spPr>
          <a:xfrm flipH="1">
            <a:off x="2168582" y="3121357"/>
            <a:ext cx="1966077" cy="697663"/>
          </a:xfrm>
          <a:prstGeom prst="round1Rect">
            <a:avLst>
              <a:gd name="adj" fmla="val 50000"/>
            </a:avLst>
          </a:prstGeom>
          <a:gradFill>
            <a:gsLst>
              <a:gs pos="90000">
                <a:schemeClr val="accent2">
                  <a:lumMod val="60000"/>
                  <a:lumOff val="40000"/>
                </a:schemeClr>
              </a:gs>
              <a:gs pos="0">
                <a:schemeClr val="accent2"/>
              </a:gs>
            </a:gsLst>
            <a:lin ang="2700000" scaled="0"/>
          </a:gradFill>
          <a:ln>
            <a:noFill/>
          </a:ln>
          <a:effectLst>
            <a:outerShdw blurRad="50800" dist="38100" dir="2700000" algn="tl"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1755" tIns="71755" rIns="288290" bIns="7175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b="1" dirty="0">
                <a:latin typeface="+mj-ea"/>
                <a:ea typeface="+mj-ea"/>
                <a:sym typeface="+mn-ea"/>
              </a:rPr>
              <a:t>2020</a:t>
            </a:r>
            <a:r>
              <a:rPr lang="zh-CN" altLang="en-US" b="1" dirty="0">
                <a:latin typeface="+mj-ea"/>
                <a:ea typeface="+mj-ea"/>
                <a:sym typeface="+mn-ea"/>
              </a:rPr>
              <a:t>年</a:t>
            </a:r>
            <a:endParaRPr lang="zh-CN" altLang="en-US" b="1" dirty="0">
              <a:latin typeface="+mj-ea"/>
              <a:ea typeface="+mj-ea"/>
              <a:sym typeface="+mn-ea"/>
            </a:endParaRPr>
          </a:p>
        </p:txBody>
      </p:sp>
      <p:sp>
        <p:nvSpPr>
          <p:cNvPr id="41" name="正文"/>
          <p:cNvSpPr txBox="1"/>
          <p:nvPr>
            <p:custDataLst>
              <p:tags r:id="rId5"/>
            </p:custDataLst>
          </p:nvPr>
        </p:nvSpPr>
        <p:spPr>
          <a:xfrm>
            <a:off x="2136325" y="2195038"/>
            <a:ext cx="2053285" cy="823933"/>
          </a:xfrm>
          <a:prstGeom prst="rect">
            <a:avLst/>
          </a:prstGeom>
          <a:noFill/>
        </p:spPr>
        <p:txBody>
          <a:bodyPr wrap="square" lIns="0" tIns="0" rIns="0" bIns="0" rtlCol="0" anchor="t" anchorCtr="0">
            <a:normAutofit/>
          </a:bodyPr>
          <a:lstStyle/>
          <a:p>
            <a:pPr indent="0" algn="ctr" fontAlgn="auto">
              <a:lnSpc>
                <a:spcPct val="130000"/>
              </a:lnSpc>
            </a:pPr>
            <a:r>
              <a:rPr lang="en-US" altLang="zh-CN" sz="1600" b="1" noProof="0" dirty="0">
                <a:ln>
                  <a:noFill/>
                </a:ln>
                <a:effectLst/>
                <a:uLnTx/>
                <a:uFillTx/>
                <a:latin typeface="+mn-ea"/>
                <a:ea typeface="+mn-ea"/>
                <a:sym typeface="+mn-ea"/>
              </a:rPr>
              <a:t>“</a:t>
            </a:r>
            <a:r>
              <a:rPr lang="zh-CN" altLang="en-US" sz="1600" b="1" noProof="0" dirty="0">
                <a:ln>
                  <a:noFill/>
                </a:ln>
                <a:effectLst/>
                <a:uLnTx/>
                <a:uFillTx/>
                <a:latin typeface="+mn-ea"/>
                <a:ea typeface="+mn-ea"/>
                <a:sym typeface="+mn-ea"/>
              </a:rPr>
              <a:t>降低伤害死亡率</a:t>
            </a:r>
            <a:r>
              <a:rPr lang="en-US" altLang="zh-CN" sz="1600" b="1" noProof="0" dirty="0">
                <a:ln>
                  <a:noFill/>
                </a:ln>
                <a:effectLst/>
                <a:uLnTx/>
                <a:uFillTx/>
                <a:latin typeface="+mn-ea"/>
                <a:ea typeface="+mn-ea"/>
                <a:sym typeface="+mn-ea"/>
              </a:rPr>
              <a:t>”</a:t>
            </a:r>
            <a:r>
              <a:rPr lang="zh-CN" altLang="en-US" sz="1600" b="1" noProof="0" dirty="0">
                <a:ln>
                  <a:noFill/>
                </a:ln>
                <a:effectLst/>
                <a:uLnTx/>
                <a:uFillTx/>
                <a:latin typeface="+mn-ea"/>
                <a:ea typeface="+mn-ea"/>
                <a:sym typeface="+mn-ea"/>
              </a:rPr>
              <a:t>纳入《健康云南行动》</a:t>
            </a:r>
            <a:endParaRPr lang="zh-CN" altLang="en-US" sz="1600" b="1" spc="150" noProof="0" dirty="0">
              <a:ln>
                <a:noFill/>
              </a:ln>
              <a:solidFill>
                <a:schemeClr val="tx1">
                  <a:lumMod val="65000"/>
                  <a:lumOff val="35000"/>
                </a:schemeClr>
              </a:solidFill>
              <a:effectLst/>
              <a:uLnTx/>
              <a:uFillTx/>
              <a:latin typeface="+mn-ea"/>
              <a:ea typeface="+mn-ea"/>
              <a:sym typeface="+mn-ea"/>
            </a:endParaRPr>
          </a:p>
        </p:txBody>
      </p:sp>
      <p:sp>
        <p:nvSpPr>
          <p:cNvPr id="43" name="直角三角形 42"/>
          <p:cNvSpPr/>
          <p:nvPr>
            <p:custDataLst>
              <p:tags r:id="rId6"/>
            </p:custDataLst>
          </p:nvPr>
        </p:nvSpPr>
        <p:spPr>
          <a:xfrm rot="10800000">
            <a:off x="3863818" y="3550306"/>
            <a:ext cx="270841" cy="27084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单圆角矩形 4"/>
          <p:cNvSpPr/>
          <p:nvPr>
            <p:custDataLst>
              <p:tags r:id="rId7"/>
            </p:custDataLst>
          </p:nvPr>
        </p:nvSpPr>
        <p:spPr>
          <a:xfrm flipH="1">
            <a:off x="3865236" y="2852643"/>
            <a:ext cx="1965368" cy="697663"/>
          </a:xfrm>
          <a:prstGeom prst="round1Rect">
            <a:avLst>
              <a:gd name="adj" fmla="val 50000"/>
            </a:avLst>
          </a:prstGeom>
          <a:solidFill>
            <a:schemeClr val="accent5">
              <a:lumMod val="75000"/>
            </a:schemeClr>
          </a:solidFill>
          <a:ln>
            <a:noFill/>
          </a:ln>
          <a:effectLst>
            <a:outerShdw blurRad="50800" dist="38100" dir="2700000" algn="tl" rotWithShape="0">
              <a:schemeClr val="accent3">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1755" tIns="107950" rIns="288290" bIns="7175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b="1">
                <a:latin typeface="+mj-ea"/>
                <a:ea typeface="+mj-ea"/>
                <a:sym typeface="+mn-ea"/>
              </a:rPr>
              <a:t>2021</a:t>
            </a:r>
            <a:r>
              <a:rPr lang="zh-CN" altLang="en-US" b="1">
                <a:latin typeface="+mj-ea"/>
                <a:ea typeface="+mj-ea"/>
                <a:sym typeface="+mn-ea"/>
              </a:rPr>
              <a:t>年</a:t>
            </a:r>
            <a:endParaRPr lang="zh-CN" altLang="en-US" b="1">
              <a:latin typeface="+mj-ea"/>
              <a:ea typeface="+mj-ea"/>
              <a:sym typeface="+mn-ea"/>
            </a:endParaRPr>
          </a:p>
        </p:txBody>
      </p:sp>
      <p:sp>
        <p:nvSpPr>
          <p:cNvPr id="15" name="正文"/>
          <p:cNvSpPr txBox="1"/>
          <p:nvPr>
            <p:custDataLst>
              <p:tags r:id="rId8"/>
            </p:custDataLst>
          </p:nvPr>
        </p:nvSpPr>
        <p:spPr>
          <a:xfrm>
            <a:off x="3585029" y="4078511"/>
            <a:ext cx="2407004" cy="1249545"/>
          </a:xfrm>
          <a:prstGeom prst="rect">
            <a:avLst/>
          </a:prstGeom>
          <a:noFill/>
        </p:spPr>
        <p:txBody>
          <a:bodyPr wrap="square" lIns="0" tIns="0" rIns="0" bIns="0" rtlCol="0" anchor="b" anchorCtr="0"/>
          <a:lstStyle/>
          <a:p>
            <a:pPr algn="l">
              <a:lnSpc>
                <a:spcPct val="120000"/>
              </a:lnSpc>
            </a:pPr>
            <a:r>
              <a:rPr lang="en-US" altLang="zh-CN" sz="1600" b="1" noProof="0" dirty="0">
                <a:ln>
                  <a:noFill/>
                </a:ln>
                <a:effectLst/>
                <a:uLnTx/>
                <a:uFillTx/>
                <a:latin typeface="+mn-ea"/>
                <a:ea typeface="+mn-ea"/>
                <a:sym typeface="+mn-ea"/>
              </a:rPr>
              <a:t>·</a:t>
            </a:r>
            <a:r>
              <a:rPr lang="zh-CN" altLang="en-US" sz="1600" b="1" noProof="0" dirty="0">
                <a:ln>
                  <a:noFill/>
                </a:ln>
                <a:effectLst/>
                <a:uLnTx/>
                <a:uFillTx/>
                <a:latin typeface="+mn-ea"/>
                <a:ea typeface="+mn-ea"/>
                <a:sym typeface="+mn-ea"/>
              </a:rPr>
              <a:t>《云南儿童发展规划》提出降低儿童伤害死亡率</a:t>
            </a:r>
            <a:endParaRPr lang="zh-CN" altLang="en-US" sz="1600" b="1" noProof="0" dirty="0">
              <a:ln>
                <a:noFill/>
              </a:ln>
              <a:effectLst/>
              <a:uLnTx/>
              <a:uFillTx/>
              <a:latin typeface="+mn-ea"/>
              <a:ea typeface="+mn-ea"/>
              <a:sym typeface="+mn-ea"/>
            </a:endParaRPr>
          </a:p>
          <a:p>
            <a:pPr algn="l">
              <a:lnSpc>
                <a:spcPct val="120000"/>
              </a:lnSpc>
            </a:pPr>
            <a:r>
              <a:rPr lang="en-US" altLang="zh-CN" sz="1600" b="1" noProof="0" dirty="0">
                <a:ln>
                  <a:noFill/>
                </a:ln>
                <a:effectLst/>
                <a:uLnTx/>
                <a:uFillTx/>
                <a:latin typeface="+mn-ea"/>
                <a:ea typeface="+mn-ea"/>
                <a:sym typeface="+mn-ea"/>
              </a:rPr>
              <a:t>·</a:t>
            </a:r>
            <a:r>
              <a:rPr lang="zh-CN" altLang="en-US" sz="1600" b="1" noProof="0" dirty="0">
                <a:ln>
                  <a:noFill/>
                </a:ln>
                <a:effectLst/>
                <a:uLnTx/>
                <a:uFillTx/>
                <a:latin typeface="+mn-ea"/>
                <a:ea typeface="+mn-ea"/>
                <a:sym typeface="+mn-ea"/>
              </a:rPr>
              <a:t>《云南省残疾预防行动计划》关注老人和儿童跌倒伤害</a:t>
            </a:r>
            <a:endParaRPr lang="zh-CN" altLang="en-US" sz="1600" b="1" spc="150" noProof="0" dirty="0">
              <a:ln>
                <a:noFill/>
              </a:ln>
              <a:solidFill>
                <a:schemeClr val="tx1">
                  <a:lumMod val="65000"/>
                  <a:lumOff val="35000"/>
                </a:schemeClr>
              </a:solidFill>
              <a:effectLst/>
              <a:uLnTx/>
              <a:uFillTx/>
              <a:latin typeface="+mn-ea"/>
              <a:ea typeface="+mn-ea"/>
              <a:sym typeface="+mn-ea"/>
            </a:endParaRPr>
          </a:p>
        </p:txBody>
      </p:sp>
      <p:sp>
        <p:nvSpPr>
          <p:cNvPr id="59" name="直角三角形 58"/>
          <p:cNvSpPr/>
          <p:nvPr>
            <p:custDataLst>
              <p:tags r:id="rId9"/>
            </p:custDataLst>
          </p:nvPr>
        </p:nvSpPr>
        <p:spPr>
          <a:xfrm rot="10800000">
            <a:off x="5561181" y="3280174"/>
            <a:ext cx="270841" cy="270841"/>
          </a:xfrm>
          <a:prstGeom prst="rtTriangl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正文"/>
          <p:cNvSpPr txBox="1"/>
          <p:nvPr>
            <p:custDataLst>
              <p:tags r:id="rId10"/>
            </p:custDataLst>
          </p:nvPr>
        </p:nvSpPr>
        <p:spPr>
          <a:xfrm>
            <a:off x="1611086" y="5377454"/>
            <a:ext cx="9187543" cy="791118"/>
          </a:xfrm>
          <a:prstGeom prst="rect">
            <a:avLst/>
          </a:prstGeom>
          <a:noFill/>
        </p:spPr>
        <p:txBody>
          <a:bodyPr wrap="square" lIns="0" tIns="0" rIns="0" bIns="0" rtlCol="0" anchor="t" anchorCtr="0">
            <a:normAutofit/>
          </a:bodyPr>
          <a:lstStyle/>
          <a:p>
            <a:pPr indent="0" algn="ctr" fontAlgn="auto">
              <a:lnSpc>
                <a:spcPct val="130000"/>
              </a:lnSpc>
            </a:pPr>
            <a:r>
              <a:rPr lang="zh-CN" altLang="en-US" sz="3600" b="1" dirty="0" smtClean="0">
                <a:solidFill>
                  <a:srgbClr val="00B050"/>
                </a:solidFill>
                <a:latin typeface="+mn-ea"/>
                <a:ea typeface="+mn-ea"/>
                <a:sym typeface="+mn-ea"/>
              </a:rPr>
              <a:t>每年均</a:t>
            </a:r>
            <a:r>
              <a:rPr lang="zh-CN" altLang="en-US" sz="3600" b="1" dirty="0" smtClean="0">
                <a:ln>
                  <a:noFill/>
                </a:ln>
                <a:solidFill>
                  <a:srgbClr val="00B050"/>
                </a:solidFill>
                <a:effectLst/>
                <a:uLnTx/>
                <a:uFillTx/>
                <a:latin typeface="+mn-ea"/>
                <a:ea typeface="+mn-ea"/>
                <a:sym typeface="+mn-ea"/>
              </a:rPr>
              <a:t>下发</a:t>
            </a:r>
            <a:r>
              <a:rPr lang="zh-CN" altLang="en-US" sz="3600" b="1" dirty="0">
                <a:ln>
                  <a:noFill/>
                </a:ln>
                <a:solidFill>
                  <a:srgbClr val="00B050"/>
                </a:solidFill>
                <a:effectLst/>
                <a:uLnTx/>
                <a:uFillTx/>
                <a:latin typeface="+mn-ea"/>
                <a:ea typeface="+mn-ea"/>
                <a:sym typeface="+mn-ea"/>
              </a:rPr>
              <a:t>云南省伤害监测工作方案</a:t>
            </a:r>
            <a:endParaRPr lang="zh-CN" altLang="en-US" sz="3600" b="1" spc="150" dirty="0">
              <a:ln>
                <a:noFill/>
              </a:ln>
              <a:solidFill>
                <a:srgbClr val="00B050"/>
              </a:solidFill>
              <a:effectLst/>
              <a:uLnTx/>
              <a:uFillTx/>
              <a:latin typeface="+mn-ea"/>
              <a:ea typeface="+mn-ea"/>
              <a:sym typeface="+mn-ea"/>
            </a:endParaRPr>
          </a:p>
        </p:txBody>
      </p:sp>
      <p:sp>
        <p:nvSpPr>
          <p:cNvPr id="17" name="单圆角矩形 16"/>
          <p:cNvSpPr/>
          <p:nvPr>
            <p:custDataLst>
              <p:tags r:id="rId11"/>
            </p:custDataLst>
          </p:nvPr>
        </p:nvSpPr>
        <p:spPr>
          <a:xfrm flipH="1">
            <a:off x="5561891" y="2585347"/>
            <a:ext cx="1965368" cy="697663"/>
          </a:xfrm>
          <a:prstGeom prst="round1Rect">
            <a:avLst>
              <a:gd name="adj" fmla="val 50000"/>
            </a:avLst>
          </a:prstGeom>
          <a:solidFill>
            <a:srgbClr val="FF66FF"/>
          </a:solidFill>
          <a:ln>
            <a:noFill/>
          </a:ln>
          <a:effectLst>
            <a:outerShdw blurRad="50800" dist="38100" dir="2700000" algn="tl" rotWithShape="0">
              <a:schemeClr val="accent4">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1755" tIns="107950" rIns="288290" bIns="7175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b="1" dirty="0">
                <a:latin typeface="+mj-ea"/>
                <a:ea typeface="+mj-ea"/>
                <a:sym typeface="+mn-ea"/>
              </a:rPr>
              <a:t>2022</a:t>
            </a:r>
            <a:r>
              <a:rPr lang="zh-CN" altLang="en-US" b="1" dirty="0">
                <a:latin typeface="+mj-ea"/>
                <a:ea typeface="+mj-ea"/>
                <a:sym typeface="+mn-ea"/>
              </a:rPr>
              <a:t>年</a:t>
            </a:r>
            <a:endParaRPr lang="zh-CN" altLang="en-US" b="1" dirty="0">
              <a:latin typeface="+mj-ea"/>
              <a:ea typeface="+mj-ea"/>
              <a:sym typeface="+mn-ea"/>
            </a:endParaRPr>
          </a:p>
        </p:txBody>
      </p:sp>
      <p:sp>
        <p:nvSpPr>
          <p:cNvPr id="34" name="直角三角形 33"/>
          <p:cNvSpPr/>
          <p:nvPr>
            <p:custDataLst>
              <p:tags r:id="rId12"/>
            </p:custDataLst>
          </p:nvPr>
        </p:nvSpPr>
        <p:spPr>
          <a:xfrm rot="10800000">
            <a:off x="7258545" y="3010752"/>
            <a:ext cx="270841" cy="270841"/>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正文"/>
          <p:cNvSpPr txBox="1"/>
          <p:nvPr>
            <p:custDataLst>
              <p:tags r:id="rId13"/>
            </p:custDataLst>
          </p:nvPr>
        </p:nvSpPr>
        <p:spPr>
          <a:xfrm>
            <a:off x="6037943" y="3396343"/>
            <a:ext cx="2190569" cy="1596571"/>
          </a:xfrm>
          <a:prstGeom prst="rect">
            <a:avLst/>
          </a:prstGeom>
          <a:noFill/>
        </p:spPr>
        <p:txBody>
          <a:bodyPr wrap="square" lIns="0" tIns="0" rIns="0" bIns="0" rtlCol="0" anchor="b" anchorCtr="0"/>
          <a:lstStyle/>
          <a:p>
            <a:pPr marL="0" lvl="1" algn="l">
              <a:lnSpc>
                <a:spcPct val="120000"/>
              </a:lnSpc>
            </a:pPr>
            <a:r>
              <a:rPr lang="zh-CN" altLang="en-US" sz="1400" b="1" dirty="0">
                <a:ln>
                  <a:noFill/>
                </a:ln>
                <a:effectLst/>
                <a:uLnTx/>
                <a:uFillTx/>
                <a:latin typeface="+mn-ea"/>
                <a:ea typeface="+mn-ea"/>
                <a:sym typeface="+mn-ea"/>
              </a:rPr>
              <a:t>省卫健委疾控局再次修订下发云南省伤害监测方案</a:t>
            </a:r>
            <a:endParaRPr lang="zh-CN" altLang="en-US" sz="1400" b="1" dirty="0">
              <a:ln>
                <a:noFill/>
              </a:ln>
              <a:effectLst/>
              <a:uLnTx/>
              <a:uFillTx/>
              <a:latin typeface="+mn-ea"/>
              <a:ea typeface="+mn-ea"/>
              <a:sym typeface="+mn-ea"/>
            </a:endParaRPr>
          </a:p>
          <a:p>
            <a:pPr marL="0" lvl="1" algn="l">
              <a:lnSpc>
                <a:spcPct val="120000"/>
              </a:lnSpc>
            </a:pPr>
            <a:r>
              <a:rPr lang="zh-CN" altLang="en-US" sz="1400" b="1" dirty="0">
                <a:ln>
                  <a:noFill/>
                </a:ln>
                <a:solidFill>
                  <a:srgbClr val="FF0000"/>
                </a:solidFill>
                <a:effectLst/>
                <a:highlight>
                  <a:srgbClr val="FFFF00"/>
                </a:highlight>
                <a:uLnTx/>
                <a:uFillTx/>
                <a:latin typeface="+mn-ea"/>
                <a:ea typeface="+mn-ea"/>
                <a:sym typeface="+mn-ea"/>
              </a:rPr>
              <a:t>要求（全省</a:t>
            </a:r>
            <a:r>
              <a:rPr lang="en-US" altLang="zh-CN" sz="1400" b="1" dirty="0">
                <a:ln>
                  <a:noFill/>
                </a:ln>
                <a:solidFill>
                  <a:srgbClr val="FF0000"/>
                </a:solidFill>
                <a:effectLst/>
                <a:highlight>
                  <a:srgbClr val="FFFF00"/>
                </a:highlight>
                <a:uLnTx/>
                <a:uFillTx/>
                <a:latin typeface="+mn-ea"/>
                <a:ea typeface="+mn-ea"/>
                <a:sym typeface="+mn-ea"/>
              </a:rPr>
              <a:t>129</a:t>
            </a:r>
            <a:r>
              <a:rPr lang="zh-CN" altLang="en-US" sz="1400" b="1" dirty="0">
                <a:ln>
                  <a:noFill/>
                </a:ln>
                <a:solidFill>
                  <a:srgbClr val="FF0000"/>
                </a:solidFill>
                <a:effectLst/>
                <a:highlight>
                  <a:srgbClr val="FFFF00"/>
                </a:highlight>
                <a:uLnTx/>
                <a:uFillTx/>
                <a:latin typeface="+mn-ea"/>
                <a:ea typeface="+mn-ea"/>
                <a:sym typeface="+mn-ea"/>
              </a:rPr>
              <a:t>个县（市、区）的各级各类医疗卫生机构）逐步开展伤害监测工作</a:t>
            </a:r>
            <a:endParaRPr kumimoji="0" lang="zh-CN" sz="1400" b="1" i="0" u="none" strike="noStrike" kern="1200" cap="none" spc="0" normalizeH="0" baseline="0" noProof="0" dirty="0">
              <a:ln>
                <a:noFill/>
              </a:ln>
              <a:solidFill>
                <a:srgbClr val="FF0000"/>
              </a:solidFill>
              <a:effectLst/>
              <a:highlight>
                <a:srgbClr val="FFFF00"/>
              </a:highlight>
              <a:uLnTx/>
              <a:uFillTx/>
              <a:latin typeface="+mn-ea"/>
              <a:ea typeface="+mn-ea"/>
              <a:cs typeface="+mn-cs"/>
            </a:endParaRPr>
          </a:p>
          <a:p>
            <a:pPr indent="0" algn="ctr" fontAlgn="auto">
              <a:lnSpc>
                <a:spcPct val="130000"/>
              </a:lnSpc>
            </a:pPr>
            <a:endParaRPr kumimoji="0" lang="zh-CN" altLang="en-US" sz="1400" b="1" i="0" u="none" strike="noStrike" kern="1200" cap="none" spc="0" normalizeH="0" baseline="0" noProof="0" dirty="0">
              <a:ln>
                <a:noFill/>
              </a:ln>
              <a:solidFill>
                <a:srgbClr val="FF0000"/>
              </a:solidFill>
              <a:effectLst/>
              <a:highlight>
                <a:srgbClr val="FFFF00"/>
              </a:highlight>
              <a:uLnTx/>
              <a:uFillTx/>
              <a:latin typeface="+mn-ea"/>
              <a:ea typeface="+mn-ea"/>
              <a:cs typeface="+mn-cs"/>
              <a:sym typeface="+mn-ea"/>
            </a:endParaRPr>
          </a:p>
        </p:txBody>
      </p:sp>
      <p:sp>
        <p:nvSpPr>
          <p:cNvPr id="25" name="单圆角矩形 24"/>
          <p:cNvSpPr/>
          <p:nvPr>
            <p:custDataLst>
              <p:tags r:id="rId14"/>
            </p:custDataLst>
          </p:nvPr>
        </p:nvSpPr>
        <p:spPr>
          <a:xfrm flipH="1">
            <a:off x="7262799" y="2311670"/>
            <a:ext cx="1965368" cy="697663"/>
          </a:xfrm>
          <a:prstGeom prst="round1Rect">
            <a:avLst>
              <a:gd name="adj" fmla="val 50000"/>
            </a:avLst>
          </a:prstGeom>
          <a:solidFill>
            <a:schemeClr val="bg2">
              <a:lumMod val="60000"/>
              <a:lumOff val="40000"/>
            </a:schemeClr>
          </a:solidFill>
          <a:ln>
            <a:noFill/>
          </a:ln>
          <a:effectLst>
            <a:outerShdw blurRad="50800" dist="38100" dir="2700000" algn="tl" rotWithShape="0">
              <a:schemeClr val="accent5">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1755" tIns="107950" rIns="288290" bIns="7175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b="1">
                <a:latin typeface="+mj-ea"/>
                <a:ea typeface="+mj-ea"/>
                <a:sym typeface="+mn-ea"/>
              </a:rPr>
              <a:t>2023</a:t>
            </a:r>
            <a:r>
              <a:rPr lang="zh-CN" altLang="en-US" b="1">
                <a:latin typeface="+mj-ea"/>
                <a:ea typeface="+mj-ea"/>
                <a:sym typeface="+mn-ea"/>
              </a:rPr>
              <a:t>年</a:t>
            </a:r>
            <a:endParaRPr lang="zh-CN" altLang="en-US" b="1">
              <a:latin typeface="+mj-ea"/>
              <a:ea typeface="+mj-ea"/>
              <a:sym typeface="+mn-ea"/>
            </a:endParaRPr>
          </a:p>
        </p:txBody>
      </p:sp>
      <p:sp>
        <p:nvSpPr>
          <p:cNvPr id="35" name="直角三角形 34"/>
          <p:cNvSpPr/>
          <p:nvPr>
            <p:custDataLst>
              <p:tags r:id="rId15"/>
            </p:custDataLst>
          </p:nvPr>
        </p:nvSpPr>
        <p:spPr>
          <a:xfrm rot="10800000">
            <a:off x="8957326" y="2738493"/>
            <a:ext cx="270841" cy="270841"/>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正文"/>
          <p:cNvSpPr txBox="1"/>
          <p:nvPr>
            <p:custDataLst>
              <p:tags r:id="rId16"/>
            </p:custDataLst>
          </p:nvPr>
        </p:nvSpPr>
        <p:spPr>
          <a:xfrm>
            <a:off x="7168571" y="1685688"/>
            <a:ext cx="1873829" cy="665626"/>
          </a:xfrm>
          <a:prstGeom prst="rect">
            <a:avLst/>
          </a:prstGeom>
          <a:noFill/>
        </p:spPr>
        <p:txBody>
          <a:bodyPr wrap="square" lIns="0" tIns="0" rIns="0" bIns="0" rtlCol="0" anchor="t" anchorCtr="0">
            <a:normAutofit/>
          </a:bodyPr>
          <a:lstStyle/>
          <a:p>
            <a:pPr marL="0" lvl="1" indent="0" algn="ctr" fontAlgn="auto">
              <a:lnSpc>
                <a:spcPct val="130000"/>
              </a:lnSpc>
            </a:pPr>
            <a:r>
              <a:rPr lang="zh-CN" altLang="en-US" sz="1400" b="1" dirty="0">
                <a:ln>
                  <a:noFill/>
                </a:ln>
                <a:solidFill>
                  <a:srgbClr val="FF0000"/>
                </a:solidFill>
                <a:effectLst/>
                <a:highlight>
                  <a:srgbClr val="FFFF00"/>
                </a:highlight>
                <a:uLnTx/>
                <a:uFillTx/>
                <a:latin typeface="+mn-ea"/>
                <a:ea typeface="+mn-ea"/>
                <a:sym typeface="Arial" panose="020B0604020202020204" pitchFamily="34" charset="0"/>
              </a:rPr>
              <a:t>建立全省伤害监测信息系统并下达工作任务</a:t>
            </a:r>
            <a:endParaRPr lang="zh-CN" altLang="en-US" sz="1400" b="1" dirty="0">
              <a:ln>
                <a:noFill/>
              </a:ln>
              <a:solidFill>
                <a:srgbClr val="FF0000"/>
              </a:solidFill>
              <a:effectLst/>
              <a:highlight>
                <a:srgbClr val="FFFF00"/>
              </a:highlight>
              <a:uLnTx/>
              <a:uFillTx/>
              <a:latin typeface="+mn-ea"/>
              <a:ea typeface="+mn-ea"/>
              <a:sym typeface="Arial" panose="020B0604020202020204" pitchFamily="34" charset="0"/>
            </a:endParaRPr>
          </a:p>
          <a:p>
            <a:pPr indent="0" algn="ctr" fontAlgn="auto">
              <a:lnSpc>
                <a:spcPct val="130000"/>
              </a:lnSpc>
            </a:pPr>
            <a:endParaRPr lang="zh-CN" altLang="en-US" sz="1400" spc="150" dirty="0">
              <a:solidFill>
                <a:schemeClr val="tx1">
                  <a:lumMod val="65000"/>
                  <a:lumOff val="35000"/>
                </a:schemeClr>
              </a:solidFill>
              <a:latin typeface="+mn-ea"/>
              <a:sym typeface="+mn-ea"/>
            </a:endParaRPr>
          </a:p>
        </p:txBody>
      </p:sp>
      <p:sp>
        <p:nvSpPr>
          <p:cNvPr id="36" name="任意多边形 35"/>
          <p:cNvSpPr/>
          <p:nvPr>
            <p:custDataLst>
              <p:tags r:id="rId17"/>
            </p:custDataLst>
          </p:nvPr>
        </p:nvSpPr>
        <p:spPr>
          <a:xfrm>
            <a:off x="8957326" y="1777788"/>
            <a:ext cx="2612692" cy="1227292"/>
          </a:xfrm>
          <a:custGeom>
            <a:avLst/>
            <a:gdLst/>
            <a:ahLst/>
            <a:cxnLst>
              <a:cxn ang="3">
                <a:pos x="hc" y="t"/>
              </a:cxn>
              <a:cxn ang="cd2">
                <a:pos x="l" y="vc"/>
              </a:cxn>
              <a:cxn ang="cd4">
                <a:pos x="hc" y="b"/>
              </a:cxn>
              <a:cxn ang="0">
                <a:pos x="r" y="vc"/>
              </a:cxn>
            </a:cxnLst>
            <a:rect l="l" t="t" r="r" b="b"/>
            <a:pathLst>
              <a:path w="3988" h="1731">
                <a:moveTo>
                  <a:pt x="3123" y="0"/>
                </a:moveTo>
                <a:lnTo>
                  <a:pt x="3988" y="866"/>
                </a:lnTo>
                <a:lnTo>
                  <a:pt x="3122" y="1731"/>
                </a:lnTo>
                <a:lnTo>
                  <a:pt x="3122" y="1358"/>
                </a:lnTo>
                <a:lnTo>
                  <a:pt x="0" y="1358"/>
                </a:lnTo>
                <a:lnTo>
                  <a:pt x="0" y="866"/>
                </a:lnTo>
                <a:cubicBezTo>
                  <a:pt x="0" y="594"/>
                  <a:pt x="220" y="374"/>
                  <a:pt x="492" y="374"/>
                </a:cubicBezTo>
                <a:lnTo>
                  <a:pt x="3123" y="374"/>
                </a:lnTo>
                <a:lnTo>
                  <a:pt x="3123" y="0"/>
                </a:lnTo>
                <a:close/>
              </a:path>
            </a:pathLst>
          </a:custGeom>
          <a:solidFill>
            <a:srgbClr val="FFC000"/>
          </a:solidFill>
          <a:ln>
            <a:noFill/>
          </a:ln>
          <a:effectLst>
            <a:outerShdw blurRad="50800" dist="38100" dir="2700000" algn="tl" rotWithShape="0">
              <a:schemeClr val="accent6">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1755" tIns="71755" rIns="360045" bIns="7175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b="1">
                <a:latin typeface="+mj-ea"/>
                <a:ea typeface="+mj-ea"/>
                <a:sym typeface="+mn-ea"/>
              </a:rPr>
              <a:t>2024</a:t>
            </a:r>
            <a:r>
              <a:rPr lang="zh-CN" altLang="en-US" b="1">
                <a:latin typeface="+mj-ea"/>
                <a:ea typeface="+mj-ea"/>
                <a:sym typeface="+mn-ea"/>
              </a:rPr>
              <a:t>年</a:t>
            </a:r>
            <a:endParaRPr lang="zh-CN" altLang="en-US" b="1">
              <a:latin typeface="+mj-ea"/>
              <a:ea typeface="+mj-ea"/>
              <a:sym typeface="+mn-ea"/>
            </a:endParaRPr>
          </a:p>
        </p:txBody>
      </p:sp>
      <p:sp>
        <p:nvSpPr>
          <p:cNvPr id="4" name="正文"/>
          <p:cNvSpPr txBox="1"/>
          <p:nvPr>
            <p:custDataLst>
              <p:tags r:id="rId18"/>
            </p:custDataLst>
          </p:nvPr>
        </p:nvSpPr>
        <p:spPr>
          <a:xfrm>
            <a:off x="9372419" y="2946763"/>
            <a:ext cx="2239010" cy="1138555"/>
          </a:xfrm>
          <a:prstGeom prst="rect">
            <a:avLst/>
          </a:prstGeom>
          <a:noFill/>
        </p:spPr>
        <p:txBody>
          <a:bodyPr wrap="square" lIns="0" tIns="0" rIns="0" bIns="0" rtlCol="0" anchor="b" anchorCtr="0"/>
          <a:lstStyle/>
          <a:p>
            <a:pPr marL="0" lvl="1" algn="l">
              <a:lnSpc>
                <a:spcPct val="120000"/>
              </a:lnSpc>
            </a:pPr>
            <a:r>
              <a:rPr kumimoji="0" lang="zh-CN" altLang="en-US" sz="1400" b="1" i="0" u="none" strike="noStrike" kern="1200" cap="none" spc="0" normalizeH="0" baseline="0" noProof="0" dirty="0">
                <a:ln>
                  <a:noFill/>
                </a:ln>
                <a:solidFill>
                  <a:schemeClr val="tx1"/>
                </a:solidFill>
                <a:effectLst/>
                <a:uLnTx/>
                <a:uFillTx/>
                <a:latin typeface="+mn-ea"/>
                <a:ea typeface="+mn-ea"/>
                <a:cs typeface="+mn-cs"/>
                <a:sym typeface="+mn-ea"/>
              </a:rPr>
              <a:t>积极筹备省级系统开发和功能完善等有关工作，持续做好国家点伤害监测工作</a:t>
            </a:r>
            <a:endParaRPr kumimoji="0" lang="zh-CN" altLang="en-US" sz="1400" b="1" i="0" u="none" strike="noStrike" kern="1200" cap="none" spc="0" normalizeH="0" baseline="0" noProof="0" dirty="0">
              <a:ln>
                <a:noFill/>
              </a:ln>
              <a:solidFill>
                <a:schemeClr val="tx1"/>
              </a:solidFill>
              <a:effectLst/>
              <a:uLnTx/>
              <a:uFillTx/>
              <a:latin typeface="+mn-ea"/>
              <a:ea typeface="+mn-ea"/>
              <a:cs typeface="+mn-cs"/>
              <a:sym typeface="+mn-ea"/>
            </a:endParaRPr>
          </a:p>
        </p:txBody>
      </p:sp>
    </p:spTree>
    <p:custDataLst>
      <p:tags r:id="rId19"/>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0" y="1420495"/>
            <a:ext cx="2997200" cy="514985"/>
          </a:xfrm>
          <a:solidFill>
            <a:srgbClr val="92D050"/>
          </a:solidFill>
        </p:spPr>
        <p:txBody>
          <a:bodyPr vert="horz" wrap="square" lIns="91440" tIns="45720" rIns="91440" bIns="45720" numCol="1" anchor="ctr" anchorCtr="0" compatLnSpc="1">
            <a:noAutofit/>
          </a:bodyPr>
          <a:lstStyle/>
          <a:p>
            <a:pPr marL="0" marR="0" lvl="0" indent="0" algn="ctr" defTabSz="914400" rtl="0" eaLnBrk="0" fontAlgn="base" latinLnBrk="0" hangingPunct="0">
              <a:lnSpc>
                <a:spcPct val="140000"/>
              </a:lnSpc>
              <a:spcBef>
                <a:spcPct val="20000"/>
              </a:spcBef>
              <a:spcAft>
                <a:spcPct val="0"/>
              </a:spcAft>
              <a:buClr>
                <a:schemeClr val="accent2"/>
              </a:buClr>
              <a:buSzTx/>
              <a:buFont typeface="Wingdings" panose="05000000000000000000" pitchFamily="2" charset="2"/>
              <a:buNone/>
              <a:defRPr/>
            </a:pPr>
            <a:r>
              <a:rPr kumimoji="0" lang="en-US" altLang="zh-CN"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楷体_GB2312"/>
              </a:rPr>
              <a:t>2006-2015</a:t>
            </a:r>
            <a:endParaRPr kumimoji="0" lang="zh-CN" alt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楷体_GB2312"/>
            </a:endParaRPr>
          </a:p>
        </p:txBody>
      </p:sp>
      <p:pic>
        <p:nvPicPr>
          <p:cNvPr id="29699" name="Picture 2" descr="未标题-2"/>
          <p:cNvPicPr>
            <a:picLocks noChangeAspect="1"/>
          </p:cNvPicPr>
          <p:nvPr/>
        </p:nvPicPr>
        <p:blipFill>
          <a:blip r:embed="rId1" cstate="print"/>
          <a:srcRect l="8716" t="15150" r="8572" b="9798"/>
          <a:stretch>
            <a:fillRect/>
          </a:stretch>
        </p:blipFill>
        <p:spPr>
          <a:xfrm>
            <a:off x="0" y="1989138"/>
            <a:ext cx="2882900" cy="2887662"/>
          </a:xfrm>
          <a:prstGeom prst="rect">
            <a:avLst/>
          </a:prstGeom>
          <a:noFill/>
          <a:ln w="9525">
            <a:noFill/>
          </a:ln>
        </p:spPr>
      </p:pic>
      <p:pic>
        <p:nvPicPr>
          <p:cNvPr id="29700" name="Picture 7"/>
          <p:cNvPicPr>
            <a:picLocks noChangeAspect="1"/>
          </p:cNvPicPr>
          <p:nvPr/>
        </p:nvPicPr>
        <p:blipFill>
          <a:blip r:embed="rId2" cstate="print"/>
          <a:srcRect t="22131"/>
          <a:stretch>
            <a:fillRect/>
          </a:stretch>
        </p:blipFill>
        <p:spPr>
          <a:xfrm>
            <a:off x="3233738" y="1941513"/>
            <a:ext cx="2798762" cy="3078162"/>
          </a:xfrm>
          <a:prstGeom prst="rect">
            <a:avLst/>
          </a:prstGeom>
          <a:noFill/>
          <a:ln w="9525">
            <a:noFill/>
          </a:ln>
        </p:spPr>
      </p:pic>
      <p:sp>
        <p:nvSpPr>
          <p:cNvPr id="12" name="内容占位符 4"/>
          <p:cNvSpPr txBox="1"/>
          <p:nvPr/>
        </p:nvSpPr>
        <p:spPr>
          <a:xfrm>
            <a:off x="3243580" y="1421130"/>
            <a:ext cx="2700655" cy="508000"/>
          </a:xfrm>
          <a:prstGeom prst="rect">
            <a:avLst/>
          </a:prstGeom>
          <a:solidFill>
            <a:srgbClr val="92D050"/>
          </a:solidFill>
        </p:spPr>
        <p:txBody>
          <a:bodyPr lIns="68580" tIns="34290" rIns="68580" bIns="3429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800" rtl="0" eaLnBrk="1" fontAlgn="base" latinLnBrk="0" hangingPunct="1">
              <a:lnSpc>
                <a:spcPct val="90000"/>
              </a:lnSpc>
              <a:spcBef>
                <a:spcPts val="75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2015</a:t>
            </a:r>
            <a:r>
              <a:rPr kumimoji="0" lang="zh-CN" altLang="en-US"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年</a:t>
            </a:r>
            <a:endParaRPr kumimoji="0" lang="zh-CN" alt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endParaRPr>
          </a:p>
        </p:txBody>
      </p:sp>
      <p:sp>
        <p:nvSpPr>
          <p:cNvPr id="14" name="内容占位符 4"/>
          <p:cNvSpPr txBox="1"/>
          <p:nvPr/>
        </p:nvSpPr>
        <p:spPr>
          <a:xfrm>
            <a:off x="6221095" y="1421765"/>
            <a:ext cx="2984500" cy="507365"/>
          </a:xfrm>
          <a:prstGeom prst="rect">
            <a:avLst/>
          </a:prstGeom>
          <a:solidFill>
            <a:srgbClr val="92D050"/>
          </a:solidFill>
        </p:spPr>
        <p:txBody>
          <a:bodyPr lIns="68580" tIns="34290" rIns="68580" bIns="3429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800" rtl="0" eaLnBrk="1" fontAlgn="base" latinLnBrk="0" hangingPunct="1">
              <a:lnSpc>
                <a:spcPct val="90000"/>
              </a:lnSpc>
              <a:spcBef>
                <a:spcPts val="75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2019-2021</a:t>
            </a:r>
            <a:r>
              <a:rPr kumimoji="0" lang="zh-CN" altLang="en-US"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年</a:t>
            </a:r>
            <a:endParaRPr kumimoji="0" lang="zh-CN" alt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endParaRPr>
          </a:p>
        </p:txBody>
      </p:sp>
      <p:pic>
        <p:nvPicPr>
          <p:cNvPr id="17" name="图片 16"/>
          <p:cNvPicPr>
            <a:picLocks noChangeAspect="1"/>
          </p:cNvPicPr>
          <p:nvPr/>
        </p:nvPicPr>
        <p:blipFill>
          <a:blip r:embed="rId3" cstate="print"/>
          <a:srcRect l="21066" t="17801" r="39732" b="3801"/>
          <a:stretch>
            <a:fillRect/>
          </a:stretch>
        </p:blipFill>
        <p:spPr>
          <a:xfrm>
            <a:off x="6584950" y="1929765"/>
            <a:ext cx="2287270" cy="2845435"/>
          </a:xfrm>
          <a:prstGeom prst="rect">
            <a:avLst/>
          </a:prstGeom>
          <a:noFill/>
          <a:ln w="9525">
            <a:noFill/>
          </a:ln>
        </p:spPr>
      </p:pic>
      <p:sp>
        <p:nvSpPr>
          <p:cNvPr id="18" name="内容占位符 4"/>
          <p:cNvSpPr txBox="1"/>
          <p:nvPr/>
        </p:nvSpPr>
        <p:spPr>
          <a:xfrm>
            <a:off x="0" y="4876800"/>
            <a:ext cx="2882900" cy="1221105"/>
          </a:xfrm>
          <a:prstGeom prst="rect">
            <a:avLst/>
          </a:prstGeom>
          <a:solidFill>
            <a:srgbClr val="CCFFFF"/>
          </a:solidFill>
        </p:spPr>
        <p:txBody>
          <a:bodyPr lIns="68580" tIns="34290" rIns="68580" bIns="3429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smtClean="0">
                <a:ln>
                  <a:noFill/>
                </a:ln>
                <a:solidFill>
                  <a:schemeClr val="tx1"/>
                </a:solidFill>
                <a:effectLst/>
                <a:uLnTx/>
                <a:uFillTx/>
                <a:latin typeface="+mn-ea"/>
                <a:ea typeface="+mn-ea"/>
                <a:cs typeface="+mn-cs"/>
              </a:rPr>
              <a:t>2006-2015</a:t>
            </a:r>
            <a:r>
              <a:rPr kumimoji="0" lang="zh-CN" altLang="en-US" sz="1800" b="1" i="0" u="none" strike="noStrike" kern="1200" cap="none" spc="0" normalizeH="0" baseline="0" noProof="0" dirty="0" smtClean="0">
                <a:ln>
                  <a:noFill/>
                </a:ln>
                <a:solidFill>
                  <a:schemeClr val="tx1"/>
                </a:solidFill>
                <a:effectLst/>
                <a:uLnTx/>
                <a:uFillTx/>
                <a:latin typeface="+mn-ea"/>
                <a:ea typeface="+mn-ea"/>
                <a:cs typeface="+mn-cs"/>
              </a:rPr>
              <a:t>年：</a:t>
            </a:r>
            <a:endParaRPr kumimoji="0" lang="en-US" altLang="zh-CN" sz="1800" b="1" i="0" u="none" strike="noStrike" kern="1200" cap="none" spc="0" normalizeH="0" baseline="0" noProof="0" dirty="0" smtClean="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1</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个</a:t>
            </a:r>
            <a:r>
              <a:rPr kumimoji="0" lang="zh-CN" altLang="en-US" sz="1400" b="1" i="0" u="none" strike="noStrike" kern="1200" cap="none" spc="0" normalizeH="0" baseline="0" noProof="0" dirty="0">
                <a:ln>
                  <a:noFill/>
                </a:ln>
                <a:solidFill>
                  <a:schemeClr val="tx1"/>
                </a:solidFill>
                <a:effectLst/>
                <a:uLnTx/>
                <a:uFillTx/>
                <a:latin typeface="+mn-ea"/>
                <a:ea typeface="+mn-ea"/>
                <a:cs typeface="+mn-cs"/>
              </a:rPr>
              <a:t>监测点</a:t>
            </a:r>
            <a:endParaRPr kumimoji="0" lang="en-US" altLang="zh-CN" sz="1400" b="1" i="0" u="none" strike="noStrike" kern="1200" cap="none" spc="0" normalizeH="0" baseline="0" noProof="0" dirty="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3</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家</a:t>
            </a:r>
            <a:r>
              <a:rPr kumimoji="0" lang="zh-CN" altLang="en-US" sz="1400" b="1" i="0" u="none" strike="noStrike" kern="1200" cap="none" spc="0" normalizeH="0" baseline="0" noProof="0" dirty="0">
                <a:ln>
                  <a:noFill/>
                </a:ln>
                <a:solidFill>
                  <a:schemeClr val="tx1"/>
                </a:solidFill>
                <a:effectLst/>
                <a:uLnTx/>
                <a:uFillTx/>
                <a:latin typeface="+mn-ea"/>
                <a:ea typeface="+mn-ea"/>
                <a:cs typeface="+mn-cs"/>
              </a:rPr>
              <a:t>医院</a:t>
            </a:r>
            <a:endParaRPr kumimoji="0" lang="en-US" altLang="zh-CN" sz="1400" b="1" i="0" u="none" strike="noStrike" kern="1200" cap="none" spc="0" normalizeH="0" baseline="0" noProof="0" dirty="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zh-CN" altLang="en-US" sz="1400" b="1" i="0" u="none" strike="noStrike" kern="1200" cap="none" spc="0" normalizeH="0" baseline="0" noProof="0" dirty="0">
                <a:ln>
                  <a:noFill/>
                </a:ln>
                <a:solidFill>
                  <a:schemeClr val="tx1"/>
                </a:solidFill>
                <a:effectLst/>
                <a:uLnTx/>
                <a:uFillTx/>
                <a:latin typeface="+mn-ea"/>
                <a:ea typeface="+mn-ea"/>
                <a:cs typeface="+mn-cs"/>
              </a:rPr>
              <a:t>工作经费</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a:t>
            </a: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5</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千</a:t>
            </a: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-1</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万</a:t>
            </a: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-3</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万</a:t>
            </a:r>
            <a:r>
              <a:rPr kumimoji="0" lang="zh-CN" altLang="en-US" sz="1400" b="1" i="0" u="none" strike="noStrike" kern="1200" cap="none" spc="0" normalizeH="0" baseline="0" noProof="0" dirty="0">
                <a:ln>
                  <a:noFill/>
                </a:ln>
                <a:solidFill>
                  <a:schemeClr val="tx1"/>
                </a:solidFill>
                <a:effectLst/>
                <a:uLnTx/>
                <a:uFillTx/>
                <a:latin typeface="+mn-ea"/>
                <a:ea typeface="+mn-ea"/>
                <a:cs typeface="+mn-cs"/>
              </a:rPr>
              <a:t>元</a:t>
            </a:r>
            <a:endParaRPr kumimoji="0" lang="zh-CN" altLang="en-US" sz="1400" b="1" i="0" u="none" strike="noStrike" kern="1200" cap="none" spc="0" normalizeH="0" baseline="0" noProof="0" dirty="0">
              <a:ln>
                <a:noFill/>
              </a:ln>
              <a:solidFill>
                <a:schemeClr val="tx1"/>
              </a:solidFill>
              <a:effectLst/>
              <a:uLnTx/>
              <a:uFillTx/>
              <a:latin typeface="+mn-ea"/>
              <a:ea typeface="+mn-ea"/>
              <a:cs typeface="+mn-cs"/>
            </a:endParaRPr>
          </a:p>
        </p:txBody>
      </p:sp>
      <p:sp>
        <p:nvSpPr>
          <p:cNvPr id="19" name="内容占位符 4"/>
          <p:cNvSpPr txBox="1"/>
          <p:nvPr/>
        </p:nvSpPr>
        <p:spPr>
          <a:xfrm>
            <a:off x="3329940" y="4876800"/>
            <a:ext cx="2705100" cy="1215390"/>
          </a:xfrm>
          <a:prstGeom prst="rect">
            <a:avLst/>
          </a:prstGeom>
          <a:solidFill>
            <a:srgbClr val="CCFFFF"/>
          </a:solidFill>
        </p:spPr>
        <p:txBody>
          <a:bodyPr lIns="68580" tIns="34290" rIns="68580" bIns="3429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smtClean="0">
                <a:ln>
                  <a:noFill/>
                </a:ln>
                <a:solidFill>
                  <a:schemeClr val="tx1"/>
                </a:solidFill>
                <a:effectLst/>
                <a:uLnTx/>
                <a:uFillTx/>
                <a:latin typeface="+mn-ea"/>
                <a:ea typeface="+mn-ea"/>
                <a:cs typeface="+mn-cs"/>
              </a:rPr>
              <a:t>2015</a:t>
            </a:r>
            <a:r>
              <a:rPr kumimoji="0" lang="zh-CN" altLang="en-US" sz="1800" b="1" i="0" u="none" strike="noStrike" kern="1200" cap="none" spc="0" normalizeH="0" baseline="0" noProof="0" dirty="0" smtClean="0">
                <a:ln>
                  <a:noFill/>
                </a:ln>
                <a:solidFill>
                  <a:schemeClr val="tx1"/>
                </a:solidFill>
                <a:effectLst/>
                <a:uLnTx/>
                <a:uFillTx/>
                <a:latin typeface="+mn-ea"/>
                <a:ea typeface="+mn-ea"/>
                <a:cs typeface="+mn-cs"/>
              </a:rPr>
              <a:t>年：</a:t>
            </a:r>
            <a:endParaRPr kumimoji="0" lang="en-US" altLang="zh-CN" sz="1800" b="1" i="0" u="none" strike="noStrike" kern="1200" cap="none" spc="0" normalizeH="0" baseline="0" noProof="0" dirty="0" smtClean="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4</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个</a:t>
            </a:r>
            <a:r>
              <a:rPr kumimoji="0" lang="zh-CN" altLang="en-US" sz="1400" b="1" i="0" u="none" strike="noStrike" kern="1200" cap="none" spc="0" normalizeH="0" baseline="0" noProof="0" dirty="0">
                <a:ln>
                  <a:noFill/>
                </a:ln>
                <a:solidFill>
                  <a:schemeClr val="tx1"/>
                </a:solidFill>
                <a:effectLst/>
                <a:uLnTx/>
                <a:uFillTx/>
                <a:latin typeface="+mn-ea"/>
                <a:ea typeface="+mn-ea"/>
                <a:cs typeface="+mn-cs"/>
              </a:rPr>
              <a:t>监测点</a:t>
            </a:r>
            <a:endParaRPr kumimoji="0" lang="en-US" altLang="zh-CN" sz="1400" b="1" i="0" u="none" strike="noStrike" kern="1200" cap="none" spc="0" normalizeH="0" baseline="0" noProof="0" dirty="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12</a:t>
            </a:r>
            <a:r>
              <a:rPr kumimoji="0" lang="zh-CN" altLang="en-US" sz="1400" b="1" i="0" u="none" strike="noStrike" kern="1200" cap="none" spc="0" normalizeH="0" baseline="0" noProof="0" dirty="0">
                <a:ln>
                  <a:noFill/>
                </a:ln>
                <a:solidFill>
                  <a:schemeClr val="tx1"/>
                </a:solidFill>
                <a:effectLst/>
                <a:uLnTx/>
                <a:uFillTx/>
                <a:latin typeface="+mn-ea"/>
                <a:ea typeface="+mn-ea"/>
                <a:cs typeface="+mn-cs"/>
              </a:rPr>
              <a:t>家医院</a:t>
            </a:r>
            <a:endParaRPr kumimoji="0" lang="en-US" altLang="zh-CN" sz="1400" b="1" i="0" u="none" strike="noStrike" kern="1200" cap="none" spc="0" normalizeH="0" baseline="0" noProof="0" dirty="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zh-CN" altLang="en-US" sz="1400" b="1" i="0" u="none" strike="noStrike" kern="1200" cap="none" spc="0" normalizeH="0" baseline="0" noProof="0" dirty="0">
                <a:ln>
                  <a:noFill/>
                </a:ln>
                <a:solidFill>
                  <a:schemeClr val="tx1"/>
                </a:solidFill>
                <a:effectLst/>
                <a:uLnTx/>
                <a:uFillTx/>
                <a:latin typeface="+mn-ea"/>
                <a:ea typeface="+mn-ea"/>
                <a:cs typeface="+mn-cs"/>
              </a:rPr>
              <a:t>工作经费</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a:t>
            </a: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12</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万</a:t>
            </a:r>
            <a:r>
              <a:rPr kumimoji="0" lang="zh-CN" altLang="en-US" sz="1400" b="1" i="0" u="none" strike="noStrike" kern="1200" cap="none" spc="0" normalizeH="0" baseline="0" noProof="0" dirty="0">
                <a:ln>
                  <a:noFill/>
                </a:ln>
                <a:solidFill>
                  <a:schemeClr val="tx1"/>
                </a:solidFill>
                <a:effectLst/>
                <a:uLnTx/>
                <a:uFillTx/>
                <a:latin typeface="+mn-ea"/>
                <a:ea typeface="+mn-ea"/>
                <a:cs typeface="+mn-cs"/>
              </a:rPr>
              <a:t>元</a:t>
            </a:r>
            <a:endParaRPr kumimoji="0" lang="zh-CN" altLang="en-US" sz="1400" b="1" i="0" u="none" strike="noStrike" kern="1200" cap="none" spc="0" normalizeH="0" baseline="0" noProof="0" dirty="0">
              <a:ln>
                <a:noFill/>
              </a:ln>
              <a:solidFill>
                <a:schemeClr val="tx1"/>
              </a:solidFill>
              <a:effectLst/>
              <a:uLnTx/>
              <a:uFillTx/>
              <a:latin typeface="+mn-ea"/>
              <a:ea typeface="+mn-ea"/>
              <a:cs typeface="+mn-cs"/>
            </a:endParaRPr>
          </a:p>
        </p:txBody>
      </p:sp>
      <p:sp>
        <p:nvSpPr>
          <p:cNvPr id="20" name="内容占位符 4"/>
          <p:cNvSpPr txBox="1"/>
          <p:nvPr/>
        </p:nvSpPr>
        <p:spPr>
          <a:xfrm>
            <a:off x="6456680" y="4876165"/>
            <a:ext cx="2675255" cy="1221105"/>
          </a:xfrm>
          <a:prstGeom prst="rect">
            <a:avLst/>
          </a:prstGeom>
          <a:solidFill>
            <a:srgbClr val="CCFFFF"/>
          </a:solidFill>
        </p:spPr>
        <p:txBody>
          <a:bodyPr lIns="68580" tIns="34290" rIns="68580" bIns="3429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smtClean="0">
                <a:ln>
                  <a:noFill/>
                </a:ln>
                <a:solidFill>
                  <a:schemeClr val="tx1"/>
                </a:solidFill>
                <a:effectLst/>
                <a:uLnTx/>
                <a:uFillTx/>
                <a:latin typeface="+mn-ea"/>
                <a:ea typeface="+mn-ea"/>
                <a:cs typeface="+mn-cs"/>
              </a:rPr>
              <a:t>2019-2021</a:t>
            </a:r>
            <a:r>
              <a:rPr kumimoji="0" lang="zh-CN" altLang="en-US" sz="1800" b="1" i="0" u="none" strike="noStrike" kern="1200" cap="none" spc="0" normalizeH="0" baseline="0" noProof="0" dirty="0" smtClean="0">
                <a:ln>
                  <a:noFill/>
                </a:ln>
                <a:solidFill>
                  <a:schemeClr val="tx1"/>
                </a:solidFill>
                <a:effectLst/>
                <a:uLnTx/>
                <a:uFillTx/>
                <a:latin typeface="+mn-ea"/>
                <a:ea typeface="+mn-ea"/>
                <a:cs typeface="+mn-cs"/>
              </a:rPr>
              <a:t>年：</a:t>
            </a:r>
            <a:endParaRPr kumimoji="0" lang="en-US" altLang="zh-CN" sz="1800" b="1" i="0" u="none" strike="noStrike" kern="1200" cap="none" spc="0" normalizeH="0" baseline="0" noProof="0" dirty="0" smtClean="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4</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个监测点</a:t>
            </a:r>
            <a:endParaRPr kumimoji="0" lang="en-US" altLang="zh-CN" sz="1400" b="1" i="0" u="none" strike="noStrike" kern="1200" cap="none" spc="0" normalizeH="0" baseline="0" noProof="0" dirty="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12</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家</a:t>
            </a:r>
            <a:r>
              <a:rPr kumimoji="0" lang="zh-CN" altLang="en-US" sz="1400" b="1" i="0" u="none" strike="noStrike" kern="1200" cap="none" spc="0" normalizeH="0" baseline="0" noProof="0" dirty="0">
                <a:ln>
                  <a:noFill/>
                </a:ln>
                <a:solidFill>
                  <a:schemeClr val="tx1"/>
                </a:solidFill>
                <a:effectLst/>
                <a:uLnTx/>
                <a:uFillTx/>
                <a:latin typeface="+mn-ea"/>
                <a:ea typeface="+mn-ea"/>
                <a:cs typeface="+mn-cs"/>
              </a:rPr>
              <a:t>医院</a:t>
            </a:r>
            <a:endParaRPr kumimoji="0" lang="en-US" altLang="zh-CN" sz="1400" b="1" i="0" u="none" strike="noStrike" kern="1200" cap="none" spc="0" normalizeH="0" baseline="0" noProof="0" dirty="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zh-CN" altLang="en-US" sz="1400" b="1" i="0" u="none" strike="noStrike" kern="1200" cap="none" spc="0" normalizeH="0" baseline="0" noProof="0" dirty="0">
                <a:ln>
                  <a:noFill/>
                </a:ln>
                <a:solidFill>
                  <a:schemeClr val="tx1"/>
                </a:solidFill>
                <a:effectLst/>
                <a:uLnTx/>
                <a:uFillTx/>
                <a:latin typeface="+mn-ea"/>
                <a:ea typeface="+mn-ea"/>
                <a:cs typeface="+mn-cs"/>
              </a:rPr>
              <a:t>工作</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经费：</a:t>
            </a: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60</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万</a:t>
            </a:r>
            <a:endParaRPr kumimoji="0" lang="zh-CN" altLang="en-US" sz="1400" b="1" i="0" u="none" strike="noStrike" kern="1200" cap="none" spc="0" normalizeH="0" baseline="0" noProof="0" dirty="0">
              <a:ln>
                <a:noFill/>
              </a:ln>
              <a:solidFill>
                <a:schemeClr val="tx1"/>
              </a:solidFill>
              <a:effectLst/>
              <a:uLnTx/>
              <a:uFillTx/>
              <a:latin typeface="+mn-ea"/>
              <a:ea typeface="+mn-ea"/>
              <a:cs typeface="+mn-cs"/>
            </a:endParaRPr>
          </a:p>
        </p:txBody>
      </p:sp>
      <p:sp>
        <p:nvSpPr>
          <p:cNvPr id="15" name="Rectangle 2"/>
          <p:cNvSpPr>
            <a:spLocks noGrp="1" noRot="1"/>
          </p:cNvSpPr>
          <p:nvPr>
            <p:ph type="title"/>
          </p:nvPr>
        </p:nvSpPr>
        <p:spPr>
          <a:xfrm>
            <a:off x="3024188" y="537210"/>
            <a:ext cx="6240463" cy="757238"/>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accent2"/>
                </a:solidFill>
                <a:effectLst/>
                <a:uLnTx/>
                <a:uFillTx/>
                <a:latin typeface="华文中宋" panose="02010600040101010101" pitchFamily="2" charset="-122"/>
                <a:ea typeface="华文中宋" panose="02010600040101010101" pitchFamily="2" charset="-122"/>
                <a:cs typeface="+mn-cs"/>
              </a:rPr>
              <a:t>政策和经费保障</a:t>
            </a:r>
            <a:endParaRPr kumimoji="0" lang="zh-CN" altLang="en-US" sz="4000" b="1" i="0" u="none" strike="noStrike" kern="1200" cap="none" spc="0" normalizeH="0" baseline="0" noProof="0" dirty="0">
              <a:ln>
                <a:noFill/>
              </a:ln>
              <a:solidFill>
                <a:schemeClr val="accent2"/>
              </a:solidFill>
              <a:effectLst/>
              <a:uLnTx/>
              <a:uFillTx/>
              <a:latin typeface="华文中宋" panose="02010600040101010101" pitchFamily="2" charset="-122"/>
              <a:ea typeface="华文中宋" panose="02010600040101010101" pitchFamily="2" charset="-122"/>
              <a:cs typeface="+mn-cs"/>
            </a:endParaRPr>
          </a:p>
        </p:txBody>
      </p:sp>
      <p:pic>
        <p:nvPicPr>
          <p:cNvPr id="13" name="Picture 2"/>
          <p:cNvPicPr>
            <a:picLocks noChangeAspect="1" noChangeArrowheads="1"/>
          </p:cNvPicPr>
          <p:nvPr/>
        </p:nvPicPr>
        <p:blipFill>
          <a:blip r:embed="rId4" cstate="print"/>
          <a:srcRect/>
          <a:stretch>
            <a:fillRect/>
          </a:stretch>
        </p:blipFill>
        <p:spPr bwMode="auto">
          <a:xfrm>
            <a:off x="9589135" y="1890395"/>
            <a:ext cx="2573020" cy="312928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6" name="内容占位符 4"/>
          <p:cNvSpPr txBox="1"/>
          <p:nvPr/>
        </p:nvSpPr>
        <p:spPr>
          <a:xfrm>
            <a:off x="9483090" y="1419860"/>
            <a:ext cx="2700655" cy="509270"/>
          </a:xfrm>
          <a:prstGeom prst="rect">
            <a:avLst/>
          </a:prstGeom>
          <a:solidFill>
            <a:srgbClr val="92D050"/>
          </a:solidFill>
        </p:spPr>
        <p:txBody>
          <a:bodyPr lIns="68580" tIns="34290" rIns="68580" bIns="3429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800" rtl="0" eaLnBrk="1" fontAlgn="base" latinLnBrk="0" hangingPunct="1">
              <a:lnSpc>
                <a:spcPct val="90000"/>
              </a:lnSpc>
              <a:spcBef>
                <a:spcPts val="75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2022</a:t>
            </a:r>
            <a:r>
              <a:rPr kumimoji="0" lang="zh-CN" altLang="en-US"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年</a:t>
            </a:r>
            <a:r>
              <a:rPr kumimoji="0" lang="en-US" altLang="zh-CN"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-2024</a:t>
            </a:r>
            <a:r>
              <a:rPr kumimoji="0" lang="zh-CN" altLang="en-US"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rPr>
              <a:t>年</a:t>
            </a:r>
            <a:endParaRPr kumimoji="0" lang="zh-CN" alt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仿宋" panose="02010609060101010101" pitchFamily="49" charset="-122"/>
              <a:ea typeface="仿宋" panose="02010609060101010101" pitchFamily="49" charset="-122"/>
              <a:cs typeface="+mn-cs"/>
            </a:endParaRPr>
          </a:p>
        </p:txBody>
      </p:sp>
      <p:sp>
        <p:nvSpPr>
          <p:cNvPr id="21" name="内容占位符 4"/>
          <p:cNvSpPr txBox="1"/>
          <p:nvPr/>
        </p:nvSpPr>
        <p:spPr>
          <a:xfrm>
            <a:off x="9517380" y="4876800"/>
            <a:ext cx="2675255" cy="1216025"/>
          </a:xfrm>
          <a:prstGeom prst="rect">
            <a:avLst/>
          </a:prstGeom>
          <a:solidFill>
            <a:srgbClr val="CCFFFF"/>
          </a:solidFill>
        </p:spPr>
        <p:txBody>
          <a:bodyPr lIns="68580" tIns="34290" rIns="68580" bIns="3429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smtClean="0">
                <a:ln>
                  <a:noFill/>
                </a:ln>
                <a:solidFill>
                  <a:schemeClr val="tx1"/>
                </a:solidFill>
                <a:effectLst/>
                <a:uLnTx/>
                <a:uFillTx/>
                <a:latin typeface="+mn-ea"/>
                <a:ea typeface="+mn-ea"/>
                <a:cs typeface="+mn-cs"/>
              </a:rPr>
              <a:t>2022</a:t>
            </a:r>
            <a:r>
              <a:rPr kumimoji="0" lang="zh-CN" altLang="en-US" sz="1800" b="1" i="0" u="none" strike="noStrike" kern="1200" cap="none" spc="0" normalizeH="0" baseline="0" noProof="0" dirty="0" smtClean="0">
                <a:ln>
                  <a:noFill/>
                </a:ln>
                <a:solidFill>
                  <a:schemeClr val="tx1"/>
                </a:solidFill>
                <a:effectLst/>
                <a:uLnTx/>
                <a:uFillTx/>
                <a:latin typeface="+mn-ea"/>
                <a:ea typeface="+mn-ea"/>
                <a:cs typeface="+mn-cs"/>
              </a:rPr>
              <a:t>年：</a:t>
            </a:r>
            <a:endParaRPr kumimoji="0" lang="en-US" altLang="zh-CN" sz="1800" b="1" i="0" u="none" strike="noStrike" kern="1200" cap="none" spc="0" normalizeH="0" baseline="0" noProof="0" dirty="0" smtClean="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5</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个监测点</a:t>
            </a:r>
            <a:endParaRPr kumimoji="0" lang="en-US" altLang="zh-CN" sz="1400" b="1" i="0" u="none" strike="noStrike" kern="1200" cap="none" spc="0" normalizeH="0" baseline="0" noProof="0" dirty="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13</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家</a:t>
            </a:r>
            <a:r>
              <a:rPr kumimoji="0" lang="zh-CN" altLang="en-US" sz="1400" b="1" i="0" u="none" strike="noStrike" kern="1200" cap="none" spc="0" normalizeH="0" baseline="0" noProof="0" dirty="0">
                <a:ln>
                  <a:noFill/>
                </a:ln>
                <a:solidFill>
                  <a:schemeClr val="tx1"/>
                </a:solidFill>
                <a:effectLst/>
                <a:uLnTx/>
                <a:uFillTx/>
                <a:latin typeface="+mn-ea"/>
                <a:ea typeface="+mn-ea"/>
                <a:cs typeface="+mn-cs"/>
              </a:rPr>
              <a:t>医院</a:t>
            </a:r>
            <a:endParaRPr kumimoji="0" lang="en-US" altLang="zh-CN" sz="1400" b="1" i="0" u="none" strike="noStrike" kern="1200" cap="none" spc="0" normalizeH="0" baseline="0" noProof="0" dirty="0">
              <a:ln>
                <a:noFill/>
              </a:ln>
              <a:solidFill>
                <a:schemeClr val="tx1"/>
              </a:solidFill>
              <a:effectLst/>
              <a:uLnTx/>
              <a:uFillTx/>
              <a:latin typeface="+mn-ea"/>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zh-CN" altLang="en-US" sz="1400" b="1" i="0" u="none" strike="noStrike" kern="1200" cap="none" spc="0" normalizeH="0" baseline="0" noProof="0" dirty="0">
                <a:ln>
                  <a:noFill/>
                </a:ln>
                <a:solidFill>
                  <a:schemeClr val="tx1"/>
                </a:solidFill>
                <a:effectLst/>
                <a:uLnTx/>
                <a:uFillTx/>
                <a:latin typeface="+mn-ea"/>
                <a:ea typeface="+mn-ea"/>
                <a:cs typeface="+mn-cs"/>
              </a:rPr>
              <a:t>工作</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经费：</a:t>
            </a:r>
            <a:r>
              <a:rPr kumimoji="0" lang="en-US" altLang="zh-CN" sz="1400" b="1" i="0" u="none" strike="noStrike" kern="1200" cap="none" spc="0" normalizeH="0" baseline="0" noProof="0" dirty="0" smtClean="0">
                <a:ln>
                  <a:noFill/>
                </a:ln>
                <a:solidFill>
                  <a:schemeClr val="tx1"/>
                </a:solidFill>
                <a:effectLst/>
                <a:uLnTx/>
                <a:uFillTx/>
                <a:latin typeface="+mn-ea"/>
                <a:ea typeface="+mn-ea"/>
                <a:cs typeface="+mn-cs"/>
              </a:rPr>
              <a:t>65</a:t>
            </a:r>
            <a:r>
              <a:rPr kumimoji="0" lang="zh-CN" altLang="en-US" sz="1400" b="1" i="0" u="none" strike="noStrike" kern="1200" cap="none" spc="0" normalizeH="0" baseline="0" noProof="0" dirty="0" smtClean="0">
                <a:ln>
                  <a:noFill/>
                </a:ln>
                <a:solidFill>
                  <a:schemeClr val="tx1"/>
                </a:solidFill>
                <a:effectLst/>
                <a:uLnTx/>
                <a:uFillTx/>
                <a:latin typeface="+mn-ea"/>
                <a:ea typeface="+mn-ea"/>
                <a:cs typeface="+mn-cs"/>
              </a:rPr>
              <a:t>万</a:t>
            </a:r>
            <a:endParaRPr kumimoji="0" lang="zh-CN" altLang="en-US" sz="1400" b="1" i="0" u="none" strike="noStrike" kern="1200" cap="none" spc="0" normalizeH="0" baseline="0" noProof="0" dirty="0">
              <a:ln>
                <a:noFill/>
              </a:ln>
              <a:solidFill>
                <a:schemeClr val="tx1"/>
              </a:solidFill>
              <a:effectLst/>
              <a:uLnTx/>
              <a:uFillTx/>
              <a:latin typeface="+mn-ea"/>
              <a:ea typeface="+mn-ea"/>
              <a:cs typeface="+mn-cs"/>
            </a:endParaRPr>
          </a:p>
        </p:txBody>
      </p:sp>
    </p:spTree>
  </p:cSld>
  <p:clrMapOvr>
    <a:masterClrMapping/>
  </p:clrMapOvr>
  <p:transition spd="med"/>
  <p:timing>
    <p:tnLst>
      <p:par>
        <p:cTn id="1" dur="indefinite" restart="never" nodeType="tmRoot"/>
      </p:par>
    </p:tnLst>
    <p:bldLst>
      <p:bldP spid="5" grpId="0" animBg="1" build="p"/>
      <p:bldP spid="12" grpId="0" animBg="1"/>
      <p:bldP spid="14" grpId="0" animBg="1"/>
      <p:bldP spid="18" grpId="0" animBg="1"/>
      <p:bldP spid="19" grpId="0" animBg="1"/>
      <p:bldP spid="20" grpId="0" animBg="1"/>
      <p:bldP spid="16" grpId="0" bldLvl="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p:cNvSpPr>
          <p:nvPr>
            <p:ph type="title" idx="4294967295"/>
          </p:nvPr>
        </p:nvSpPr>
        <p:spPr>
          <a:xfrm>
            <a:off x="2104571" y="520247"/>
            <a:ext cx="7866743" cy="757238"/>
          </a:xfrm>
        </p:spPr>
        <p:txBody>
          <a:bodyPr/>
          <a:lstStyle/>
          <a:p>
            <a:pPr eaLnBrk="1" hangingPunct="1">
              <a:defRPr/>
            </a:pPr>
            <a:r>
              <a:rPr lang="zh-CN" altLang="en-US" sz="4000" kern="1200" dirty="0" smtClean="0">
                <a:latin typeface="华文中宋" panose="02010600040101010101" pitchFamily="2" charset="-122"/>
                <a:ea typeface="华文中宋" panose="02010600040101010101" pitchFamily="2" charset="-122"/>
              </a:rPr>
              <a:t>省级经费及工作方案的相关文件</a:t>
            </a:r>
            <a:r>
              <a:rPr lang="en-US" altLang="zh-CN" sz="4000" kern="1200" dirty="0" smtClean="0">
                <a:latin typeface="华文中宋" panose="02010600040101010101" pitchFamily="2" charset="-122"/>
                <a:ea typeface="华文中宋" panose="02010600040101010101" pitchFamily="2" charset="-122"/>
                <a:cs typeface="+mn-cs"/>
              </a:rPr>
              <a:t>1</a:t>
            </a:r>
            <a:endParaRPr lang="zh-CN" altLang="en-US" sz="4000" kern="1200" dirty="0">
              <a:latin typeface="华文中宋" panose="02010600040101010101" pitchFamily="2" charset="-122"/>
              <a:ea typeface="华文中宋" panose="02010600040101010101" pitchFamily="2" charset="-122"/>
              <a:cs typeface="+mn-cs"/>
            </a:endParaRPr>
          </a:p>
        </p:txBody>
      </p:sp>
      <p:sp>
        <p:nvSpPr>
          <p:cNvPr id="11" name="矩形 10"/>
          <p:cNvSpPr/>
          <p:nvPr/>
        </p:nvSpPr>
        <p:spPr>
          <a:xfrm>
            <a:off x="0" y="4006850"/>
            <a:ext cx="3787775" cy="1749197"/>
          </a:xfrm>
          <a:prstGeom prst="rect">
            <a:avLst/>
          </a:prstGeom>
          <a:solidFill>
            <a:srgbClr val="CCFFFF"/>
          </a:solidFill>
          <a:ln>
            <a:solidFill>
              <a:srgbClr val="92D050"/>
            </a:solidFill>
          </a:ln>
        </p:spPr>
        <p:txBody>
          <a:bodyPr>
            <a:spAutoFit/>
          </a:bodyPr>
          <a:lstStyle/>
          <a:p>
            <a:pPr marL="171450" indent="-171450" defTabSz="685800">
              <a:lnSpc>
                <a:spcPct val="90000"/>
              </a:lnSpc>
              <a:spcBef>
                <a:spcPts val="750"/>
              </a:spcBef>
              <a:defRPr/>
            </a:pPr>
            <a:r>
              <a:rPr lang="zh-CN" altLang="en-US" b="1" dirty="0">
                <a:solidFill>
                  <a:srgbClr val="FF0000"/>
                </a:solidFill>
                <a:latin typeface="+mn-ea"/>
                <a:ea typeface="+mn-ea"/>
              </a:rPr>
              <a:t>考核指标：</a:t>
            </a:r>
            <a:endParaRPr lang="en-US" altLang="zh-CN" b="1" dirty="0">
              <a:solidFill>
                <a:srgbClr val="FF0000"/>
              </a:solidFill>
              <a:latin typeface="+mn-ea"/>
              <a:ea typeface="+mn-ea"/>
            </a:endParaRPr>
          </a:p>
          <a:p>
            <a:pPr marL="171450" indent="-171450" defTabSz="685800">
              <a:lnSpc>
                <a:spcPct val="90000"/>
              </a:lnSpc>
              <a:spcBef>
                <a:spcPts val="750"/>
              </a:spcBef>
              <a:buFont typeface="Arial" panose="020B0604020202020204" pitchFamily="34" charset="0"/>
              <a:buChar char="•"/>
              <a:defRPr/>
            </a:pPr>
            <a:r>
              <a:rPr lang="zh-CN" altLang="zh-CN" b="1" dirty="0">
                <a:latin typeface="+mn-ea"/>
                <a:ea typeface="+mn-ea"/>
              </a:rPr>
              <a:t>报卡及时率</a:t>
            </a:r>
            <a:r>
              <a:rPr lang="zh-CN" altLang="en-US" b="1" dirty="0">
                <a:latin typeface="+mn-ea"/>
                <a:ea typeface="+mn-ea"/>
              </a:rPr>
              <a:t>：</a:t>
            </a:r>
            <a:r>
              <a:rPr lang="en-US" altLang="zh-CN" b="1" dirty="0">
                <a:latin typeface="+mn-ea"/>
                <a:ea typeface="+mn-ea"/>
              </a:rPr>
              <a:t>80%</a:t>
            </a:r>
            <a:r>
              <a:rPr lang="zh-CN" altLang="en-US" b="1" dirty="0">
                <a:latin typeface="+mn-ea"/>
                <a:ea typeface="+mn-ea"/>
              </a:rPr>
              <a:t>；</a:t>
            </a:r>
            <a:endParaRPr lang="en-US" altLang="zh-CN" b="1" dirty="0">
              <a:latin typeface="+mn-ea"/>
              <a:ea typeface="+mn-ea"/>
            </a:endParaRPr>
          </a:p>
          <a:p>
            <a:pPr marL="171450" indent="-171450" defTabSz="685800">
              <a:lnSpc>
                <a:spcPct val="90000"/>
              </a:lnSpc>
              <a:spcBef>
                <a:spcPts val="750"/>
              </a:spcBef>
              <a:buFont typeface="Arial" panose="020B0604020202020204" pitchFamily="34" charset="0"/>
              <a:buChar char="•"/>
              <a:defRPr/>
            </a:pPr>
            <a:r>
              <a:rPr lang="zh-CN" altLang="zh-CN" b="1" dirty="0">
                <a:solidFill>
                  <a:srgbClr val="FF0000"/>
                </a:solidFill>
                <a:latin typeface="+mn-ea"/>
                <a:ea typeface="+mn-ea"/>
              </a:rPr>
              <a:t>漏报率</a:t>
            </a:r>
            <a:r>
              <a:rPr lang="zh-CN" altLang="en-US" b="1" dirty="0">
                <a:solidFill>
                  <a:srgbClr val="FF0000"/>
                </a:solidFill>
                <a:latin typeface="+mn-ea"/>
                <a:ea typeface="+mn-ea"/>
              </a:rPr>
              <a:t>：小于</a:t>
            </a:r>
            <a:r>
              <a:rPr lang="en-US" altLang="zh-CN" b="1" dirty="0">
                <a:solidFill>
                  <a:srgbClr val="FF0000"/>
                </a:solidFill>
                <a:latin typeface="+mn-ea"/>
                <a:ea typeface="+mn-ea"/>
              </a:rPr>
              <a:t>10%</a:t>
            </a:r>
            <a:r>
              <a:rPr lang="zh-CN" altLang="en-US" b="1" dirty="0">
                <a:solidFill>
                  <a:srgbClr val="FF0000"/>
                </a:solidFill>
                <a:latin typeface="+mn-ea"/>
                <a:ea typeface="+mn-ea"/>
              </a:rPr>
              <a:t>；</a:t>
            </a:r>
            <a:endParaRPr lang="en-US" altLang="zh-CN" b="1" dirty="0">
              <a:solidFill>
                <a:srgbClr val="FF0000"/>
              </a:solidFill>
              <a:latin typeface="+mn-ea"/>
              <a:ea typeface="+mn-ea"/>
            </a:endParaRPr>
          </a:p>
          <a:p>
            <a:pPr marL="171450" indent="-171450" defTabSz="685800">
              <a:lnSpc>
                <a:spcPct val="90000"/>
              </a:lnSpc>
              <a:spcBef>
                <a:spcPts val="750"/>
              </a:spcBef>
              <a:buFont typeface="Arial" panose="020B0604020202020204" pitchFamily="34" charset="0"/>
              <a:buChar char="•"/>
              <a:defRPr/>
            </a:pPr>
            <a:r>
              <a:rPr lang="zh-CN" altLang="zh-CN" b="1" dirty="0">
                <a:latin typeface="+mn-ea"/>
                <a:ea typeface="+mn-ea"/>
              </a:rPr>
              <a:t>业务培训</a:t>
            </a:r>
            <a:r>
              <a:rPr lang="zh-CN" altLang="en-US" b="1" dirty="0">
                <a:latin typeface="+mn-ea"/>
                <a:ea typeface="+mn-ea"/>
              </a:rPr>
              <a:t>：</a:t>
            </a:r>
            <a:r>
              <a:rPr lang="en-US" altLang="zh-CN" b="1" dirty="0">
                <a:latin typeface="+mn-ea"/>
                <a:ea typeface="+mn-ea"/>
              </a:rPr>
              <a:t>1</a:t>
            </a:r>
            <a:r>
              <a:rPr lang="zh-CN" altLang="zh-CN" b="1" dirty="0">
                <a:latin typeface="+mn-ea"/>
                <a:ea typeface="+mn-ea"/>
              </a:rPr>
              <a:t>次</a:t>
            </a:r>
            <a:r>
              <a:rPr lang="zh-CN" altLang="en-US" b="1" dirty="0">
                <a:latin typeface="+mn-ea"/>
                <a:ea typeface="+mn-ea"/>
              </a:rPr>
              <a:t>；</a:t>
            </a:r>
            <a:endParaRPr lang="en-US" altLang="zh-CN" b="1" dirty="0">
              <a:latin typeface="+mn-ea"/>
              <a:ea typeface="+mn-ea"/>
            </a:endParaRPr>
          </a:p>
          <a:p>
            <a:pPr marL="171450" indent="-171450" defTabSz="685800">
              <a:lnSpc>
                <a:spcPct val="90000"/>
              </a:lnSpc>
              <a:spcBef>
                <a:spcPts val="750"/>
              </a:spcBef>
              <a:buFont typeface="Arial" panose="020B0604020202020204" pitchFamily="34" charset="0"/>
              <a:buChar char="•"/>
              <a:defRPr/>
            </a:pPr>
            <a:r>
              <a:rPr lang="zh-CN" altLang="zh-CN" b="1" dirty="0">
                <a:latin typeface="+mn-ea"/>
                <a:ea typeface="+mn-ea"/>
              </a:rPr>
              <a:t>产出指标</a:t>
            </a:r>
            <a:r>
              <a:rPr lang="zh-CN" altLang="en-US" b="1" dirty="0">
                <a:latin typeface="+mn-ea"/>
                <a:ea typeface="+mn-ea"/>
              </a:rPr>
              <a:t>：</a:t>
            </a:r>
            <a:r>
              <a:rPr lang="en-US" altLang="zh-CN" b="1" dirty="0">
                <a:latin typeface="+mn-ea"/>
                <a:ea typeface="+mn-ea"/>
              </a:rPr>
              <a:t>1</a:t>
            </a:r>
            <a:r>
              <a:rPr lang="zh-CN" altLang="zh-CN" b="1" dirty="0">
                <a:latin typeface="+mn-ea"/>
                <a:ea typeface="+mn-ea"/>
              </a:rPr>
              <a:t>个数据库、</a:t>
            </a:r>
            <a:r>
              <a:rPr lang="en-US" altLang="zh-CN" b="1" dirty="0">
                <a:latin typeface="+mn-ea"/>
                <a:ea typeface="+mn-ea"/>
              </a:rPr>
              <a:t>1</a:t>
            </a:r>
            <a:r>
              <a:rPr lang="zh-CN" altLang="zh-CN" b="1" dirty="0">
                <a:latin typeface="+mn-ea"/>
                <a:ea typeface="+mn-ea"/>
              </a:rPr>
              <a:t>份年</a:t>
            </a:r>
            <a:r>
              <a:rPr lang="zh-CN" altLang="zh-CN" b="1" dirty="0">
                <a:latin typeface="+mn-ea"/>
              </a:rPr>
              <a:t>报</a:t>
            </a:r>
            <a:endParaRPr lang="zh-CN" altLang="en-US" b="1" dirty="0">
              <a:latin typeface="+mn-ea"/>
            </a:endParaRPr>
          </a:p>
        </p:txBody>
      </p:sp>
      <p:pic>
        <p:nvPicPr>
          <p:cNvPr id="30724" name="Picture 5"/>
          <p:cNvPicPr>
            <a:picLocks noChangeAspect="1" noChangeArrowheads="1"/>
          </p:cNvPicPr>
          <p:nvPr/>
        </p:nvPicPr>
        <p:blipFill>
          <a:blip r:embed="rId1" cstate="print"/>
          <a:srcRect/>
          <a:stretch>
            <a:fillRect/>
          </a:stretch>
        </p:blipFill>
        <p:spPr bwMode="auto">
          <a:xfrm>
            <a:off x="3873500" y="1450975"/>
            <a:ext cx="4079875" cy="4557713"/>
          </a:xfrm>
          <a:prstGeom prst="rect">
            <a:avLst/>
          </a:prstGeom>
          <a:noFill/>
          <a:ln w="9525" algn="ctr">
            <a:noFill/>
            <a:miter lim="800000"/>
            <a:headEnd/>
            <a:tailEnd/>
          </a:ln>
        </p:spPr>
      </p:pic>
      <p:sp>
        <p:nvSpPr>
          <p:cNvPr id="14" name="矩形 13"/>
          <p:cNvSpPr/>
          <p:nvPr/>
        </p:nvSpPr>
        <p:spPr>
          <a:xfrm>
            <a:off x="0" y="1613581"/>
            <a:ext cx="3787775" cy="2189317"/>
          </a:xfrm>
          <a:prstGeom prst="rect">
            <a:avLst/>
          </a:prstGeom>
          <a:solidFill>
            <a:srgbClr val="CCFFFF"/>
          </a:solidFill>
        </p:spPr>
        <p:txBody>
          <a:bodyPr wrap="square">
            <a:spAutoFit/>
          </a:bodyPr>
          <a:lstStyle/>
          <a:p>
            <a:pPr marL="171450" lvl="1" indent="-171450" defTabSz="685800">
              <a:lnSpc>
                <a:spcPct val="90000"/>
              </a:lnSpc>
              <a:spcBef>
                <a:spcPts val="750"/>
              </a:spcBef>
              <a:buClr>
                <a:schemeClr val="accent3"/>
              </a:buClr>
              <a:buFont typeface="Arial" panose="020B0604020202020204" pitchFamily="34" charset="0"/>
              <a:buChar char="•"/>
              <a:defRPr/>
            </a:pPr>
            <a:r>
              <a:rPr lang="en-US" altLang="zh-CN" b="1" dirty="0">
                <a:latin typeface="+mn-ea"/>
              </a:rPr>
              <a:t>1</a:t>
            </a:r>
            <a:r>
              <a:rPr lang="zh-CN" altLang="en-US" b="1" dirty="0">
                <a:latin typeface="+mn-ea"/>
              </a:rPr>
              <a:t>、云南省财政厅 云南省卫生健康委关于下达</a:t>
            </a:r>
            <a:r>
              <a:rPr lang="en-US" altLang="zh-CN" b="1" dirty="0">
                <a:latin typeface="+mn-ea"/>
              </a:rPr>
              <a:t>2019</a:t>
            </a:r>
            <a:r>
              <a:rPr lang="zh-CN" altLang="en-US" b="1" dirty="0">
                <a:latin typeface="+mn-ea"/>
              </a:rPr>
              <a:t>年基本公共卫生服务项目中央结算补助资金的通知；</a:t>
            </a:r>
            <a:endParaRPr lang="en-US" altLang="zh-CN" b="1" dirty="0">
              <a:latin typeface="+mn-ea"/>
            </a:endParaRPr>
          </a:p>
          <a:p>
            <a:pPr marL="171450" lvl="1" indent="-171450" defTabSz="685800">
              <a:lnSpc>
                <a:spcPct val="90000"/>
              </a:lnSpc>
              <a:spcBef>
                <a:spcPts val="750"/>
              </a:spcBef>
              <a:buClr>
                <a:schemeClr val="accent3"/>
              </a:buClr>
              <a:buFont typeface="Arial" panose="020B0604020202020204" pitchFamily="34" charset="0"/>
              <a:buChar char="•"/>
              <a:defRPr/>
            </a:pPr>
            <a:r>
              <a:rPr lang="en-US" altLang="zh-CN" b="1" dirty="0">
                <a:latin typeface="+mn-ea"/>
              </a:rPr>
              <a:t>2</a:t>
            </a:r>
            <a:r>
              <a:rPr lang="zh-CN" altLang="en-US" b="1" dirty="0">
                <a:latin typeface="+mn-ea"/>
              </a:rPr>
              <a:t>、</a:t>
            </a:r>
            <a:r>
              <a:rPr lang="zh-CN" altLang="en-US" b="1" noProof="1">
                <a:latin typeface="+mn-ea"/>
              </a:rPr>
              <a:t>下发云南省疾控中心</a:t>
            </a:r>
            <a:r>
              <a:rPr lang="zh-CN" altLang="zh-CN" b="1" dirty="0">
                <a:latin typeface="+mn-ea"/>
              </a:rPr>
              <a:t>关于</a:t>
            </a:r>
            <a:r>
              <a:rPr lang="zh-CN" altLang="en-US" b="1" dirty="0">
                <a:latin typeface="+mn-ea"/>
              </a:rPr>
              <a:t>印发</a:t>
            </a:r>
            <a:r>
              <a:rPr lang="en-US" altLang="zh-CN" b="1" dirty="0">
                <a:latin typeface="+mn-ea"/>
              </a:rPr>
              <a:t>2021</a:t>
            </a:r>
            <a:r>
              <a:rPr lang="zh-CN" altLang="en-US" b="1" dirty="0">
                <a:latin typeface="+mn-ea"/>
              </a:rPr>
              <a:t>年慢性病防控规范和方案的通知</a:t>
            </a:r>
            <a:r>
              <a:rPr lang="zh-CN" altLang="en-US" b="1" dirty="0">
                <a:solidFill>
                  <a:srgbClr val="FF0000"/>
                </a:solidFill>
                <a:latin typeface="+mn-ea"/>
              </a:rPr>
              <a:t>（</a:t>
            </a:r>
            <a:r>
              <a:rPr lang="zh-CN" altLang="zh-CN" b="1" dirty="0">
                <a:solidFill>
                  <a:srgbClr val="FF0000"/>
                </a:solidFill>
                <a:latin typeface="+mn-ea"/>
              </a:rPr>
              <a:t>云南省伤害监测工作方案</a:t>
            </a:r>
            <a:r>
              <a:rPr lang="zh-CN" altLang="en-US" b="1" dirty="0">
                <a:solidFill>
                  <a:srgbClr val="FF0000"/>
                </a:solidFill>
                <a:latin typeface="+mn-ea"/>
              </a:rPr>
              <a:t>）</a:t>
            </a:r>
            <a:r>
              <a:rPr lang="zh-CN" altLang="en-US" b="1" dirty="0">
                <a:latin typeface="+mn-ea"/>
              </a:rPr>
              <a:t>。</a:t>
            </a:r>
            <a:endParaRPr lang="en-US" altLang="zh-CN" b="1" dirty="0">
              <a:latin typeface="+mn-ea"/>
            </a:endParaRPr>
          </a:p>
        </p:txBody>
      </p:sp>
      <p:pic>
        <p:nvPicPr>
          <p:cNvPr id="30726" name="Picture 2"/>
          <p:cNvPicPr>
            <a:picLocks noChangeAspect="1" noChangeArrowheads="1"/>
          </p:cNvPicPr>
          <p:nvPr/>
        </p:nvPicPr>
        <p:blipFill>
          <a:blip r:embed="rId2" cstate="print"/>
          <a:srcRect/>
          <a:stretch>
            <a:fillRect/>
          </a:stretch>
        </p:blipFill>
        <p:spPr bwMode="auto">
          <a:xfrm>
            <a:off x="7943850" y="1422400"/>
            <a:ext cx="4248150" cy="460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p:cNvSpPr>
          <p:nvPr>
            <p:ph type="title" idx="4294967295"/>
          </p:nvPr>
        </p:nvSpPr>
        <p:spPr>
          <a:xfrm>
            <a:off x="2987675" y="128588"/>
            <a:ext cx="6240463" cy="757237"/>
          </a:xfrm>
        </p:spPr>
        <p:txBody>
          <a:bodyPr/>
          <a:lstStyle/>
          <a:p>
            <a:pPr eaLnBrk="1" hangingPunct="1">
              <a:defRPr/>
            </a:pPr>
            <a:r>
              <a:rPr lang="zh-CN" altLang="en-US" sz="4000" kern="1200" dirty="0" smtClean="0">
                <a:latin typeface="华文中宋" panose="02010600040101010101" pitchFamily="2" charset="-122"/>
                <a:ea typeface="华文中宋" panose="02010600040101010101" pitchFamily="2" charset="-122"/>
              </a:rPr>
              <a:t>省级工作方案的相关文件</a:t>
            </a:r>
            <a:r>
              <a:rPr lang="en-US" altLang="zh-CN" sz="4000" kern="1200" dirty="0" smtClean="0">
                <a:latin typeface="华文中宋" panose="02010600040101010101" pitchFamily="2" charset="-122"/>
                <a:ea typeface="华文中宋" panose="02010600040101010101" pitchFamily="2" charset="-122"/>
              </a:rPr>
              <a:t>2</a:t>
            </a:r>
            <a:endParaRPr lang="zh-CN" altLang="en-US" sz="4000" kern="1200" dirty="0">
              <a:latin typeface="华文中宋" panose="02010600040101010101" pitchFamily="2" charset="-122"/>
              <a:ea typeface="华文中宋" panose="02010600040101010101" pitchFamily="2" charset="-122"/>
              <a:cs typeface="+mn-cs"/>
            </a:endParaRPr>
          </a:p>
        </p:txBody>
      </p:sp>
      <p:sp>
        <p:nvSpPr>
          <p:cNvPr id="14" name="矩形 13"/>
          <p:cNvSpPr/>
          <p:nvPr/>
        </p:nvSpPr>
        <p:spPr>
          <a:xfrm>
            <a:off x="0" y="1699984"/>
            <a:ext cx="3887788" cy="5045484"/>
          </a:xfrm>
          <a:prstGeom prst="rect">
            <a:avLst/>
          </a:prstGeom>
          <a:solidFill>
            <a:srgbClr val="CCFFFF"/>
          </a:solidFill>
        </p:spPr>
        <p:txBody>
          <a:bodyPr>
            <a:spAutoFit/>
          </a:bodyPr>
          <a:lstStyle/>
          <a:p>
            <a:pPr marL="171450" lvl="1" indent="-171450" defTabSz="685800">
              <a:lnSpc>
                <a:spcPct val="90000"/>
              </a:lnSpc>
              <a:spcBef>
                <a:spcPts val="750"/>
              </a:spcBef>
              <a:buClr>
                <a:schemeClr val="accent3"/>
              </a:buClr>
              <a:buFont typeface="Arial" panose="020B0604020202020204" pitchFamily="34" charset="0"/>
              <a:buChar char="•"/>
              <a:defRPr/>
            </a:pPr>
            <a:r>
              <a:rPr lang="en-US" altLang="zh-CN" sz="2400" b="1" dirty="0">
                <a:latin typeface="+mn-ea"/>
              </a:rPr>
              <a:t>3</a:t>
            </a:r>
            <a:r>
              <a:rPr lang="zh-CN" altLang="en-US" sz="2400" b="1" dirty="0">
                <a:latin typeface="+mn-ea"/>
              </a:rPr>
              <a:t>、</a:t>
            </a:r>
            <a:r>
              <a:rPr lang="zh-CN" altLang="en-US" sz="2400" b="1" noProof="1">
                <a:latin typeface="+mn-ea"/>
              </a:rPr>
              <a:t>云南省卫生健康委疾控局关于下发</a:t>
            </a:r>
            <a:r>
              <a:rPr lang="en-US" altLang="zh-CN" sz="2400" b="1" noProof="1">
                <a:latin typeface="+mn-ea"/>
              </a:rPr>
              <a:t>2022</a:t>
            </a:r>
            <a:r>
              <a:rPr lang="zh-CN" altLang="en-US" sz="2400" b="1" noProof="1">
                <a:latin typeface="+mn-ea"/>
              </a:rPr>
              <a:t>年云南省慢性病防控工作方案的通知</a:t>
            </a:r>
            <a:r>
              <a:rPr lang="zh-CN" altLang="en-US" sz="2400" b="1" dirty="0">
                <a:latin typeface="+mn-ea"/>
              </a:rPr>
              <a:t>（</a:t>
            </a:r>
            <a:r>
              <a:rPr lang="zh-CN" altLang="zh-CN" sz="2400" b="1" dirty="0">
                <a:latin typeface="+mn-ea"/>
              </a:rPr>
              <a:t>云南省伤害监测工作方案</a:t>
            </a:r>
            <a:r>
              <a:rPr lang="zh-CN" altLang="en-US" sz="2400" b="1" dirty="0">
                <a:latin typeface="+mn-ea"/>
              </a:rPr>
              <a:t>）。 </a:t>
            </a:r>
            <a:r>
              <a:rPr lang="zh-CN" altLang="en-US" sz="2400" b="1" dirty="0">
                <a:solidFill>
                  <a:srgbClr val="FF0000"/>
                </a:solidFill>
                <a:latin typeface="+mn-ea"/>
              </a:rPr>
              <a:t>（</a:t>
            </a:r>
            <a:r>
              <a:rPr lang="en-US" altLang="zh-CN" sz="2400" b="1" dirty="0">
                <a:solidFill>
                  <a:srgbClr val="FF0000"/>
                </a:solidFill>
                <a:latin typeface="+mn-ea"/>
              </a:rPr>
              <a:t>2022</a:t>
            </a:r>
            <a:r>
              <a:rPr lang="zh-CN" altLang="en-US" sz="2400" b="1" dirty="0">
                <a:solidFill>
                  <a:srgbClr val="FF0000"/>
                </a:solidFill>
                <a:latin typeface="+mn-ea"/>
              </a:rPr>
              <a:t>年</a:t>
            </a:r>
            <a:r>
              <a:rPr lang="en-US" altLang="zh-CN" sz="2400" b="1" dirty="0">
                <a:solidFill>
                  <a:srgbClr val="FF0000"/>
                </a:solidFill>
                <a:latin typeface="+mn-ea"/>
              </a:rPr>
              <a:t>5</a:t>
            </a:r>
            <a:r>
              <a:rPr lang="zh-CN" altLang="en-US" sz="2400" b="1" dirty="0">
                <a:solidFill>
                  <a:srgbClr val="FF0000"/>
                </a:solidFill>
                <a:latin typeface="+mn-ea"/>
              </a:rPr>
              <a:t>月</a:t>
            </a:r>
            <a:r>
              <a:rPr lang="en-US" altLang="zh-CN" sz="2400" b="1" dirty="0">
                <a:solidFill>
                  <a:srgbClr val="FF0000"/>
                </a:solidFill>
                <a:latin typeface="+mn-ea"/>
              </a:rPr>
              <a:t>13</a:t>
            </a:r>
            <a:r>
              <a:rPr lang="zh-CN" altLang="en-US" sz="2400" b="1" dirty="0">
                <a:solidFill>
                  <a:srgbClr val="FF0000"/>
                </a:solidFill>
                <a:latin typeface="+mn-ea"/>
              </a:rPr>
              <a:t>日</a:t>
            </a:r>
            <a:r>
              <a:rPr lang="zh-CN" altLang="en-US" sz="2400" b="1" dirty="0" smtClean="0">
                <a:solidFill>
                  <a:srgbClr val="FF0000"/>
                </a:solidFill>
                <a:latin typeface="+mn-ea"/>
              </a:rPr>
              <a:t>）</a:t>
            </a:r>
            <a:endParaRPr lang="en-US" altLang="zh-CN" sz="2400" b="1" dirty="0" smtClean="0">
              <a:solidFill>
                <a:srgbClr val="FF0000"/>
              </a:solidFill>
              <a:latin typeface="+mn-ea"/>
            </a:endParaRPr>
          </a:p>
          <a:p>
            <a:pPr marL="171450" lvl="1" indent="-171450" defTabSz="685800">
              <a:lnSpc>
                <a:spcPct val="90000"/>
              </a:lnSpc>
              <a:spcBef>
                <a:spcPts val="750"/>
              </a:spcBef>
              <a:buClr>
                <a:schemeClr val="accent3"/>
              </a:buClr>
              <a:buFont typeface="Arial" panose="020B0604020202020204" pitchFamily="34" charset="0"/>
              <a:buChar char="•"/>
              <a:defRPr/>
            </a:pPr>
            <a:endParaRPr lang="en-US" altLang="zh-CN" sz="2400" b="1" dirty="0">
              <a:latin typeface="+mn-ea"/>
            </a:endParaRPr>
          </a:p>
          <a:p>
            <a:pPr marL="171450" lvl="1" indent="-171450" defTabSz="685800">
              <a:lnSpc>
                <a:spcPct val="90000"/>
              </a:lnSpc>
              <a:spcBef>
                <a:spcPts val="750"/>
              </a:spcBef>
              <a:buClr>
                <a:schemeClr val="accent3"/>
              </a:buClr>
              <a:buFont typeface="Arial" panose="020B0604020202020204" pitchFamily="34" charset="0"/>
              <a:buChar char="•"/>
              <a:defRPr/>
            </a:pPr>
            <a:r>
              <a:rPr lang="en-US" altLang="zh-CN" sz="2400" b="1" dirty="0">
                <a:latin typeface="+mn-ea"/>
              </a:rPr>
              <a:t>4</a:t>
            </a:r>
            <a:r>
              <a:rPr lang="zh-CN" altLang="en-US" sz="2400" b="1" dirty="0">
                <a:latin typeface="+mn-ea"/>
              </a:rPr>
              <a:t>、</a:t>
            </a:r>
            <a:r>
              <a:rPr lang="zh-CN" altLang="en-US" sz="2400" b="1" noProof="1">
                <a:latin typeface="+mn-ea"/>
              </a:rPr>
              <a:t>云南省卫生健康委办公室</a:t>
            </a:r>
            <a:r>
              <a:rPr lang="zh-CN" altLang="en-US" sz="2400" b="1" dirty="0">
                <a:latin typeface="+mn-ea"/>
              </a:rPr>
              <a:t>关于进一步规范死因慢性病和伤害登记报告工作的通知</a:t>
            </a:r>
            <a:r>
              <a:rPr lang="zh-CN" altLang="en-US" sz="2400" b="1" dirty="0">
                <a:solidFill>
                  <a:srgbClr val="FF0000"/>
                </a:solidFill>
                <a:latin typeface="+mn-ea"/>
              </a:rPr>
              <a:t>（</a:t>
            </a:r>
            <a:r>
              <a:rPr lang="en-US" altLang="zh-CN" sz="2400" b="1" dirty="0">
                <a:solidFill>
                  <a:srgbClr val="FF0000"/>
                </a:solidFill>
                <a:latin typeface="+mn-ea"/>
              </a:rPr>
              <a:t>2022</a:t>
            </a:r>
            <a:r>
              <a:rPr lang="zh-CN" altLang="en-US" sz="2400" b="1" dirty="0">
                <a:solidFill>
                  <a:srgbClr val="FF0000"/>
                </a:solidFill>
                <a:latin typeface="+mn-ea"/>
              </a:rPr>
              <a:t>年</a:t>
            </a:r>
            <a:r>
              <a:rPr lang="en-US" altLang="zh-CN" sz="2400" b="1" dirty="0">
                <a:solidFill>
                  <a:srgbClr val="FF0000"/>
                </a:solidFill>
                <a:latin typeface="+mn-ea"/>
              </a:rPr>
              <a:t>9</a:t>
            </a:r>
            <a:r>
              <a:rPr lang="zh-CN" altLang="en-US" sz="2400" b="1" dirty="0">
                <a:solidFill>
                  <a:srgbClr val="FF0000"/>
                </a:solidFill>
                <a:latin typeface="+mn-ea"/>
              </a:rPr>
              <a:t>月</a:t>
            </a:r>
            <a:r>
              <a:rPr lang="en-US" altLang="zh-CN" sz="2400" b="1" dirty="0">
                <a:solidFill>
                  <a:srgbClr val="FF0000"/>
                </a:solidFill>
                <a:latin typeface="+mn-ea"/>
              </a:rPr>
              <a:t>27</a:t>
            </a:r>
            <a:r>
              <a:rPr lang="zh-CN" altLang="en-US" sz="2400" b="1" dirty="0">
                <a:solidFill>
                  <a:srgbClr val="FF0000"/>
                </a:solidFill>
                <a:latin typeface="+mn-ea"/>
              </a:rPr>
              <a:t>日）</a:t>
            </a:r>
            <a:endParaRPr lang="en-US" altLang="zh-CN" sz="2400" b="1" dirty="0">
              <a:solidFill>
                <a:srgbClr val="FF0000"/>
              </a:solidFill>
              <a:latin typeface="+mn-ea"/>
            </a:endParaRPr>
          </a:p>
          <a:p>
            <a:pPr marL="171450" lvl="1" indent="-171450" defTabSz="685800">
              <a:lnSpc>
                <a:spcPct val="90000"/>
              </a:lnSpc>
              <a:spcBef>
                <a:spcPts val="750"/>
              </a:spcBef>
              <a:buClr>
                <a:schemeClr val="accent3"/>
              </a:buClr>
              <a:buFont typeface="Arial" panose="020B0604020202020204" pitchFamily="34" charset="0"/>
              <a:buChar char="•"/>
              <a:defRPr/>
            </a:pPr>
            <a:endParaRPr lang="en-US" altLang="zh-CN" sz="2400" b="1" dirty="0">
              <a:latin typeface="+mn-ea"/>
            </a:endParaRPr>
          </a:p>
          <a:p>
            <a:pPr marL="171450" lvl="1" indent="-171450" defTabSz="685800">
              <a:lnSpc>
                <a:spcPct val="90000"/>
              </a:lnSpc>
              <a:spcBef>
                <a:spcPts val="750"/>
              </a:spcBef>
              <a:buClr>
                <a:schemeClr val="accent3"/>
              </a:buClr>
              <a:buFont typeface="Arial" panose="020B0604020202020204" pitchFamily="34" charset="0"/>
              <a:buChar char="•"/>
              <a:defRPr/>
            </a:pPr>
            <a:endParaRPr lang="en-US" altLang="zh-CN" sz="1600" b="1" dirty="0">
              <a:latin typeface="+mn-ea"/>
              <a:ea typeface="+mn-ea"/>
            </a:endParaRPr>
          </a:p>
        </p:txBody>
      </p:sp>
      <p:pic>
        <p:nvPicPr>
          <p:cNvPr id="36872" name="Picture 8"/>
          <p:cNvPicPr>
            <a:picLocks noChangeAspect="1" noChangeArrowheads="1"/>
          </p:cNvPicPr>
          <p:nvPr/>
        </p:nvPicPr>
        <p:blipFill>
          <a:blip r:embed="rId1" cstate="print"/>
          <a:srcRect/>
          <a:stretch>
            <a:fillRect/>
          </a:stretch>
        </p:blipFill>
        <p:spPr bwMode="auto">
          <a:xfrm>
            <a:off x="4048125" y="1076325"/>
            <a:ext cx="3633788" cy="333533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6873" name="Picture 9"/>
          <p:cNvPicPr>
            <a:picLocks noChangeAspect="1" noChangeArrowheads="1"/>
          </p:cNvPicPr>
          <p:nvPr/>
        </p:nvPicPr>
        <p:blipFill>
          <a:blip r:embed="rId2" cstate="print"/>
          <a:srcRect/>
          <a:stretch>
            <a:fillRect/>
          </a:stretch>
        </p:blipFill>
        <p:spPr bwMode="auto">
          <a:xfrm>
            <a:off x="3944938" y="4252913"/>
            <a:ext cx="3733800" cy="26050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95234" name="Picture 2"/>
          <p:cNvPicPr>
            <a:picLocks noChangeAspect="1" noChangeArrowheads="1"/>
          </p:cNvPicPr>
          <p:nvPr/>
        </p:nvPicPr>
        <p:blipFill>
          <a:blip r:embed="rId3" cstate="print"/>
          <a:srcRect/>
          <a:stretch>
            <a:fillRect/>
          </a:stretch>
        </p:blipFill>
        <p:spPr bwMode="auto">
          <a:xfrm>
            <a:off x="7907338" y="954088"/>
            <a:ext cx="4284662" cy="43434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95235" name="Picture 3"/>
          <p:cNvPicPr>
            <a:picLocks noChangeAspect="1" noChangeArrowheads="1"/>
          </p:cNvPicPr>
          <p:nvPr/>
        </p:nvPicPr>
        <p:blipFill>
          <a:blip r:embed="rId4" cstate="print"/>
          <a:srcRect/>
          <a:stretch>
            <a:fillRect/>
          </a:stretch>
        </p:blipFill>
        <p:spPr bwMode="auto">
          <a:xfrm>
            <a:off x="7869238" y="5049838"/>
            <a:ext cx="4322762" cy="1793875"/>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p:cNvSpPr>
          <p:nvPr>
            <p:ph type="title" idx="4294967295"/>
          </p:nvPr>
        </p:nvSpPr>
        <p:spPr>
          <a:xfrm>
            <a:off x="2915104" y="593045"/>
            <a:ext cx="6240463" cy="757237"/>
          </a:xfrm>
        </p:spPr>
        <p:txBody>
          <a:bodyPr/>
          <a:lstStyle/>
          <a:p>
            <a:pPr eaLnBrk="1" hangingPunct="1">
              <a:defRPr/>
            </a:pPr>
            <a:r>
              <a:rPr lang="zh-CN" altLang="en-US" sz="4000" kern="1200" dirty="0" smtClean="0">
                <a:latin typeface="华文中宋" panose="02010600040101010101" pitchFamily="2" charset="-122"/>
                <a:ea typeface="华文中宋" panose="02010600040101010101" pitchFamily="2" charset="-122"/>
              </a:rPr>
              <a:t>省级工作方案的相关文件</a:t>
            </a:r>
            <a:r>
              <a:rPr lang="en-US" altLang="zh-CN" sz="4000" kern="1200" dirty="0" smtClean="0">
                <a:latin typeface="华文中宋" panose="02010600040101010101" pitchFamily="2" charset="-122"/>
                <a:ea typeface="华文中宋" panose="02010600040101010101" pitchFamily="2" charset="-122"/>
              </a:rPr>
              <a:t>3</a:t>
            </a:r>
            <a:endParaRPr lang="zh-CN" altLang="en-US" sz="4000" kern="1200" dirty="0">
              <a:latin typeface="华文中宋" panose="02010600040101010101" pitchFamily="2" charset="-122"/>
              <a:ea typeface="华文中宋" panose="02010600040101010101" pitchFamily="2" charset="-122"/>
              <a:cs typeface="+mn-cs"/>
            </a:endParaRPr>
          </a:p>
        </p:txBody>
      </p:sp>
      <p:sp>
        <p:nvSpPr>
          <p:cNvPr id="14" name="矩形 13"/>
          <p:cNvSpPr/>
          <p:nvPr/>
        </p:nvSpPr>
        <p:spPr>
          <a:xfrm>
            <a:off x="0" y="1612900"/>
            <a:ext cx="3887788" cy="4704878"/>
          </a:xfrm>
          <a:prstGeom prst="rect">
            <a:avLst/>
          </a:prstGeom>
          <a:solidFill>
            <a:srgbClr val="CCFFFF"/>
          </a:solidFill>
        </p:spPr>
        <p:txBody>
          <a:bodyPr>
            <a:spAutoFit/>
          </a:bodyPr>
          <a:lstStyle/>
          <a:p>
            <a:pPr marL="171450" lvl="1" indent="-171450" defTabSz="685800">
              <a:lnSpc>
                <a:spcPct val="90000"/>
              </a:lnSpc>
              <a:spcBef>
                <a:spcPts val="750"/>
              </a:spcBef>
              <a:buClr>
                <a:schemeClr val="accent3"/>
              </a:buClr>
              <a:buFont typeface="Arial" panose="020B0604020202020204" pitchFamily="34" charset="0"/>
              <a:buChar char="•"/>
              <a:defRPr/>
            </a:pPr>
            <a:endParaRPr lang="en-US" altLang="zh-CN" sz="2400" b="1" dirty="0" smtClean="0">
              <a:latin typeface="+mn-ea"/>
            </a:endParaRPr>
          </a:p>
          <a:p>
            <a:pPr marL="171450" lvl="1" indent="-171450" defTabSz="685800">
              <a:lnSpc>
                <a:spcPct val="90000"/>
              </a:lnSpc>
              <a:spcBef>
                <a:spcPts val="750"/>
              </a:spcBef>
              <a:buClr>
                <a:schemeClr val="accent3"/>
              </a:buClr>
              <a:buFont typeface="Arial" panose="020B0604020202020204" pitchFamily="34" charset="0"/>
              <a:buChar char="•"/>
              <a:defRPr/>
            </a:pPr>
            <a:r>
              <a:rPr lang="en-US" altLang="zh-CN" sz="2400" b="1" dirty="0" smtClean="0">
                <a:latin typeface="+mn-ea"/>
              </a:rPr>
              <a:t>3</a:t>
            </a:r>
            <a:r>
              <a:rPr lang="zh-CN" altLang="en-US" sz="2400" b="1" dirty="0">
                <a:latin typeface="+mn-ea"/>
              </a:rPr>
              <a:t>、</a:t>
            </a:r>
            <a:r>
              <a:rPr lang="zh-CN" altLang="en-US" sz="2400" b="1" noProof="1">
                <a:latin typeface="+mn-ea"/>
              </a:rPr>
              <a:t>云南省卫生健康</a:t>
            </a:r>
            <a:r>
              <a:rPr lang="zh-CN" altLang="en-US" sz="2400" b="1" noProof="1" smtClean="0">
                <a:latin typeface="+mn-ea"/>
              </a:rPr>
              <a:t>委办公室关于印发</a:t>
            </a:r>
            <a:r>
              <a:rPr lang="en-US" altLang="zh-CN" sz="2400" b="1" noProof="1" smtClean="0">
                <a:latin typeface="+mn-ea"/>
              </a:rPr>
              <a:t>2023</a:t>
            </a:r>
            <a:r>
              <a:rPr lang="zh-CN" altLang="en-US" sz="2400" b="1" noProof="1" smtClean="0">
                <a:latin typeface="+mn-ea"/>
              </a:rPr>
              <a:t>年云南省国家级伤害监测项目工作</a:t>
            </a:r>
            <a:r>
              <a:rPr lang="zh-CN" altLang="en-US" sz="2400" b="1" noProof="1">
                <a:latin typeface="+mn-ea"/>
              </a:rPr>
              <a:t>方案的</a:t>
            </a:r>
            <a:r>
              <a:rPr lang="zh-CN" altLang="en-US" sz="2400" b="1" noProof="1" smtClean="0">
                <a:latin typeface="+mn-ea"/>
              </a:rPr>
              <a:t>通知</a:t>
            </a:r>
            <a:r>
              <a:rPr lang="zh-CN" altLang="en-US" sz="2400" b="1" dirty="0" smtClean="0">
                <a:latin typeface="+mn-ea"/>
              </a:rPr>
              <a:t>。 </a:t>
            </a:r>
            <a:r>
              <a:rPr lang="zh-CN" altLang="en-US" sz="2400" b="1" dirty="0">
                <a:solidFill>
                  <a:srgbClr val="FF0000"/>
                </a:solidFill>
                <a:latin typeface="+mn-ea"/>
              </a:rPr>
              <a:t>（</a:t>
            </a:r>
            <a:r>
              <a:rPr lang="en-US" altLang="zh-CN" sz="2400" b="1" dirty="0" smtClean="0">
                <a:solidFill>
                  <a:srgbClr val="FF0000"/>
                </a:solidFill>
                <a:latin typeface="+mn-ea"/>
              </a:rPr>
              <a:t>2023</a:t>
            </a:r>
            <a:r>
              <a:rPr lang="zh-CN" altLang="en-US" sz="2400" b="1" dirty="0" smtClean="0">
                <a:solidFill>
                  <a:srgbClr val="FF0000"/>
                </a:solidFill>
                <a:latin typeface="+mn-ea"/>
              </a:rPr>
              <a:t>年</a:t>
            </a:r>
            <a:r>
              <a:rPr lang="en-US" altLang="zh-CN" sz="2400" b="1" dirty="0" smtClean="0">
                <a:solidFill>
                  <a:srgbClr val="FF0000"/>
                </a:solidFill>
                <a:latin typeface="+mn-ea"/>
              </a:rPr>
              <a:t>11</a:t>
            </a:r>
            <a:r>
              <a:rPr lang="zh-CN" altLang="en-US" sz="2400" b="1" dirty="0" smtClean="0">
                <a:solidFill>
                  <a:srgbClr val="FF0000"/>
                </a:solidFill>
                <a:latin typeface="+mn-ea"/>
              </a:rPr>
              <a:t>月</a:t>
            </a:r>
            <a:r>
              <a:rPr lang="en-US" altLang="zh-CN" sz="2400" b="1" dirty="0" smtClean="0">
                <a:solidFill>
                  <a:srgbClr val="FF0000"/>
                </a:solidFill>
                <a:latin typeface="+mn-ea"/>
              </a:rPr>
              <a:t>9</a:t>
            </a:r>
            <a:r>
              <a:rPr lang="zh-CN" altLang="en-US" sz="2400" b="1" dirty="0" smtClean="0">
                <a:solidFill>
                  <a:srgbClr val="FF0000"/>
                </a:solidFill>
                <a:latin typeface="+mn-ea"/>
              </a:rPr>
              <a:t>日）</a:t>
            </a:r>
            <a:endParaRPr lang="en-US" altLang="zh-CN" sz="2400" b="1" dirty="0" smtClean="0">
              <a:solidFill>
                <a:srgbClr val="FF0000"/>
              </a:solidFill>
              <a:latin typeface="+mn-ea"/>
            </a:endParaRPr>
          </a:p>
          <a:p>
            <a:pPr marL="171450" lvl="1" indent="-171450" defTabSz="685800">
              <a:lnSpc>
                <a:spcPct val="90000"/>
              </a:lnSpc>
              <a:spcBef>
                <a:spcPts val="750"/>
              </a:spcBef>
              <a:buClr>
                <a:schemeClr val="accent3"/>
              </a:buClr>
              <a:buFont typeface="Arial" panose="020B0604020202020204" pitchFamily="34" charset="0"/>
              <a:buChar char="•"/>
              <a:defRPr/>
            </a:pPr>
            <a:endParaRPr lang="en-US" altLang="zh-CN" sz="2400" b="1" dirty="0">
              <a:solidFill>
                <a:srgbClr val="FF0000"/>
              </a:solidFill>
              <a:latin typeface="+mn-ea"/>
            </a:endParaRPr>
          </a:p>
          <a:p>
            <a:pPr marL="171450" lvl="1" indent="-171450" defTabSz="685800">
              <a:lnSpc>
                <a:spcPct val="90000"/>
              </a:lnSpc>
              <a:spcBef>
                <a:spcPts val="750"/>
              </a:spcBef>
              <a:buClr>
                <a:schemeClr val="accent3"/>
              </a:buClr>
              <a:buFont typeface="Arial" panose="020B0604020202020204" pitchFamily="34" charset="0"/>
              <a:buChar char="•"/>
              <a:defRPr/>
            </a:pPr>
            <a:r>
              <a:rPr lang="en-US" altLang="zh-CN" sz="2400" b="1" dirty="0">
                <a:latin typeface="+mn-ea"/>
              </a:rPr>
              <a:t>4</a:t>
            </a:r>
            <a:r>
              <a:rPr lang="zh-CN" altLang="en-US" sz="2400" b="1" dirty="0">
                <a:latin typeface="+mn-ea"/>
              </a:rPr>
              <a:t>、</a:t>
            </a:r>
            <a:r>
              <a:rPr lang="zh-CN" altLang="en-US" sz="2400" b="1" noProof="1" smtClean="0">
                <a:latin typeface="+mn-ea"/>
              </a:rPr>
              <a:t>云南</a:t>
            </a:r>
            <a:r>
              <a:rPr lang="zh-CN" altLang="en-US" sz="2400" b="1" noProof="1" smtClean="0">
                <a:solidFill>
                  <a:srgbClr val="FF0000"/>
                </a:solidFill>
                <a:latin typeface="+mn-ea"/>
              </a:rPr>
              <a:t>省疾控局</a:t>
            </a:r>
            <a:r>
              <a:rPr lang="zh-CN" altLang="en-US" sz="2400" b="1" dirty="0" smtClean="0">
                <a:latin typeface="+mn-ea"/>
              </a:rPr>
              <a:t>关于印发云南省伤害监测工作方案（</a:t>
            </a:r>
            <a:r>
              <a:rPr lang="en-US" altLang="zh-CN" sz="2400" b="1" dirty="0" smtClean="0">
                <a:latin typeface="+mn-ea"/>
              </a:rPr>
              <a:t>2024</a:t>
            </a:r>
            <a:r>
              <a:rPr lang="zh-CN" altLang="en-US" sz="2400" b="1" dirty="0" smtClean="0">
                <a:latin typeface="+mn-ea"/>
              </a:rPr>
              <a:t>年版）的</a:t>
            </a:r>
            <a:r>
              <a:rPr lang="zh-CN" altLang="en-US" sz="2400" b="1" dirty="0">
                <a:latin typeface="+mn-ea"/>
              </a:rPr>
              <a:t>通知</a:t>
            </a:r>
            <a:r>
              <a:rPr lang="zh-CN" altLang="en-US" sz="2400" b="1" dirty="0">
                <a:solidFill>
                  <a:srgbClr val="FF0000"/>
                </a:solidFill>
                <a:latin typeface="+mn-ea"/>
              </a:rPr>
              <a:t>（</a:t>
            </a:r>
            <a:r>
              <a:rPr lang="en-US" altLang="zh-CN" sz="2400" b="1" dirty="0" smtClean="0">
                <a:solidFill>
                  <a:srgbClr val="FF0000"/>
                </a:solidFill>
                <a:latin typeface="+mn-ea"/>
              </a:rPr>
              <a:t>2024</a:t>
            </a:r>
            <a:r>
              <a:rPr lang="zh-CN" altLang="en-US" sz="2400" b="1" dirty="0" smtClean="0">
                <a:solidFill>
                  <a:srgbClr val="FF0000"/>
                </a:solidFill>
                <a:latin typeface="+mn-ea"/>
              </a:rPr>
              <a:t>年</a:t>
            </a:r>
            <a:r>
              <a:rPr lang="en-US" altLang="zh-CN" sz="2400" b="1" dirty="0" smtClean="0">
                <a:solidFill>
                  <a:srgbClr val="FF0000"/>
                </a:solidFill>
                <a:latin typeface="+mn-ea"/>
              </a:rPr>
              <a:t>4</a:t>
            </a:r>
            <a:r>
              <a:rPr lang="zh-CN" altLang="en-US" sz="2400" b="1" dirty="0" smtClean="0">
                <a:solidFill>
                  <a:srgbClr val="FF0000"/>
                </a:solidFill>
                <a:latin typeface="+mn-ea"/>
              </a:rPr>
              <a:t>月</a:t>
            </a:r>
            <a:r>
              <a:rPr lang="en-US" altLang="zh-CN" sz="2400" b="1" dirty="0" smtClean="0">
                <a:solidFill>
                  <a:srgbClr val="FF0000"/>
                </a:solidFill>
                <a:latin typeface="+mn-ea"/>
              </a:rPr>
              <a:t>19</a:t>
            </a:r>
            <a:r>
              <a:rPr lang="zh-CN" altLang="en-US" sz="2400" b="1" dirty="0" smtClean="0">
                <a:solidFill>
                  <a:srgbClr val="FF0000"/>
                </a:solidFill>
                <a:latin typeface="+mn-ea"/>
              </a:rPr>
              <a:t>日</a:t>
            </a:r>
            <a:r>
              <a:rPr lang="zh-CN" altLang="en-US" sz="2400" b="1" dirty="0">
                <a:solidFill>
                  <a:srgbClr val="FF0000"/>
                </a:solidFill>
                <a:latin typeface="+mn-ea"/>
              </a:rPr>
              <a:t>）</a:t>
            </a:r>
            <a:endParaRPr lang="en-US" altLang="zh-CN" sz="2400" b="1" dirty="0">
              <a:solidFill>
                <a:srgbClr val="FF0000"/>
              </a:solidFill>
              <a:latin typeface="+mn-ea"/>
            </a:endParaRPr>
          </a:p>
          <a:p>
            <a:pPr marL="171450" lvl="1" indent="-171450" defTabSz="685800">
              <a:lnSpc>
                <a:spcPct val="90000"/>
              </a:lnSpc>
              <a:spcBef>
                <a:spcPts val="750"/>
              </a:spcBef>
              <a:buClr>
                <a:schemeClr val="accent3"/>
              </a:buClr>
              <a:buFont typeface="Arial" panose="020B0604020202020204" pitchFamily="34" charset="0"/>
              <a:buChar char="•"/>
              <a:defRPr/>
            </a:pPr>
            <a:endParaRPr lang="en-US" altLang="zh-CN" sz="1600" b="1" dirty="0">
              <a:latin typeface="+mn-ea"/>
            </a:endParaRPr>
          </a:p>
          <a:p>
            <a:pPr marL="171450" lvl="1" indent="-171450" defTabSz="685800">
              <a:lnSpc>
                <a:spcPct val="90000"/>
              </a:lnSpc>
              <a:spcBef>
                <a:spcPts val="750"/>
              </a:spcBef>
              <a:buClr>
                <a:schemeClr val="accent3"/>
              </a:buClr>
              <a:buFont typeface="Arial" panose="020B0604020202020204" pitchFamily="34" charset="0"/>
              <a:buChar char="•"/>
              <a:defRPr/>
            </a:pPr>
            <a:endParaRPr lang="en-US" altLang="zh-CN" sz="1600" b="1" dirty="0">
              <a:latin typeface="+mn-ea"/>
              <a:ea typeface="+mn-ea"/>
            </a:endParaRPr>
          </a:p>
        </p:txBody>
      </p:sp>
      <p:pic>
        <p:nvPicPr>
          <p:cNvPr id="3074" name="Picture 2"/>
          <p:cNvPicPr>
            <a:picLocks noChangeAspect="1" noChangeArrowheads="1"/>
          </p:cNvPicPr>
          <p:nvPr/>
        </p:nvPicPr>
        <p:blipFill>
          <a:blip r:embed="rId1" cstate="print"/>
          <a:srcRect/>
          <a:stretch>
            <a:fillRect/>
          </a:stretch>
        </p:blipFill>
        <p:spPr bwMode="auto">
          <a:xfrm>
            <a:off x="3893230" y="1582057"/>
            <a:ext cx="4379912" cy="4711928"/>
          </a:xfrm>
          <a:prstGeom prst="rect">
            <a:avLst/>
          </a:prstGeom>
          <a:noFill/>
          <a:ln w="9525">
            <a:noFill/>
            <a:miter lim="800000"/>
            <a:headEnd/>
            <a:tailEnd/>
          </a:ln>
        </p:spPr>
      </p:pic>
      <p:pic>
        <p:nvPicPr>
          <p:cNvPr id="3075" name="Picture 3"/>
          <p:cNvPicPr>
            <a:picLocks noChangeAspect="1" noChangeArrowheads="1"/>
          </p:cNvPicPr>
          <p:nvPr/>
        </p:nvPicPr>
        <p:blipFill>
          <a:blip r:embed="rId2" cstate="print"/>
          <a:srcRect/>
          <a:stretch>
            <a:fillRect/>
          </a:stretch>
        </p:blipFill>
        <p:spPr bwMode="auto">
          <a:xfrm>
            <a:off x="8345712" y="1582056"/>
            <a:ext cx="3686628" cy="46529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1"/>
          <p:cNvSpPr>
            <a:spLocks noChangeAspect="1"/>
          </p:cNvSpPr>
          <p:nvPr>
            <p:custDataLst>
              <p:tags r:id="rId1"/>
            </p:custDataLst>
          </p:nvPr>
        </p:nvSpPr>
        <p:spPr>
          <a:xfrm>
            <a:off x="0" y="2592705"/>
            <a:ext cx="12192635" cy="1671320"/>
          </a:xfrm>
          <a:prstGeom prst="roundRect">
            <a:avLst>
              <a:gd name="adj" fmla="val 50000"/>
            </a:avLst>
          </a:prstGeom>
          <a:solidFill>
            <a:schemeClr val="bg1"/>
          </a:solidFill>
          <a:ln>
            <a:gradFill flip="none" rotWithShape="1">
              <a:gsLst>
                <a:gs pos="100000">
                  <a:srgbClr val="166C9F">
                    <a:alpha val="0"/>
                  </a:srgbClr>
                </a:gs>
                <a:gs pos="0">
                  <a:srgbClr val="2B85B7">
                    <a:alpha val="0"/>
                  </a:srgbClr>
                </a:gs>
                <a:gs pos="50000">
                  <a:srgbClr val="005287">
                    <a:alpha val="100000"/>
                  </a:srgbClr>
                </a:gs>
              </a:gsLst>
              <a:lin ang="0" scaled="1"/>
              <a:tileRect/>
            </a:gradFill>
          </a:ln>
          <a:effectLst>
            <a:outerShdw blurRad="4064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6146" name="Rectangle 3"/>
          <p:cNvSpPr>
            <a:spLocks noGrp="1"/>
          </p:cNvSpPr>
          <p:nvPr>
            <p:ph idx="1"/>
          </p:nvPr>
        </p:nvSpPr>
        <p:spPr>
          <a:xfrm>
            <a:off x="4777105" y="2592705"/>
            <a:ext cx="2638425" cy="1579245"/>
          </a:xfrm>
        </p:spPr>
        <p:txBody>
          <a:bodyPr vert="horz" wrap="square" lIns="91440" tIns="45720" rIns="91440" bIns="45720" anchor="t" anchorCtr="0"/>
          <a:lstStyle/>
          <a:p>
            <a:pPr>
              <a:lnSpc>
                <a:spcPct val="200000"/>
              </a:lnSpc>
              <a:buNone/>
            </a:pPr>
            <a:r>
              <a:rPr lang="zh-CN" altLang="en-US" sz="4400" dirty="0"/>
              <a:t>一、背景</a:t>
            </a:r>
            <a:endParaRPr lang="en-US" altLang="zh-CN" sz="4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43542" y="1432106"/>
          <a:ext cx="12017831" cy="5425894"/>
        </p:xfrm>
        <a:graphic>
          <a:graphicData uri="http://schemas.openxmlformats.org/drawingml/2006/table">
            <a:tbl>
              <a:tblPr firstRow="1" bandRow="1">
                <a:tableStyleId>{5C22544A-7EE6-4342-B048-85BDC9FD1C3A}</a:tableStyleId>
              </a:tblPr>
              <a:tblGrid>
                <a:gridCol w="1543100"/>
                <a:gridCol w="1510640"/>
                <a:gridCol w="1376894"/>
                <a:gridCol w="1238085"/>
                <a:gridCol w="1235005"/>
                <a:gridCol w="1265816"/>
                <a:gridCol w="1258113"/>
                <a:gridCol w="1295089"/>
                <a:gridCol w="1295089"/>
              </a:tblGrid>
              <a:tr h="742471">
                <a:tc>
                  <a:txBody>
                    <a:bodyPr/>
                    <a:lstStyle/>
                    <a:p>
                      <a:pPr indent="0" algn="ctr">
                        <a:lnSpc>
                          <a:spcPct val="120000"/>
                        </a:lnSpc>
                        <a:spcBef>
                          <a:spcPts val="0"/>
                        </a:spcBef>
                        <a:spcAft>
                          <a:spcPts val="0"/>
                        </a:spcAft>
                      </a:pPr>
                      <a:r>
                        <a:rPr lang="zh-CN" altLang="en-US" sz="1800" b="1" spc="130" dirty="0">
                          <a:solidFill>
                            <a:schemeClr val="tx1"/>
                          </a:solidFill>
                          <a:latin typeface="微软雅黑" panose="020B0503020204020204" pitchFamily="34" charset="-122"/>
                          <a:ea typeface="微软雅黑" panose="020B0503020204020204" pitchFamily="34" charset="-122"/>
                        </a:rPr>
                        <a:t>年份</a:t>
                      </a:r>
                      <a:endParaRPr lang="zh-CN" altLang="en-US" sz="1800" b="1"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rgbClr val="D6F0F6"/>
                    </a:solidFill>
                  </a:tcPr>
                </a:tc>
                <a:tc>
                  <a:txBody>
                    <a:bodyPr/>
                    <a:lstStyle/>
                    <a:p>
                      <a:pPr indent="0" algn="l">
                        <a:lnSpc>
                          <a:spcPct val="120000"/>
                        </a:lnSpc>
                        <a:spcBef>
                          <a:spcPts val="0"/>
                        </a:spcBef>
                        <a:spcAft>
                          <a:spcPts val="0"/>
                        </a:spcAft>
                      </a:pPr>
                      <a:r>
                        <a:rPr lang="en-US" sz="1800" b="1" spc="13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2016</a:t>
                      </a:r>
                      <a:endParaRPr lang="en-US" sz="1800" b="1" spc="13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15900" marR="215900" marT="133350" marB="133350" anchor="ctr">
                    <a:solidFill>
                      <a:srgbClr val="D6F0F6"/>
                    </a:solidFill>
                  </a:tcPr>
                </a:tc>
                <a:tc>
                  <a:txBody>
                    <a:bodyPr/>
                    <a:lstStyle/>
                    <a:p>
                      <a:pPr indent="0" algn="ctr">
                        <a:lnSpc>
                          <a:spcPct val="120000"/>
                        </a:lnSpc>
                        <a:spcBef>
                          <a:spcPts val="0"/>
                        </a:spcBef>
                        <a:spcAft>
                          <a:spcPts val="0"/>
                        </a:spcAft>
                      </a:pPr>
                      <a:r>
                        <a:rPr lang="en-US" sz="1800" b="1" spc="13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2017</a:t>
                      </a:r>
                      <a:endParaRPr lang="en-US" sz="1800" b="1" spc="13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15900" marR="215900" marT="133350" marB="133350" anchor="ctr">
                    <a:solidFill>
                      <a:srgbClr val="D6F0F6"/>
                    </a:solidFill>
                  </a:tcPr>
                </a:tc>
                <a:tc>
                  <a:txBody>
                    <a:bodyPr/>
                    <a:lstStyle/>
                    <a:p>
                      <a:pPr indent="0" algn="ctr">
                        <a:lnSpc>
                          <a:spcPct val="120000"/>
                        </a:lnSpc>
                        <a:spcBef>
                          <a:spcPts val="0"/>
                        </a:spcBef>
                        <a:spcAft>
                          <a:spcPts val="0"/>
                        </a:spcAft>
                      </a:pPr>
                      <a:r>
                        <a:rPr lang="en-US" sz="1800" b="1" spc="13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2018</a:t>
                      </a:r>
                      <a:endParaRPr lang="en-US" sz="1800" b="1" spc="13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15900" marR="215900" marT="133350" marB="133350" anchor="ctr">
                    <a:solidFill>
                      <a:srgbClr val="D6F0F6"/>
                    </a:solidFill>
                  </a:tcPr>
                </a:tc>
                <a:tc>
                  <a:txBody>
                    <a:bodyPr/>
                    <a:lstStyle/>
                    <a:p>
                      <a:pPr indent="0" algn="l">
                        <a:lnSpc>
                          <a:spcPct val="120000"/>
                        </a:lnSpc>
                        <a:spcBef>
                          <a:spcPts val="0"/>
                        </a:spcBef>
                        <a:spcAft>
                          <a:spcPts val="0"/>
                        </a:spcAft>
                      </a:pPr>
                      <a:r>
                        <a:rPr lang="en-US" sz="1800" b="1" spc="13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2019</a:t>
                      </a:r>
                      <a:endParaRPr lang="en-US" sz="1800" b="1" spc="13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15900" marR="215900" marT="133350" marB="133350" anchor="ctr">
                    <a:solidFill>
                      <a:srgbClr val="D6F0F6"/>
                    </a:solidFill>
                  </a:tcPr>
                </a:tc>
                <a:tc>
                  <a:txBody>
                    <a:bodyPr/>
                    <a:lstStyle/>
                    <a:p>
                      <a:pPr indent="0" algn="ctr">
                        <a:lnSpc>
                          <a:spcPct val="120000"/>
                        </a:lnSpc>
                        <a:spcBef>
                          <a:spcPts val="0"/>
                        </a:spcBef>
                        <a:spcAft>
                          <a:spcPts val="0"/>
                        </a:spcAft>
                      </a:pPr>
                      <a:r>
                        <a:rPr lang="en-US" sz="1800" b="1" spc="13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2020</a:t>
                      </a:r>
                      <a:endParaRPr lang="en-US" sz="1800" b="1" spc="13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15900" marR="215900" marT="133350" marB="133350" anchor="ctr">
                    <a:solidFill>
                      <a:srgbClr val="D6F0F6"/>
                    </a:solidFill>
                  </a:tcPr>
                </a:tc>
                <a:tc>
                  <a:txBody>
                    <a:bodyPr/>
                    <a:lstStyle/>
                    <a:p>
                      <a:pPr marR="0" indent="0" algn="ctr" defTabSz="914400" rtl="0" eaLnBrk="1" fontAlgn="auto" latinLnBrk="0" hangingPunct="1">
                        <a:lnSpc>
                          <a:spcPct val="120000"/>
                        </a:lnSpc>
                        <a:spcBef>
                          <a:spcPts val="0"/>
                        </a:spcBef>
                        <a:spcAft>
                          <a:spcPts val="0"/>
                        </a:spcAft>
                        <a:buClrTx/>
                        <a:buSzTx/>
                        <a:buFontTx/>
                        <a:buNone/>
                        <a:defRPr/>
                      </a:pPr>
                      <a:r>
                        <a:rPr lang="en-US" altLang="zh-CN" sz="1800" b="1" spc="13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2021</a:t>
                      </a:r>
                      <a:endParaRPr lang="en-US" altLang="zh-CN" sz="1800" b="1" spc="13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15900" marR="215900" marT="133350" marB="133350" anchor="ctr">
                    <a:solidFill>
                      <a:srgbClr val="D6F0F6"/>
                    </a:solidFill>
                  </a:tcPr>
                </a:tc>
                <a:tc>
                  <a:txBody>
                    <a:bodyPr/>
                    <a:lstStyle/>
                    <a:p>
                      <a:pPr marR="0" indent="0" algn="ctr" defTabSz="914400" rtl="0" eaLnBrk="1" fontAlgn="auto" latinLnBrk="0" hangingPunct="1">
                        <a:lnSpc>
                          <a:spcPct val="120000"/>
                        </a:lnSpc>
                        <a:spcBef>
                          <a:spcPts val="0"/>
                        </a:spcBef>
                        <a:spcAft>
                          <a:spcPts val="0"/>
                        </a:spcAft>
                        <a:buClrTx/>
                        <a:buSzTx/>
                        <a:buFontTx/>
                        <a:buNone/>
                        <a:defRPr/>
                      </a:pPr>
                      <a:r>
                        <a:rPr lang="en-US" altLang="zh-CN" sz="1800" b="1" spc="13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2022</a:t>
                      </a:r>
                      <a:endParaRPr lang="zh-CN" altLang="en-US" sz="1800" b="1" spc="13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15900" marR="215900" marT="133350" marB="133350" anchor="ctr">
                    <a:solidFill>
                      <a:srgbClr val="D6F0F6"/>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defRPr/>
                      </a:pPr>
                      <a:r>
                        <a:rPr lang="en-US" altLang="zh-CN" sz="1800" b="1" spc="13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2023</a:t>
                      </a:r>
                      <a:endParaRPr lang="zh-CN" altLang="en-US" sz="1800" b="1" spc="13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15900" marR="215900" marT="133350" marB="133350" anchor="ctr">
                    <a:solidFill>
                      <a:srgbClr val="D6F0F6"/>
                    </a:solidFill>
                  </a:tcPr>
                </a:tc>
              </a:tr>
              <a:tr h="615044">
                <a:tc>
                  <a:txBody>
                    <a:bodyPr/>
                    <a:lstStyle/>
                    <a:p>
                      <a:pPr indent="0" algn="ctr">
                        <a:lnSpc>
                          <a:spcPct val="120000"/>
                        </a:lnSpc>
                        <a:spcBef>
                          <a:spcPts val="0"/>
                        </a:spcBef>
                        <a:spcAft>
                          <a:spcPts val="0"/>
                        </a:spcAft>
                      </a:pPr>
                      <a:r>
                        <a:rPr lang="zh-CN" sz="1700" b="0" spc="130" dirty="0">
                          <a:solidFill>
                            <a:schemeClr val="tx1"/>
                          </a:solidFill>
                          <a:latin typeface="微软雅黑" panose="020B0503020204020204" pitchFamily="34" charset="-122"/>
                          <a:ea typeface="微软雅黑" panose="020B0503020204020204" pitchFamily="34" charset="-122"/>
                        </a:rPr>
                        <a:t>大理市</a:t>
                      </a:r>
                      <a:endParaRPr lang="zh-CN"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5738</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10844</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10934</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13611</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13042</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11058</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buNone/>
                      </a:pPr>
                      <a:r>
                        <a:rPr lang="en-US" altLang="en-US" sz="1700" b="0" spc="130" dirty="0">
                          <a:solidFill>
                            <a:schemeClr val="tx1"/>
                          </a:solidFill>
                          <a:latin typeface="微软雅黑" panose="020B0503020204020204" pitchFamily="34" charset="-122"/>
                          <a:ea typeface="微软雅黑" panose="020B0503020204020204" pitchFamily="34" charset="-122"/>
                        </a:rPr>
                        <a:t>23101</a:t>
                      </a:r>
                      <a:endParaRPr lang="en-US"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buNone/>
                      </a:pPr>
                      <a:r>
                        <a:rPr lang="en-US" altLang="en-US" sz="1700" b="0" spc="130" dirty="0" smtClean="0">
                          <a:solidFill>
                            <a:schemeClr val="tx1"/>
                          </a:solidFill>
                          <a:latin typeface="微软雅黑" panose="020B0503020204020204" pitchFamily="34" charset="-122"/>
                          <a:ea typeface="微软雅黑" panose="020B0503020204020204" pitchFamily="34" charset="-122"/>
                        </a:rPr>
                        <a:t>21931</a:t>
                      </a:r>
                      <a:endParaRPr lang="en-US"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r>
              <a:tr h="615044">
                <a:tc>
                  <a:txBody>
                    <a:bodyPr/>
                    <a:lstStyle/>
                    <a:p>
                      <a:pPr indent="0" algn="ctr">
                        <a:lnSpc>
                          <a:spcPct val="120000"/>
                        </a:lnSpc>
                        <a:spcBef>
                          <a:spcPts val="0"/>
                        </a:spcBef>
                        <a:spcAft>
                          <a:spcPts val="0"/>
                        </a:spcAft>
                      </a:pPr>
                      <a:r>
                        <a:rPr lang="zh-CN" sz="1700" b="0" spc="130">
                          <a:solidFill>
                            <a:schemeClr val="tx1"/>
                          </a:solidFill>
                          <a:latin typeface="微软雅黑" panose="020B0503020204020204" pitchFamily="34" charset="-122"/>
                          <a:ea typeface="微软雅黑" panose="020B0503020204020204" pitchFamily="34" charset="-122"/>
                        </a:rPr>
                        <a:t>昭阳区</a:t>
                      </a:r>
                      <a:endParaRPr lang="zh-CN" sz="1700" b="0" spc="13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10166</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a:lnSpc>
                          <a:spcPct val="120000"/>
                        </a:lnSpc>
                        <a:spcBef>
                          <a:spcPts val="0"/>
                        </a:spcBef>
                        <a:spcAft>
                          <a:spcPts val="0"/>
                        </a:spcAft>
                      </a:pPr>
                      <a:r>
                        <a:rPr lang="en-US" sz="1700" b="0" spc="130">
                          <a:solidFill>
                            <a:schemeClr val="tx1"/>
                          </a:solidFill>
                          <a:latin typeface="微软雅黑" panose="020B0503020204020204" pitchFamily="34" charset="-122"/>
                          <a:ea typeface="微软雅黑" panose="020B0503020204020204" pitchFamily="34" charset="-122"/>
                        </a:rPr>
                        <a:t>11607</a:t>
                      </a:r>
                      <a:endParaRPr lang="en-US" sz="1700" b="0" spc="13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11800</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14267</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a:lnSpc>
                          <a:spcPct val="120000"/>
                        </a:lnSpc>
                        <a:spcBef>
                          <a:spcPts val="0"/>
                        </a:spcBef>
                        <a:spcAft>
                          <a:spcPts val="0"/>
                        </a:spcAft>
                      </a:pPr>
                      <a:r>
                        <a:rPr lang="en-US" sz="1700" b="0" spc="130">
                          <a:solidFill>
                            <a:schemeClr val="tx1"/>
                          </a:solidFill>
                          <a:latin typeface="微软雅黑" panose="020B0503020204020204" pitchFamily="34" charset="-122"/>
                          <a:ea typeface="微软雅黑" panose="020B0503020204020204" pitchFamily="34" charset="-122"/>
                        </a:rPr>
                        <a:t>18616</a:t>
                      </a:r>
                      <a:endParaRPr lang="en-US" sz="1700" b="0" spc="13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defTabSz="914400" rtl="0" eaLnBrk="1" latinLnBrk="0" hangingPunct="1">
                        <a:lnSpc>
                          <a:spcPct val="120000"/>
                        </a:lnSpc>
                        <a:spcBef>
                          <a:spcPts val="0"/>
                        </a:spcBef>
                        <a:spcAft>
                          <a:spcPts val="0"/>
                        </a:spcAft>
                      </a:pPr>
                      <a:r>
                        <a:rPr lang="en-US" sz="1700" b="0" spc="130">
                          <a:solidFill>
                            <a:schemeClr val="tx1"/>
                          </a:solidFill>
                          <a:latin typeface="微软雅黑" panose="020B0503020204020204" pitchFamily="34" charset="-122"/>
                          <a:ea typeface="微软雅黑" panose="020B0503020204020204" pitchFamily="34" charset="-122"/>
                        </a:rPr>
                        <a:t>16400</a:t>
                      </a:r>
                      <a:endParaRPr lang="en-US" sz="1700" b="0" spc="13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defTabSz="914400" rtl="0" eaLnBrk="1" latinLnBrk="0" hangingPunct="1">
                        <a:lnSpc>
                          <a:spcPct val="120000"/>
                        </a:lnSpc>
                        <a:spcBef>
                          <a:spcPts val="0"/>
                        </a:spcBef>
                        <a:spcAft>
                          <a:spcPts val="0"/>
                        </a:spcAft>
                        <a:buNone/>
                      </a:pPr>
                      <a:r>
                        <a:rPr lang="en-US" altLang="en-US" sz="1700" b="0" spc="130" dirty="0">
                          <a:solidFill>
                            <a:schemeClr val="tx1"/>
                          </a:solidFill>
                          <a:latin typeface="微软雅黑" panose="020B0503020204020204" pitchFamily="34" charset="-122"/>
                          <a:ea typeface="微软雅黑" panose="020B0503020204020204" pitchFamily="34" charset="-122"/>
                        </a:rPr>
                        <a:t>15277</a:t>
                      </a:r>
                      <a:endParaRPr lang="en-US"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defTabSz="914400" rtl="0" eaLnBrk="1" latinLnBrk="0" hangingPunct="1">
                        <a:lnSpc>
                          <a:spcPct val="120000"/>
                        </a:lnSpc>
                        <a:spcBef>
                          <a:spcPts val="0"/>
                        </a:spcBef>
                        <a:spcAft>
                          <a:spcPts val="0"/>
                        </a:spcAft>
                        <a:buNone/>
                      </a:pPr>
                      <a:r>
                        <a:rPr lang="en-US" altLang="en-US" sz="1700" b="0" spc="130" dirty="0" smtClean="0">
                          <a:solidFill>
                            <a:schemeClr val="tx1"/>
                          </a:solidFill>
                          <a:latin typeface="微软雅黑" panose="020B0503020204020204" pitchFamily="34" charset="-122"/>
                          <a:ea typeface="微软雅黑" panose="020B0503020204020204" pitchFamily="34" charset="-122"/>
                        </a:rPr>
                        <a:t>14463</a:t>
                      </a:r>
                      <a:endParaRPr lang="en-US"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r>
              <a:tr h="615044">
                <a:tc>
                  <a:txBody>
                    <a:bodyPr/>
                    <a:lstStyle/>
                    <a:p>
                      <a:pPr indent="0" algn="ctr">
                        <a:lnSpc>
                          <a:spcPct val="120000"/>
                        </a:lnSpc>
                        <a:spcBef>
                          <a:spcPts val="0"/>
                        </a:spcBef>
                        <a:spcAft>
                          <a:spcPts val="0"/>
                        </a:spcAft>
                      </a:pPr>
                      <a:r>
                        <a:rPr lang="zh-CN" sz="1700" b="0" spc="130" dirty="0">
                          <a:solidFill>
                            <a:schemeClr val="tx1"/>
                          </a:solidFill>
                          <a:latin typeface="微软雅黑" panose="020B0503020204020204" pitchFamily="34" charset="-122"/>
                          <a:ea typeface="微软雅黑" panose="020B0503020204020204" pitchFamily="34" charset="-122"/>
                        </a:rPr>
                        <a:t>麒麟区</a:t>
                      </a:r>
                      <a:endParaRPr lang="zh-CN"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8128</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15170</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31089</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36969</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21334</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26184</a:t>
                      </a:r>
                      <a:endParaRPr lang="en-US" altLang="zh-CN"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buNone/>
                      </a:pPr>
                      <a:r>
                        <a:rPr lang="en-US" altLang="zh-CN" sz="1700" b="0" spc="130" dirty="0">
                          <a:solidFill>
                            <a:schemeClr val="tx1"/>
                          </a:solidFill>
                          <a:latin typeface="微软雅黑" panose="020B0503020204020204" pitchFamily="34" charset="-122"/>
                          <a:ea typeface="微软雅黑" panose="020B0503020204020204" pitchFamily="34" charset="-122"/>
                        </a:rPr>
                        <a:t>48437</a:t>
                      </a:r>
                      <a:endParaRPr lang="en-US" altLang="zh-CN"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buNone/>
                      </a:pPr>
                      <a:r>
                        <a:rPr lang="en-US" altLang="zh-CN" sz="1700" b="0" spc="130" dirty="0" smtClean="0">
                          <a:solidFill>
                            <a:schemeClr val="tx1"/>
                          </a:solidFill>
                          <a:latin typeface="微软雅黑" panose="020B0503020204020204" pitchFamily="34" charset="-122"/>
                          <a:ea typeface="微软雅黑" panose="020B0503020204020204" pitchFamily="34" charset="-122"/>
                        </a:rPr>
                        <a:t>49606</a:t>
                      </a:r>
                      <a:endParaRPr lang="en-US" altLang="zh-CN"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r>
              <a:tr h="615044">
                <a:tc>
                  <a:txBody>
                    <a:bodyPr/>
                    <a:lstStyle/>
                    <a:p>
                      <a:pPr indent="0" algn="ctr">
                        <a:lnSpc>
                          <a:spcPct val="120000"/>
                        </a:lnSpc>
                        <a:spcBef>
                          <a:spcPts val="0"/>
                        </a:spcBef>
                        <a:spcAft>
                          <a:spcPts val="0"/>
                        </a:spcAft>
                      </a:pPr>
                      <a:r>
                        <a:rPr lang="zh-CN" sz="1700" b="0" spc="130">
                          <a:solidFill>
                            <a:schemeClr val="tx1"/>
                          </a:solidFill>
                          <a:latin typeface="微软雅黑" panose="020B0503020204020204" pitchFamily="34" charset="-122"/>
                          <a:ea typeface="微软雅黑" panose="020B0503020204020204" pitchFamily="34" charset="-122"/>
                        </a:rPr>
                        <a:t>禄丰县</a:t>
                      </a:r>
                      <a:endParaRPr lang="zh-CN" sz="1700" b="0" spc="13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a:lnSpc>
                          <a:spcPct val="120000"/>
                        </a:lnSpc>
                        <a:spcBef>
                          <a:spcPts val="0"/>
                        </a:spcBef>
                        <a:spcAft>
                          <a:spcPts val="0"/>
                        </a:spcAft>
                      </a:pPr>
                      <a:r>
                        <a:rPr lang="en-US" sz="1700" b="0" spc="130">
                          <a:solidFill>
                            <a:schemeClr val="tx1"/>
                          </a:solidFill>
                          <a:latin typeface="微软雅黑" panose="020B0503020204020204" pitchFamily="34" charset="-122"/>
                          <a:ea typeface="微软雅黑" panose="020B0503020204020204" pitchFamily="34" charset="-122"/>
                        </a:rPr>
                        <a:t>9954</a:t>
                      </a:r>
                      <a:endParaRPr lang="en-US" sz="1700" b="0" spc="13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a:lnSpc>
                          <a:spcPct val="120000"/>
                        </a:lnSpc>
                        <a:spcBef>
                          <a:spcPts val="0"/>
                        </a:spcBef>
                        <a:spcAft>
                          <a:spcPts val="0"/>
                        </a:spcAft>
                      </a:pPr>
                      <a:r>
                        <a:rPr lang="en-US" sz="1700" b="0" spc="130">
                          <a:solidFill>
                            <a:schemeClr val="tx1"/>
                          </a:solidFill>
                          <a:latin typeface="微软雅黑" panose="020B0503020204020204" pitchFamily="34" charset="-122"/>
                          <a:ea typeface="微软雅黑" panose="020B0503020204020204" pitchFamily="34" charset="-122"/>
                        </a:rPr>
                        <a:t>10839</a:t>
                      </a:r>
                      <a:endParaRPr lang="en-US" sz="1700" b="0" spc="13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a:lnSpc>
                          <a:spcPct val="120000"/>
                        </a:lnSpc>
                        <a:spcBef>
                          <a:spcPts val="0"/>
                        </a:spcBef>
                        <a:spcAft>
                          <a:spcPts val="0"/>
                        </a:spcAft>
                      </a:pPr>
                      <a:r>
                        <a:rPr lang="en-US" sz="1700" b="0" spc="130">
                          <a:solidFill>
                            <a:schemeClr val="tx1"/>
                          </a:solidFill>
                          <a:latin typeface="微软雅黑" panose="020B0503020204020204" pitchFamily="34" charset="-122"/>
                          <a:ea typeface="微软雅黑" panose="020B0503020204020204" pitchFamily="34" charset="-122"/>
                        </a:rPr>
                        <a:t>10638</a:t>
                      </a:r>
                      <a:endParaRPr lang="en-US" sz="1700" b="0" spc="13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a:lnSpc>
                          <a:spcPct val="120000"/>
                        </a:lnSpc>
                        <a:spcBef>
                          <a:spcPts val="0"/>
                        </a:spcBef>
                        <a:spcAft>
                          <a:spcPts val="0"/>
                        </a:spcAft>
                      </a:pPr>
                      <a:r>
                        <a:rPr lang="en-US" sz="1700" b="0" spc="130">
                          <a:solidFill>
                            <a:schemeClr val="tx1"/>
                          </a:solidFill>
                          <a:latin typeface="微软雅黑" panose="020B0503020204020204" pitchFamily="34" charset="-122"/>
                          <a:ea typeface="微软雅黑" panose="020B0503020204020204" pitchFamily="34" charset="-122"/>
                        </a:rPr>
                        <a:t>11185</a:t>
                      </a:r>
                      <a:endParaRPr lang="en-US" sz="1700" b="0" spc="13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16329</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defTabSz="914400" rtl="0" eaLnBrk="1" latinLnBrk="0" hangingPunct="1">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14630</a:t>
                      </a:r>
                      <a:endParaRPr lang="en-US" altLang="zh-CN"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defTabSz="914400" rtl="0" eaLnBrk="1" latinLnBrk="0" hangingPunct="1">
                        <a:lnSpc>
                          <a:spcPct val="120000"/>
                        </a:lnSpc>
                        <a:spcBef>
                          <a:spcPts val="0"/>
                        </a:spcBef>
                        <a:spcAft>
                          <a:spcPts val="0"/>
                        </a:spcAft>
                        <a:buNone/>
                      </a:pPr>
                      <a:r>
                        <a:rPr lang="en-US" altLang="zh-CN" sz="1700" b="0" spc="130" dirty="0">
                          <a:solidFill>
                            <a:schemeClr val="tx1"/>
                          </a:solidFill>
                          <a:latin typeface="微软雅黑" panose="020B0503020204020204" pitchFamily="34" charset="-122"/>
                          <a:ea typeface="微软雅黑" panose="020B0503020204020204" pitchFamily="34" charset="-122"/>
                        </a:rPr>
                        <a:t>14348</a:t>
                      </a:r>
                      <a:endParaRPr lang="en-US" altLang="zh-CN"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c>
                  <a:txBody>
                    <a:bodyPr/>
                    <a:lstStyle/>
                    <a:p>
                      <a:pPr indent="0" algn="ctr" defTabSz="914400" rtl="0" eaLnBrk="1" latinLnBrk="0" hangingPunct="1">
                        <a:lnSpc>
                          <a:spcPct val="120000"/>
                        </a:lnSpc>
                        <a:spcBef>
                          <a:spcPts val="0"/>
                        </a:spcBef>
                        <a:spcAft>
                          <a:spcPts val="0"/>
                        </a:spcAft>
                        <a:buNone/>
                      </a:pPr>
                      <a:r>
                        <a:rPr lang="en-US" altLang="zh-CN" sz="1700" b="0" spc="130" dirty="0" smtClean="0">
                          <a:solidFill>
                            <a:schemeClr val="tx1"/>
                          </a:solidFill>
                          <a:latin typeface="微软雅黑" panose="020B0503020204020204" pitchFamily="34" charset="-122"/>
                          <a:ea typeface="微软雅黑" panose="020B0503020204020204" pitchFamily="34" charset="-122"/>
                        </a:rPr>
                        <a:t>13680</a:t>
                      </a:r>
                      <a:endParaRPr lang="en-US" altLang="zh-CN"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tc>
              </a:tr>
              <a:tr h="1277150">
                <a:tc>
                  <a:txBody>
                    <a:bodyPr/>
                    <a:lstStyle/>
                    <a:p>
                      <a:pPr indent="0" algn="l">
                        <a:lnSpc>
                          <a:spcPct val="120000"/>
                        </a:lnSpc>
                        <a:spcBef>
                          <a:spcPts val="0"/>
                        </a:spcBef>
                        <a:spcAft>
                          <a:spcPts val="0"/>
                        </a:spcAft>
                        <a:buNone/>
                      </a:pPr>
                      <a:r>
                        <a:rPr lang="zh-CN" altLang="en-US" sz="1700" b="0" spc="130" dirty="0">
                          <a:solidFill>
                            <a:schemeClr val="tx1"/>
                          </a:solidFill>
                          <a:latin typeface="微软雅黑" panose="020B0503020204020204" pitchFamily="34" charset="-122"/>
                          <a:ea typeface="微软雅黑" panose="020B0503020204020204" pitchFamily="34" charset="-122"/>
                        </a:rPr>
                        <a:t>昆明市儿童医院</a:t>
                      </a:r>
                      <a:endParaRPr lang="zh-CN"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a:lnSpc>
                          <a:spcPct val="120000"/>
                        </a:lnSpc>
                        <a:spcBef>
                          <a:spcPts val="0"/>
                        </a:spcBef>
                        <a:spcAft>
                          <a:spcPts val="0"/>
                        </a:spcAft>
                        <a:buNone/>
                      </a:pPr>
                      <a:r>
                        <a:rPr lang="en-US" altLang="en-US" sz="1700" b="0" spc="130" dirty="0">
                          <a:solidFill>
                            <a:schemeClr val="tx1"/>
                          </a:solidFill>
                          <a:latin typeface="微软雅黑" panose="020B0503020204020204" pitchFamily="34" charset="-122"/>
                          <a:ea typeface="微软雅黑" panose="020B0503020204020204" pitchFamily="34" charset="-122"/>
                        </a:rPr>
                        <a:t>——</a:t>
                      </a:r>
                      <a:endParaRPr lang="en-US"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a:lnSpc>
                          <a:spcPct val="120000"/>
                        </a:lnSpc>
                        <a:spcBef>
                          <a:spcPts val="0"/>
                        </a:spcBef>
                        <a:spcAft>
                          <a:spcPts val="0"/>
                        </a:spcAft>
                        <a:buNone/>
                      </a:pPr>
                      <a:r>
                        <a:rPr lang="en-US" altLang="en-US" sz="1700" b="0" spc="130" dirty="0">
                          <a:solidFill>
                            <a:schemeClr val="tx1"/>
                          </a:solidFill>
                          <a:latin typeface="微软雅黑" panose="020B0503020204020204" pitchFamily="34" charset="-122"/>
                          <a:ea typeface="微软雅黑" panose="020B0503020204020204" pitchFamily="34" charset="-122"/>
                        </a:rPr>
                        <a:t>——</a:t>
                      </a:r>
                      <a:endParaRPr lang="en-US"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a:lnSpc>
                          <a:spcPct val="120000"/>
                        </a:lnSpc>
                        <a:spcBef>
                          <a:spcPts val="0"/>
                        </a:spcBef>
                        <a:spcAft>
                          <a:spcPts val="0"/>
                        </a:spcAft>
                        <a:buNone/>
                      </a:pPr>
                      <a:r>
                        <a:rPr lang="en-US" altLang="en-US" sz="1700" b="0" spc="130" dirty="0">
                          <a:solidFill>
                            <a:schemeClr val="tx1"/>
                          </a:solidFill>
                          <a:latin typeface="微软雅黑" panose="020B0503020204020204" pitchFamily="34" charset="-122"/>
                          <a:ea typeface="微软雅黑" panose="020B0503020204020204" pitchFamily="34" charset="-122"/>
                        </a:rPr>
                        <a:t>——</a:t>
                      </a:r>
                      <a:endParaRPr lang="en-US"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a:lnSpc>
                          <a:spcPct val="120000"/>
                        </a:lnSpc>
                        <a:spcBef>
                          <a:spcPts val="0"/>
                        </a:spcBef>
                        <a:spcAft>
                          <a:spcPts val="0"/>
                        </a:spcAft>
                        <a:buNone/>
                      </a:pPr>
                      <a:r>
                        <a:rPr lang="en-US" altLang="en-US" sz="1700" b="0" spc="130" dirty="0">
                          <a:solidFill>
                            <a:schemeClr val="tx1"/>
                          </a:solidFill>
                          <a:latin typeface="微软雅黑" panose="020B0503020204020204" pitchFamily="34" charset="-122"/>
                          <a:ea typeface="微软雅黑" panose="020B0503020204020204" pitchFamily="34" charset="-122"/>
                        </a:rPr>
                        <a:t>——</a:t>
                      </a:r>
                      <a:endParaRPr lang="en-US"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a:lnSpc>
                          <a:spcPct val="120000"/>
                        </a:lnSpc>
                        <a:spcBef>
                          <a:spcPts val="0"/>
                        </a:spcBef>
                        <a:spcAft>
                          <a:spcPts val="0"/>
                        </a:spcAft>
                        <a:buNone/>
                      </a:pPr>
                      <a:r>
                        <a:rPr lang="en-US" altLang="en-US" sz="1700" b="0" spc="130" dirty="0">
                          <a:solidFill>
                            <a:schemeClr val="tx1"/>
                          </a:solidFill>
                          <a:latin typeface="微软雅黑" panose="020B0503020204020204" pitchFamily="34" charset="-122"/>
                          <a:ea typeface="微软雅黑" panose="020B0503020204020204" pitchFamily="34" charset="-122"/>
                        </a:rPr>
                        <a:t>——</a:t>
                      </a:r>
                      <a:endParaRPr lang="en-US"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buNone/>
                      </a:pPr>
                      <a:r>
                        <a:rPr lang="en-US" altLang="zh-CN" sz="1700" b="0" spc="130" dirty="0">
                          <a:solidFill>
                            <a:schemeClr val="tx1"/>
                          </a:solidFill>
                          <a:latin typeface="微软雅黑" panose="020B0503020204020204" pitchFamily="34" charset="-122"/>
                          <a:ea typeface="微软雅黑" panose="020B0503020204020204" pitchFamily="34" charset="-122"/>
                        </a:rPr>
                        <a:t>——</a:t>
                      </a:r>
                      <a:endParaRPr lang="en-US" altLang="zh-CN"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buNone/>
                      </a:pPr>
                      <a:r>
                        <a:rPr lang="en-US" altLang="zh-CN" sz="1700" b="0" spc="130" dirty="0">
                          <a:solidFill>
                            <a:schemeClr val="tx1"/>
                          </a:solidFill>
                          <a:latin typeface="微软雅黑" panose="020B0503020204020204" pitchFamily="34" charset="-122"/>
                          <a:ea typeface="微软雅黑" panose="020B0503020204020204" pitchFamily="34" charset="-122"/>
                        </a:rPr>
                        <a:t>1601</a:t>
                      </a:r>
                      <a:endParaRPr lang="en-US" altLang="zh-CN" sz="1700" b="0" spc="130" dirty="0">
                        <a:solidFill>
                          <a:schemeClr val="tx1"/>
                        </a:solidFill>
                        <a:latin typeface="微软雅黑" panose="020B0503020204020204" pitchFamily="34" charset="-122"/>
                        <a:ea typeface="微软雅黑" panose="020B0503020204020204" pitchFamily="34" charset="-122"/>
                      </a:endParaRPr>
                    </a:p>
                    <a:p>
                      <a:pPr indent="0" algn="ctr" defTabSz="914400" rtl="0" eaLnBrk="1" latinLnBrk="0" hangingPunct="1">
                        <a:lnSpc>
                          <a:spcPct val="120000"/>
                        </a:lnSpc>
                        <a:spcBef>
                          <a:spcPts val="0"/>
                        </a:spcBef>
                        <a:spcAft>
                          <a:spcPts val="0"/>
                        </a:spcAft>
                        <a:buNone/>
                      </a:pPr>
                      <a:r>
                        <a:rPr lang="zh-CN" altLang="en-US" sz="1700" b="0" spc="130" dirty="0">
                          <a:solidFill>
                            <a:schemeClr val="tx1"/>
                          </a:solidFill>
                          <a:latin typeface="微软雅黑" panose="020B0503020204020204" pitchFamily="34" charset="-122"/>
                          <a:ea typeface="微软雅黑" panose="020B0503020204020204" pitchFamily="34" charset="-122"/>
                        </a:rPr>
                        <a:t>（</a:t>
                      </a:r>
                      <a:r>
                        <a:rPr lang="en-US" altLang="zh-CN" sz="1700" b="0" spc="130" dirty="0">
                          <a:solidFill>
                            <a:schemeClr val="tx1"/>
                          </a:solidFill>
                          <a:latin typeface="微软雅黑" panose="020B0503020204020204" pitchFamily="34" charset="-122"/>
                          <a:ea typeface="微软雅黑" panose="020B0503020204020204" pitchFamily="34" charset="-122"/>
                        </a:rPr>
                        <a:t>10-12</a:t>
                      </a:r>
                      <a:r>
                        <a:rPr lang="zh-CN" altLang="en-US" sz="1700" b="0" spc="130" dirty="0">
                          <a:solidFill>
                            <a:schemeClr val="tx1"/>
                          </a:solidFill>
                          <a:latin typeface="微软雅黑" panose="020B0503020204020204" pitchFamily="34" charset="-122"/>
                          <a:ea typeface="微软雅黑" panose="020B0503020204020204" pitchFamily="34" charset="-122"/>
                        </a:rPr>
                        <a:t>月）</a:t>
                      </a:r>
                      <a:endParaRPr lang="zh-CN"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c>
                  <a:txBody>
                    <a:bodyPr/>
                    <a:lstStyle/>
                    <a:p>
                      <a:pPr indent="0" algn="ctr" defTabSz="914400" rtl="0" eaLnBrk="1" latinLnBrk="0" hangingPunct="1">
                        <a:lnSpc>
                          <a:spcPct val="120000"/>
                        </a:lnSpc>
                        <a:spcBef>
                          <a:spcPts val="0"/>
                        </a:spcBef>
                        <a:spcAft>
                          <a:spcPts val="0"/>
                        </a:spcAft>
                        <a:buNone/>
                      </a:pPr>
                      <a:r>
                        <a:rPr lang="en-US" altLang="zh-CN" sz="1700" b="0" spc="130" dirty="0" smtClean="0">
                          <a:solidFill>
                            <a:schemeClr val="tx1"/>
                          </a:solidFill>
                          <a:latin typeface="微软雅黑" panose="020B0503020204020204" pitchFamily="34" charset="-122"/>
                          <a:ea typeface="微软雅黑" panose="020B0503020204020204" pitchFamily="34" charset="-122"/>
                        </a:rPr>
                        <a:t>6138</a:t>
                      </a:r>
                      <a:endParaRPr lang="zh-CN" alt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chemeClr val="accent1"/>
                    </a:solidFill>
                  </a:tcPr>
                </a:tc>
              </a:tr>
              <a:tr h="946097">
                <a:tc>
                  <a:txBody>
                    <a:bodyPr/>
                    <a:lstStyle/>
                    <a:p>
                      <a:pPr indent="0" algn="ctr">
                        <a:lnSpc>
                          <a:spcPct val="120000"/>
                        </a:lnSpc>
                        <a:spcBef>
                          <a:spcPts val="0"/>
                        </a:spcBef>
                        <a:spcAft>
                          <a:spcPts val="0"/>
                        </a:spcAft>
                      </a:pPr>
                      <a:r>
                        <a:rPr lang="zh-CN" sz="1700" b="0" spc="130" dirty="0">
                          <a:solidFill>
                            <a:schemeClr val="tx1"/>
                          </a:solidFill>
                          <a:latin typeface="微软雅黑" panose="020B0503020204020204" pitchFamily="34" charset="-122"/>
                          <a:ea typeface="微软雅黑" panose="020B0503020204020204" pitchFamily="34" charset="-122"/>
                        </a:rPr>
                        <a:t>合计</a:t>
                      </a:r>
                      <a:endParaRPr lang="zh-CN"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rgbClr val="CCFFFF"/>
                    </a:solidFill>
                  </a:tcP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33986</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rgbClr val="CCFFFF"/>
                    </a:solidFill>
                  </a:tcP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48460</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rgbClr val="CCFFFF"/>
                    </a:solidFill>
                  </a:tcP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64461</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rgbClr val="CCFFFF"/>
                    </a:solidFill>
                  </a:tcP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76032</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rgbClr val="CCFFFF"/>
                    </a:solidFill>
                  </a:tcPr>
                </a:tc>
                <a:tc>
                  <a:txBody>
                    <a:bodyPr/>
                    <a:lstStyle/>
                    <a:p>
                      <a:pPr indent="0" algn="ctr">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69321</a:t>
                      </a:r>
                      <a:endParaRPr lang="en-US"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rgbClr val="CCFFFF"/>
                    </a:solidFill>
                  </a:tcPr>
                </a:tc>
                <a:tc>
                  <a:txBody>
                    <a:bodyPr/>
                    <a:lstStyle/>
                    <a:p>
                      <a:pPr indent="0" algn="ctr" defTabSz="914400" rtl="0" eaLnBrk="1" latinLnBrk="0" hangingPunct="1">
                        <a:lnSpc>
                          <a:spcPct val="120000"/>
                        </a:lnSpc>
                        <a:spcBef>
                          <a:spcPts val="0"/>
                        </a:spcBef>
                        <a:spcAft>
                          <a:spcPts val="0"/>
                        </a:spcAft>
                      </a:pPr>
                      <a:r>
                        <a:rPr lang="en-US" sz="1700" b="0" spc="130" dirty="0">
                          <a:solidFill>
                            <a:schemeClr val="tx1"/>
                          </a:solidFill>
                          <a:latin typeface="微软雅黑" panose="020B0503020204020204" pitchFamily="34" charset="-122"/>
                          <a:ea typeface="微软雅黑" panose="020B0503020204020204" pitchFamily="34" charset="-122"/>
                        </a:rPr>
                        <a:t>68272</a:t>
                      </a:r>
                      <a:endParaRPr lang="en-US" altLang="zh-CN" sz="1700" b="0" spc="130" dirty="0">
                        <a:solidFill>
                          <a:schemeClr val="tx1"/>
                        </a:solidFill>
                        <a:latin typeface="微软雅黑" panose="020B0503020204020204" pitchFamily="34" charset="-122"/>
                        <a:ea typeface="微软雅黑" panose="020B0503020204020204" pitchFamily="34" charset="-122"/>
                      </a:endParaRPr>
                    </a:p>
                  </a:txBody>
                  <a:tcPr marL="215900" marR="215900" marT="133350" marB="133350" anchor="ctr">
                    <a:solidFill>
                      <a:srgbClr val="CCFFFF"/>
                    </a:solidFill>
                  </a:tcPr>
                </a:tc>
                <a:tc>
                  <a:txBody>
                    <a:bodyPr/>
                    <a:lstStyle/>
                    <a:p>
                      <a:pPr marL="0" indent="0" algn="ctr" defTabSz="914400" rtl="0" eaLnBrk="1" latinLnBrk="0" hangingPunct="1">
                        <a:lnSpc>
                          <a:spcPct val="120000"/>
                        </a:lnSpc>
                        <a:spcBef>
                          <a:spcPts val="0"/>
                        </a:spcBef>
                        <a:spcAft>
                          <a:spcPts val="0"/>
                        </a:spcAft>
                        <a:buNone/>
                      </a:pPr>
                      <a:r>
                        <a:rPr lang="en-US" altLang="zh-CN" sz="1700" b="0" kern="1200" spc="130" dirty="0">
                          <a:solidFill>
                            <a:schemeClr val="tx1"/>
                          </a:solidFill>
                          <a:latin typeface="微软雅黑" panose="020B0503020204020204" pitchFamily="34" charset="-122"/>
                          <a:ea typeface="微软雅黑" panose="020B0503020204020204" pitchFamily="34" charset="-122"/>
                          <a:cs typeface="+mn-cs"/>
                        </a:rPr>
                        <a:t>102764</a:t>
                      </a:r>
                      <a:endParaRPr lang="en-US" altLang="zh-CN" sz="1700" b="0" kern="1200" spc="130" dirty="0">
                        <a:solidFill>
                          <a:schemeClr val="tx1"/>
                        </a:solidFill>
                        <a:latin typeface="微软雅黑" panose="020B0503020204020204" pitchFamily="34" charset="-122"/>
                        <a:ea typeface="微软雅黑" panose="020B0503020204020204" pitchFamily="34" charset="-122"/>
                        <a:cs typeface="+mn-cs"/>
                      </a:endParaRPr>
                    </a:p>
                  </a:txBody>
                  <a:tcPr marL="215900" marR="215900" marT="133350" marB="133350" anchor="ctr">
                    <a:solidFill>
                      <a:srgbClr val="CCFFFF"/>
                    </a:solidFill>
                  </a:tcPr>
                </a:tc>
                <a:tc>
                  <a:txBody>
                    <a:bodyPr/>
                    <a:lstStyle/>
                    <a:p>
                      <a:pPr indent="0" algn="ctr" defTabSz="914400" rtl="0" eaLnBrk="1" latinLnBrk="0" hangingPunct="1">
                        <a:lnSpc>
                          <a:spcPct val="120000"/>
                        </a:lnSpc>
                        <a:spcBef>
                          <a:spcPts val="0"/>
                        </a:spcBef>
                        <a:spcAft>
                          <a:spcPts val="0"/>
                        </a:spcAft>
                        <a:buNone/>
                      </a:pPr>
                      <a:r>
                        <a:rPr lang="en-US" altLang="zh-CN" sz="1700" b="0" spc="130" dirty="0" smtClean="0">
                          <a:solidFill>
                            <a:schemeClr val="tx1"/>
                          </a:solidFill>
                          <a:highlight>
                            <a:srgbClr val="FFFF00"/>
                          </a:highlight>
                          <a:latin typeface="微软雅黑" panose="020B0503020204020204" pitchFamily="34" charset="-122"/>
                          <a:ea typeface="微软雅黑" panose="020B0503020204020204" pitchFamily="34" charset="-122"/>
                        </a:rPr>
                        <a:t>105818</a:t>
                      </a:r>
                      <a:endParaRPr lang="en-US" altLang="zh-CN" sz="1700" b="0" spc="130" dirty="0">
                        <a:solidFill>
                          <a:schemeClr val="tx1"/>
                        </a:solidFill>
                        <a:highlight>
                          <a:srgbClr val="FFFF00"/>
                        </a:highlight>
                        <a:latin typeface="微软雅黑" panose="020B0503020204020204" pitchFamily="34" charset="-122"/>
                        <a:ea typeface="微软雅黑" panose="020B0503020204020204" pitchFamily="34" charset="-122"/>
                      </a:endParaRPr>
                    </a:p>
                  </a:txBody>
                  <a:tcPr marL="215900" marR="215900" marT="133350" marB="133350" anchor="ctr">
                    <a:solidFill>
                      <a:srgbClr val="CCFFFF"/>
                    </a:solidFill>
                  </a:tcPr>
                </a:tc>
              </a:tr>
            </a:tbl>
          </a:graphicData>
        </a:graphic>
      </p:graphicFrame>
      <p:sp>
        <p:nvSpPr>
          <p:cNvPr id="6" name="标题 1"/>
          <p:cNvSpPr>
            <a:spLocks noGrp="1"/>
          </p:cNvSpPr>
          <p:nvPr>
            <p:custDataLst>
              <p:tags r:id="rId2"/>
            </p:custDataLst>
          </p:nvPr>
        </p:nvSpPr>
        <p:spPr>
          <a:xfrm>
            <a:off x="-443230" y="169545"/>
            <a:ext cx="12917805" cy="1325880"/>
          </a:xfrm>
          <a:prstGeom prst="rect">
            <a:avLst/>
          </a:prstGeom>
          <a:noFill/>
          <a:ln w="9525">
            <a:noFill/>
          </a:ln>
        </p:spPr>
        <p:txBody>
          <a:bodyPr anchor="ctr" anchorCtr="0"/>
          <a:lst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5pPr>
            <a:lvl6pPr marL="4572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6pPr>
            <a:lvl7pPr marL="9144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7pPr>
            <a:lvl8pPr marL="13716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8pPr>
            <a:lvl9pPr marL="18288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9pPr>
          </a:lstStyle>
          <a:p>
            <a:r>
              <a:rPr lang="zh-CN" altLang="zh-CN" noProof="0" dirty="0">
                <a:sym typeface="+mn-ea"/>
              </a:rPr>
              <a:t>工作进展</a:t>
            </a:r>
            <a:r>
              <a:rPr lang="en-US" altLang="zh-CN" noProof="0" dirty="0">
                <a:sym typeface="+mn-ea"/>
              </a:rPr>
              <a:t>——</a:t>
            </a:r>
            <a:r>
              <a:rPr lang="zh-CN" altLang="zh-CN" dirty="0">
                <a:sym typeface="+mn-ea"/>
              </a:rPr>
              <a:t>云南省</a:t>
            </a:r>
            <a:r>
              <a:rPr lang="zh-CN" altLang="en-US" dirty="0">
                <a:sym typeface="+mn-ea"/>
              </a:rPr>
              <a:t>各监测点伤害报告数</a:t>
            </a:r>
            <a:r>
              <a:rPr lang="zh-CN" altLang="en-US" dirty="0">
                <a:solidFill>
                  <a:srgbClr val="FF0000"/>
                </a:solidFill>
                <a:sym typeface="+mn-ea"/>
              </a:rPr>
              <a:t>逐年上升</a:t>
            </a:r>
            <a:endParaRPr lang="zh-CN" altLang="en-US" dirty="0">
              <a:solidFill>
                <a:srgbClr val="FF0000"/>
              </a:solidFill>
              <a:sym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a:xfrm>
            <a:off x="87270" y="1700529"/>
            <a:ext cx="11959590" cy="4568825"/>
          </a:xfrm>
          <a:prstGeom prst="roundRect">
            <a:avLst/>
          </a:prstGeom>
          <a:gradFill>
            <a:gsLst>
              <a:gs pos="44000">
                <a:srgbClr val="F3F6F8"/>
              </a:gs>
              <a:gs pos="0">
                <a:srgbClr val="F7F9FA"/>
              </a:gs>
              <a:gs pos="100000">
                <a:srgbClr val="EEF2F5"/>
              </a:gs>
            </a:gsLst>
            <a:lin ang="5400000" scaled="1"/>
          </a:gradFill>
          <a:ln w="28575" cap="flat" cmpd="sng" algn="ctr">
            <a:solidFill>
              <a:srgbClr val="002060"/>
            </a:solidFill>
            <a:prstDash val="lgDash"/>
            <a:round/>
            <a:headEnd type="none" w="med" len="med"/>
            <a:tailEnd type="none" w="med" len="med"/>
          </a:ln>
        </p:spPr>
        <p:txBody>
          <a:bodyPr vert="horz" wrap="squar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sp>
        <p:nvSpPr>
          <p:cNvPr id="2" name="标题 1"/>
          <p:cNvSpPr>
            <a:spLocks noGrp="1"/>
          </p:cNvSpPr>
          <p:nvPr>
            <p:ph type="title"/>
          </p:nvPr>
        </p:nvSpPr>
        <p:spPr/>
        <p:txBody>
          <a:bodyPr/>
          <a:lstStyle/>
          <a:p>
            <a:r>
              <a:rPr lang="zh-CN" altLang="zh-CN" noProof="0" dirty="0">
                <a:sym typeface="+mn-ea"/>
              </a:rPr>
              <a:t>工作进展</a:t>
            </a:r>
            <a:r>
              <a:rPr lang="en-US" altLang="zh-CN" noProof="0" dirty="0">
                <a:sym typeface="+mn-ea"/>
              </a:rPr>
              <a:t>——</a:t>
            </a:r>
            <a:r>
              <a:rPr lang="zh-CN" altLang="zh-CN" noProof="0" dirty="0">
                <a:sym typeface="+mn-ea"/>
              </a:rPr>
              <a:t>定期开展</a:t>
            </a:r>
            <a:r>
              <a:rPr lang="zh-CN" altLang="zh-CN" noProof="0" dirty="0">
                <a:solidFill>
                  <a:srgbClr val="FF0000"/>
                </a:solidFill>
                <a:sym typeface="+mn-ea"/>
              </a:rPr>
              <a:t>督导培训</a:t>
            </a:r>
            <a:endParaRPr lang="zh-CN" altLang="zh-CN" noProof="0" dirty="0">
              <a:solidFill>
                <a:srgbClr val="FF0000"/>
              </a:solidFill>
              <a:sym typeface="+mn-ea"/>
            </a:endParaRPr>
          </a:p>
        </p:txBody>
      </p:sp>
      <p:pic>
        <p:nvPicPr>
          <p:cNvPr id="3" name="图片 2" descr="d146d9b84553050f13e4fc44ae0b294"/>
          <p:cNvPicPr>
            <a:picLocks noChangeAspect="1"/>
          </p:cNvPicPr>
          <p:nvPr/>
        </p:nvPicPr>
        <p:blipFill>
          <a:blip r:embed="rId1" cstate="print"/>
          <a:srcRect b="21932"/>
          <a:stretch>
            <a:fillRect/>
          </a:stretch>
        </p:blipFill>
        <p:spPr>
          <a:xfrm>
            <a:off x="780147" y="4238171"/>
            <a:ext cx="3116266" cy="1825444"/>
          </a:xfrm>
          <a:prstGeom prst="rect">
            <a:avLst/>
          </a:prstGeom>
        </p:spPr>
      </p:pic>
      <p:sp>
        <p:nvSpPr>
          <p:cNvPr id="13" name="文本框 12"/>
          <p:cNvSpPr txBox="1"/>
          <p:nvPr/>
        </p:nvSpPr>
        <p:spPr>
          <a:xfrm>
            <a:off x="4034972" y="2321197"/>
            <a:ext cx="914400" cy="1200329"/>
          </a:xfrm>
          <a:prstGeom prst="rect">
            <a:avLst/>
          </a:prstGeom>
          <a:noFill/>
        </p:spPr>
        <p:txBody>
          <a:bodyPr wrap="square" rtlCol="0" anchor="t">
            <a:spAutoFit/>
          </a:bodyPr>
          <a:lstStyle/>
          <a:p>
            <a:pPr algn="ctr"/>
            <a:r>
              <a:rPr lang="en-US" altLang="zh-CN" b="1" dirty="0" smtClean="0">
                <a:solidFill>
                  <a:srgbClr val="0070C0"/>
                </a:solidFill>
                <a:sym typeface="+mn-ea"/>
              </a:rPr>
              <a:t>2022</a:t>
            </a:r>
            <a:r>
              <a:rPr lang="zh-CN" altLang="en-US" b="1" dirty="0" smtClean="0">
                <a:solidFill>
                  <a:srgbClr val="0070C0"/>
                </a:solidFill>
                <a:sym typeface="+mn-ea"/>
              </a:rPr>
              <a:t>年</a:t>
            </a:r>
            <a:endParaRPr lang="en-US" altLang="zh-CN" b="1" dirty="0" smtClean="0">
              <a:solidFill>
                <a:srgbClr val="0070C0"/>
              </a:solidFill>
              <a:sym typeface="+mn-ea"/>
            </a:endParaRPr>
          </a:p>
          <a:p>
            <a:pPr algn="ctr"/>
            <a:r>
              <a:rPr lang="zh-CN" altLang="en-US" b="1" dirty="0" smtClean="0">
                <a:solidFill>
                  <a:srgbClr val="0070C0"/>
                </a:solidFill>
                <a:sym typeface="+mn-ea"/>
              </a:rPr>
              <a:t>伤害监测培训</a:t>
            </a:r>
            <a:endParaRPr lang="zh-CN" altLang="en-US" b="1" dirty="0">
              <a:solidFill>
                <a:srgbClr val="0070C0"/>
              </a:solidFill>
              <a:sym typeface="+mn-ea"/>
            </a:endParaRPr>
          </a:p>
        </p:txBody>
      </p:sp>
      <p:sp>
        <p:nvSpPr>
          <p:cNvPr id="14" name="文本框 13"/>
          <p:cNvSpPr txBox="1"/>
          <p:nvPr/>
        </p:nvSpPr>
        <p:spPr>
          <a:xfrm>
            <a:off x="0" y="2219597"/>
            <a:ext cx="1045030" cy="923330"/>
          </a:xfrm>
          <a:prstGeom prst="rect">
            <a:avLst/>
          </a:prstGeom>
          <a:noFill/>
        </p:spPr>
        <p:txBody>
          <a:bodyPr wrap="square" rtlCol="0" anchor="t">
            <a:spAutoFit/>
          </a:bodyPr>
          <a:lstStyle/>
          <a:p>
            <a:pPr algn="ctr"/>
            <a:r>
              <a:rPr lang="en-US" altLang="zh-CN" b="1" dirty="0" smtClean="0">
                <a:solidFill>
                  <a:srgbClr val="0070C0"/>
                </a:solidFill>
                <a:sym typeface="+mn-ea"/>
              </a:rPr>
              <a:t>2022</a:t>
            </a:r>
            <a:r>
              <a:rPr lang="zh-CN" altLang="en-US" b="1" dirty="0" smtClean="0">
                <a:solidFill>
                  <a:srgbClr val="0070C0"/>
                </a:solidFill>
                <a:sym typeface="+mn-ea"/>
              </a:rPr>
              <a:t>年</a:t>
            </a:r>
            <a:endParaRPr lang="en-US" altLang="zh-CN" b="1" dirty="0">
              <a:solidFill>
                <a:srgbClr val="0070C0"/>
              </a:solidFill>
              <a:sym typeface="+mn-ea"/>
            </a:endParaRPr>
          </a:p>
          <a:p>
            <a:pPr algn="ctr"/>
            <a:r>
              <a:rPr lang="zh-CN" altLang="en-US" b="1" dirty="0">
                <a:solidFill>
                  <a:srgbClr val="0070C0"/>
                </a:solidFill>
                <a:sym typeface="+mn-ea"/>
              </a:rPr>
              <a:t>伤害监测培训</a:t>
            </a:r>
            <a:endParaRPr lang="zh-CN" altLang="en-US" b="1" dirty="0">
              <a:solidFill>
                <a:srgbClr val="0070C0"/>
              </a:solidFill>
              <a:sym typeface="+mn-ea"/>
            </a:endParaRPr>
          </a:p>
        </p:txBody>
      </p:sp>
      <p:sp>
        <p:nvSpPr>
          <p:cNvPr id="15" name="文本框 14"/>
          <p:cNvSpPr txBox="1"/>
          <p:nvPr/>
        </p:nvSpPr>
        <p:spPr>
          <a:xfrm>
            <a:off x="4049488" y="4498339"/>
            <a:ext cx="1001485" cy="923330"/>
          </a:xfrm>
          <a:prstGeom prst="rect">
            <a:avLst/>
          </a:prstGeom>
          <a:noFill/>
        </p:spPr>
        <p:txBody>
          <a:bodyPr wrap="square" rtlCol="0" anchor="t">
            <a:spAutoFit/>
          </a:bodyPr>
          <a:lstStyle/>
          <a:p>
            <a:pPr algn="ctr"/>
            <a:r>
              <a:rPr lang="en-US" altLang="zh-CN" b="1" dirty="0" smtClean="0">
                <a:solidFill>
                  <a:srgbClr val="0070C0"/>
                </a:solidFill>
                <a:sym typeface="+mn-ea"/>
              </a:rPr>
              <a:t>2023</a:t>
            </a:r>
            <a:r>
              <a:rPr lang="zh-CN" altLang="en-US" b="1" dirty="0" smtClean="0">
                <a:solidFill>
                  <a:srgbClr val="0070C0"/>
                </a:solidFill>
                <a:sym typeface="+mn-ea"/>
              </a:rPr>
              <a:t>年</a:t>
            </a:r>
            <a:endParaRPr lang="en-US" altLang="zh-CN" b="1" dirty="0">
              <a:solidFill>
                <a:srgbClr val="0070C0"/>
              </a:solidFill>
              <a:sym typeface="+mn-ea"/>
            </a:endParaRPr>
          </a:p>
          <a:p>
            <a:pPr algn="ctr"/>
            <a:r>
              <a:rPr lang="zh-CN" altLang="en-US" b="1" dirty="0">
                <a:solidFill>
                  <a:srgbClr val="0070C0"/>
                </a:solidFill>
                <a:sym typeface="+mn-ea"/>
              </a:rPr>
              <a:t>伤害</a:t>
            </a:r>
            <a:r>
              <a:rPr lang="zh-CN" altLang="en-US" b="1" dirty="0" smtClean="0">
                <a:solidFill>
                  <a:srgbClr val="0070C0"/>
                </a:solidFill>
                <a:sym typeface="+mn-ea"/>
              </a:rPr>
              <a:t>监测督导</a:t>
            </a:r>
            <a:endParaRPr lang="zh-CN" altLang="en-US" b="1" dirty="0">
              <a:solidFill>
                <a:srgbClr val="0070C0"/>
              </a:solidFill>
              <a:sym typeface="+mn-ea"/>
            </a:endParaRPr>
          </a:p>
        </p:txBody>
      </p:sp>
      <p:pic>
        <p:nvPicPr>
          <p:cNvPr id="16" name="图片 15" descr="883f33dd02ea3f0486e11b6d4c0e150"/>
          <p:cNvPicPr>
            <a:picLocks noChangeAspect="1"/>
          </p:cNvPicPr>
          <p:nvPr/>
        </p:nvPicPr>
        <p:blipFill>
          <a:blip r:embed="rId2" cstate="print"/>
          <a:srcRect t="9568" b="23997"/>
          <a:stretch>
            <a:fillRect/>
          </a:stretch>
        </p:blipFill>
        <p:spPr>
          <a:xfrm rot="10800000" flipV="1">
            <a:off x="8805005" y="1843316"/>
            <a:ext cx="3190053" cy="1878512"/>
          </a:xfrm>
          <a:prstGeom prst="rect">
            <a:avLst/>
          </a:prstGeom>
        </p:spPr>
      </p:pic>
      <p:sp>
        <p:nvSpPr>
          <p:cNvPr id="17" name="文本框 16"/>
          <p:cNvSpPr txBox="1"/>
          <p:nvPr>
            <p:custDataLst>
              <p:tags r:id="rId3"/>
            </p:custDataLst>
          </p:nvPr>
        </p:nvSpPr>
        <p:spPr>
          <a:xfrm>
            <a:off x="0" y="4396014"/>
            <a:ext cx="841829" cy="1477328"/>
          </a:xfrm>
          <a:prstGeom prst="rect">
            <a:avLst/>
          </a:prstGeom>
          <a:noFill/>
        </p:spPr>
        <p:txBody>
          <a:bodyPr wrap="square" rtlCol="0" anchor="t">
            <a:spAutoFit/>
          </a:bodyPr>
          <a:lstStyle/>
          <a:p>
            <a:pPr algn="ctr"/>
            <a:r>
              <a:rPr lang="en-US" altLang="zh-CN" b="1" dirty="0">
                <a:solidFill>
                  <a:srgbClr val="0070C0"/>
                </a:solidFill>
                <a:sym typeface="+mn-ea"/>
              </a:rPr>
              <a:t>2023</a:t>
            </a:r>
            <a:endParaRPr lang="en-US" altLang="zh-CN" b="1" dirty="0">
              <a:solidFill>
                <a:srgbClr val="0070C0"/>
              </a:solidFill>
              <a:sym typeface="+mn-ea"/>
            </a:endParaRPr>
          </a:p>
          <a:p>
            <a:pPr algn="ctr"/>
            <a:r>
              <a:rPr lang="zh-CN" altLang="en-US" b="1" dirty="0" smtClean="0">
                <a:solidFill>
                  <a:srgbClr val="0070C0"/>
                </a:solidFill>
                <a:sym typeface="+mn-ea"/>
              </a:rPr>
              <a:t>年伤害</a:t>
            </a:r>
            <a:r>
              <a:rPr lang="zh-CN" altLang="en-US" b="1" dirty="0">
                <a:solidFill>
                  <a:srgbClr val="0070C0"/>
                </a:solidFill>
                <a:sym typeface="+mn-ea"/>
              </a:rPr>
              <a:t>监测督导</a:t>
            </a:r>
            <a:endParaRPr lang="zh-CN" altLang="en-US" b="1" dirty="0">
              <a:solidFill>
                <a:srgbClr val="0070C0"/>
              </a:solidFill>
              <a:sym typeface="+mn-ea"/>
            </a:endParaRPr>
          </a:p>
        </p:txBody>
      </p:sp>
      <p:sp>
        <p:nvSpPr>
          <p:cNvPr id="18" name="文本框 17"/>
          <p:cNvSpPr txBox="1"/>
          <p:nvPr>
            <p:custDataLst>
              <p:tags r:id="rId4"/>
            </p:custDataLst>
          </p:nvPr>
        </p:nvSpPr>
        <p:spPr>
          <a:xfrm>
            <a:off x="7961457" y="1887584"/>
            <a:ext cx="834208" cy="1754326"/>
          </a:xfrm>
          <a:prstGeom prst="rect">
            <a:avLst/>
          </a:prstGeom>
          <a:noFill/>
        </p:spPr>
        <p:txBody>
          <a:bodyPr wrap="square" rtlCol="0" anchor="t">
            <a:spAutoFit/>
          </a:bodyPr>
          <a:lstStyle/>
          <a:p>
            <a:pPr algn="ctr"/>
            <a:r>
              <a:rPr lang="en-US" altLang="zh-CN" b="1" dirty="0" smtClean="0">
                <a:solidFill>
                  <a:srgbClr val="0070C0"/>
                </a:solidFill>
                <a:sym typeface="+mn-ea"/>
              </a:rPr>
              <a:t>2023</a:t>
            </a:r>
            <a:r>
              <a:rPr lang="zh-CN" altLang="en-US" b="1" dirty="0" smtClean="0">
                <a:solidFill>
                  <a:srgbClr val="0070C0"/>
                </a:solidFill>
                <a:sym typeface="+mn-ea"/>
              </a:rPr>
              <a:t>年</a:t>
            </a:r>
            <a:endParaRPr lang="en-US" altLang="zh-CN" b="1" dirty="0">
              <a:solidFill>
                <a:srgbClr val="0070C0"/>
              </a:solidFill>
              <a:sym typeface="+mn-ea"/>
            </a:endParaRPr>
          </a:p>
          <a:p>
            <a:pPr algn="ctr"/>
            <a:r>
              <a:rPr lang="zh-CN" altLang="en-US" b="1" dirty="0">
                <a:solidFill>
                  <a:srgbClr val="0070C0"/>
                </a:solidFill>
                <a:sym typeface="+mn-ea"/>
              </a:rPr>
              <a:t>临床科室现场培训</a:t>
            </a:r>
            <a:endParaRPr lang="zh-CN" altLang="en-US" b="1" dirty="0">
              <a:solidFill>
                <a:srgbClr val="0070C0"/>
              </a:solidFill>
              <a:sym typeface="+mn-ea"/>
            </a:endParaRPr>
          </a:p>
        </p:txBody>
      </p:sp>
      <p:sp>
        <p:nvSpPr>
          <p:cNvPr id="20" name="文本框 16"/>
          <p:cNvSpPr txBox="1"/>
          <p:nvPr>
            <p:custDataLst>
              <p:tags r:id="rId5"/>
            </p:custDataLst>
          </p:nvPr>
        </p:nvSpPr>
        <p:spPr>
          <a:xfrm>
            <a:off x="8091715" y="4359728"/>
            <a:ext cx="703939" cy="1477328"/>
          </a:xfrm>
          <a:prstGeom prst="rect">
            <a:avLst/>
          </a:prstGeom>
          <a:noFill/>
        </p:spPr>
        <p:txBody>
          <a:bodyPr wrap="square" rtlCol="0" anchor="t">
            <a:spAutoFit/>
          </a:bodyPr>
          <a:lstStyle/>
          <a:p>
            <a:pPr algn="ctr"/>
            <a:r>
              <a:rPr lang="en-US" altLang="zh-CN" b="1" dirty="0" smtClean="0">
                <a:solidFill>
                  <a:srgbClr val="0070C0"/>
                </a:solidFill>
                <a:sym typeface="+mn-ea"/>
              </a:rPr>
              <a:t>2024</a:t>
            </a:r>
            <a:r>
              <a:rPr lang="zh-CN" altLang="en-US" b="1" dirty="0" smtClean="0">
                <a:solidFill>
                  <a:srgbClr val="0070C0"/>
                </a:solidFill>
                <a:sym typeface="+mn-ea"/>
              </a:rPr>
              <a:t>年</a:t>
            </a:r>
            <a:endParaRPr lang="en-US" altLang="zh-CN" b="1" dirty="0">
              <a:solidFill>
                <a:srgbClr val="0070C0"/>
              </a:solidFill>
              <a:sym typeface="+mn-ea"/>
            </a:endParaRPr>
          </a:p>
          <a:p>
            <a:pPr algn="ctr"/>
            <a:r>
              <a:rPr lang="zh-CN" altLang="en-US" b="1" dirty="0">
                <a:solidFill>
                  <a:srgbClr val="0070C0"/>
                </a:solidFill>
                <a:sym typeface="+mn-ea"/>
              </a:rPr>
              <a:t>伤害监测督导</a:t>
            </a:r>
            <a:endParaRPr lang="zh-CN" altLang="en-US" b="1" dirty="0">
              <a:solidFill>
                <a:srgbClr val="0070C0"/>
              </a:solidFill>
              <a:sym typeface="+mn-ea"/>
            </a:endParaRPr>
          </a:p>
        </p:txBody>
      </p:sp>
      <p:pic>
        <p:nvPicPr>
          <p:cNvPr id="1026" name="Picture 2"/>
          <p:cNvPicPr>
            <a:picLocks noChangeAspect="1" noChangeArrowheads="1"/>
          </p:cNvPicPr>
          <p:nvPr/>
        </p:nvPicPr>
        <p:blipFill>
          <a:blip r:embed="rId6" cstate="print"/>
          <a:srcRect/>
          <a:stretch>
            <a:fillRect/>
          </a:stretch>
        </p:blipFill>
        <p:spPr bwMode="auto">
          <a:xfrm>
            <a:off x="8897257" y="4141256"/>
            <a:ext cx="3012730" cy="2041832"/>
          </a:xfrm>
          <a:prstGeom prst="rect">
            <a:avLst/>
          </a:prstGeom>
          <a:noFill/>
          <a:ln w="9525">
            <a:noFill/>
            <a:miter lim="800000"/>
            <a:headEnd/>
            <a:tailEnd/>
          </a:ln>
        </p:spPr>
      </p:pic>
      <p:pic>
        <p:nvPicPr>
          <p:cNvPr id="1027" name="Picture 3" descr="F:\2023年11月5日照片\MYNG5767.JPG"/>
          <p:cNvPicPr>
            <a:picLocks noChangeAspect="1" noChangeArrowheads="1"/>
          </p:cNvPicPr>
          <p:nvPr/>
        </p:nvPicPr>
        <p:blipFill>
          <a:blip r:embed="rId7" cstate="print"/>
          <a:srcRect/>
          <a:stretch>
            <a:fillRect/>
          </a:stretch>
        </p:blipFill>
        <p:spPr bwMode="auto">
          <a:xfrm>
            <a:off x="5021943" y="4252685"/>
            <a:ext cx="2779062" cy="1886858"/>
          </a:xfrm>
          <a:prstGeom prst="rect">
            <a:avLst/>
          </a:prstGeom>
          <a:noFill/>
        </p:spPr>
      </p:pic>
      <p:pic>
        <p:nvPicPr>
          <p:cNvPr id="21" name="图片 20" descr="微信图片_20231019091421"/>
          <p:cNvPicPr/>
          <p:nvPr/>
        </p:nvPicPr>
        <p:blipFill>
          <a:blip r:embed="rId8" cstate="print"/>
          <a:stretch>
            <a:fillRect/>
          </a:stretch>
        </p:blipFill>
        <p:spPr>
          <a:xfrm>
            <a:off x="4964159" y="2104571"/>
            <a:ext cx="2626814" cy="1307101"/>
          </a:xfrm>
          <a:prstGeom prst="rect">
            <a:avLst/>
          </a:prstGeom>
        </p:spPr>
      </p:pic>
      <p:pic>
        <p:nvPicPr>
          <p:cNvPr id="1042" name="Picture 18"/>
          <p:cNvPicPr>
            <a:picLocks noChangeAspect="1" noChangeArrowheads="1"/>
          </p:cNvPicPr>
          <p:nvPr/>
        </p:nvPicPr>
        <p:blipFill>
          <a:blip r:embed="rId9" cstate="print"/>
          <a:srcRect/>
          <a:stretch>
            <a:fillRect/>
          </a:stretch>
        </p:blipFill>
        <p:spPr bwMode="auto">
          <a:xfrm>
            <a:off x="1017587" y="1845082"/>
            <a:ext cx="2756125" cy="19263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内容占位符 3" descr="C:\Users\ADMINI~1\AppData\Local\Temp\WeChat Files\500883bb3aea0e233d29f90f918f2aa.jpg"/>
          <p:cNvPicPr>
            <a:picLocks noGrp="1"/>
          </p:cNvPicPr>
          <p:nvPr>
            <p:ph idx="1"/>
          </p:nvPr>
        </p:nvPicPr>
        <p:blipFill>
          <a:blip r:embed="rId1" cstate="print"/>
          <a:srcRect/>
          <a:stretch>
            <a:fillRect/>
          </a:stretch>
        </p:blipFill>
        <p:spPr>
          <a:xfrm>
            <a:off x="1912620" y="1655445"/>
            <a:ext cx="2801620" cy="2321560"/>
          </a:xfrm>
          <a:prstGeom prst="ellipse">
            <a:avLst/>
          </a:prstGeom>
        </p:spPr>
      </p:pic>
      <p:pic>
        <p:nvPicPr>
          <p:cNvPr id="49156" name="图片 4" descr="C:\Users\ADMINI~1\AppData\Local\Temp\WeChat Files\f1ed5d3aee23f8af40ab27bfe5fde0f.jpg"/>
          <p:cNvPicPr>
            <a:picLocks noChangeAspect="1"/>
          </p:cNvPicPr>
          <p:nvPr/>
        </p:nvPicPr>
        <p:blipFill>
          <a:blip r:embed="rId2" cstate="print"/>
          <a:stretch>
            <a:fillRect/>
          </a:stretch>
        </p:blipFill>
        <p:spPr>
          <a:xfrm>
            <a:off x="3863340" y="1694815"/>
            <a:ext cx="2558415" cy="2280920"/>
          </a:xfrm>
          <a:prstGeom prst="ellipse">
            <a:avLst/>
          </a:prstGeom>
          <a:noFill/>
          <a:ln w="9525">
            <a:noFill/>
          </a:ln>
        </p:spPr>
      </p:pic>
      <p:pic>
        <p:nvPicPr>
          <p:cNvPr id="49157" name="图片 5" descr="C:\Users\ADMINI~1\AppData\Local\Temp\WeChat Files\0514ff7d1c0d003ce4f11adbab2af98.jpg"/>
          <p:cNvPicPr>
            <a:picLocks noChangeAspect="1"/>
          </p:cNvPicPr>
          <p:nvPr/>
        </p:nvPicPr>
        <p:blipFill>
          <a:blip r:embed="rId3" cstate="print"/>
          <a:stretch>
            <a:fillRect/>
          </a:stretch>
        </p:blipFill>
        <p:spPr>
          <a:xfrm>
            <a:off x="6048375" y="1694180"/>
            <a:ext cx="2642235" cy="2281555"/>
          </a:xfrm>
          <a:prstGeom prst="ellipse">
            <a:avLst/>
          </a:prstGeom>
          <a:noFill/>
          <a:ln w="9525">
            <a:noFill/>
          </a:ln>
        </p:spPr>
      </p:pic>
      <p:pic>
        <p:nvPicPr>
          <p:cNvPr id="49158" name="图片 6" descr="C:\Users\ADMINI~1\AppData\Local\Temp\WeChat Files\b459081b817d8aa7dea590208e87cd9.jpg"/>
          <p:cNvPicPr>
            <a:picLocks noChangeAspect="1"/>
          </p:cNvPicPr>
          <p:nvPr/>
        </p:nvPicPr>
        <p:blipFill>
          <a:blip r:embed="rId4" cstate="print"/>
          <a:stretch>
            <a:fillRect/>
          </a:stretch>
        </p:blipFill>
        <p:spPr>
          <a:xfrm>
            <a:off x="3655060" y="3528695"/>
            <a:ext cx="2766695" cy="2371725"/>
          </a:xfrm>
          <a:prstGeom prst="ellipse">
            <a:avLst/>
          </a:prstGeom>
          <a:noFill/>
          <a:ln w="9525">
            <a:noFill/>
          </a:ln>
        </p:spPr>
      </p:pic>
      <p:pic>
        <p:nvPicPr>
          <p:cNvPr id="49159" name="图片 7" descr="C:\Users\ADMINI~1\AppData\Local\Temp\WeChat Files\d3681fd447f37073720a1df82eaf4f7.jpg"/>
          <p:cNvPicPr>
            <a:picLocks noChangeAspect="1"/>
          </p:cNvPicPr>
          <p:nvPr/>
        </p:nvPicPr>
        <p:blipFill>
          <a:blip r:embed="rId5" cstate="print"/>
          <a:stretch>
            <a:fillRect/>
          </a:stretch>
        </p:blipFill>
        <p:spPr>
          <a:xfrm rot="5400000">
            <a:off x="8486140" y="1496060"/>
            <a:ext cx="2282190" cy="2679065"/>
          </a:xfrm>
          <a:prstGeom prst="ellipse">
            <a:avLst/>
          </a:prstGeom>
          <a:noFill/>
          <a:ln w="9525">
            <a:noFill/>
          </a:ln>
        </p:spPr>
      </p:pic>
      <p:pic>
        <p:nvPicPr>
          <p:cNvPr id="49160" name="图片 8" descr="C:\Users\ADMINI~1\AppData\Local\Temp\WeChat Files\8e6f696fac59c5ece415f867d8a5301.jpg"/>
          <p:cNvPicPr>
            <a:picLocks noChangeAspect="1"/>
          </p:cNvPicPr>
          <p:nvPr/>
        </p:nvPicPr>
        <p:blipFill>
          <a:blip r:embed="rId6" cstate="print"/>
          <a:stretch>
            <a:fillRect/>
          </a:stretch>
        </p:blipFill>
        <p:spPr>
          <a:xfrm>
            <a:off x="6695440" y="3528695"/>
            <a:ext cx="2687320" cy="2371725"/>
          </a:xfrm>
          <a:prstGeom prst="ellipse">
            <a:avLst/>
          </a:prstGeom>
          <a:noFill/>
          <a:ln w="9525">
            <a:noFill/>
          </a:ln>
        </p:spPr>
      </p:pic>
      <p:sp>
        <p:nvSpPr>
          <p:cNvPr id="2" name="标题 1"/>
          <p:cNvSpPr>
            <a:spLocks noGrp="1"/>
          </p:cNvSpPr>
          <p:nvPr>
            <p:custDataLst>
              <p:tags r:id="rId7"/>
            </p:custDataLst>
          </p:nvPr>
        </p:nvSpPr>
        <p:spPr>
          <a:xfrm>
            <a:off x="736600" y="241618"/>
            <a:ext cx="10972800" cy="1143000"/>
          </a:xfrm>
          <a:prstGeom prst="rect">
            <a:avLst/>
          </a:prstGeom>
          <a:noFill/>
          <a:ln w="9525">
            <a:noFill/>
          </a:ln>
        </p:spPr>
        <p:txBody>
          <a:bodyPr anchor="ctr" anchorCtr="0"/>
          <a:lst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3600" b="1">
                <a:solidFill>
                  <a:schemeClr val="accent2"/>
                </a:solidFill>
                <a:latin typeface="Arial" panose="020B0604020202020204" pitchFamily="34" charset="0"/>
                <a:ea typeface="黑体" panose="02010609060101010101" pitchFamily="49" charset="-122"/>
              </a:defRPr>
            </a:lvl5pPr>
            <a:lvl6pPr marL="4572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6pPr>
            <a:lvl7pPr marL="9144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7pPr>
            <a:lvl8pPr marL="13716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8pPr>
            <a:lvl9pPr marL="1828800" algn="ctr" rtl="0" eaLnBrk="1" fontAlgn="base" hangingPunct="1">
              <a:spcBef>
                <a:spcPct val="0"/>
              </a:spcBef>
              <a:spcAft>
                <a:spcPct val="0"/>
              </a:spcAft>
              <a:defRPr sz="3600" b="1">
                <a:solidFill>
                  <a:schemeClr val="accent2"/>
                </a:solidFill>
                <a:latin typeface="Arial" panose="020B0604020202020204" pitchFamily="34" charset="0"/>
                <a:ea typeface="黑体" panose="02010609060101010101" pitchFamily="49" charset="-122"/>
              </a:defRPr>
            </a:lvl9pPr>
          </a:lstStyle>
          <a:p>
            <a:r>
              <a:rPr lang="zh-CN" altLang="zh-CN" noProof="0" dirty="0">
                <a:sym typeface="+mn-ea"/>
              </a:rPr>
              <a:t>工作进展</a:t>
            </a:r>
            <a:r>
              <a:rPr lang="en-US" altLang="zh-CN" noProof="0" dirty="0">
                <a:sym typeface="+mn-ea"/>
              </a:rPr>
              <a:t>——</a:t>
            </a:r>
            <a:r>
              <a:rPr lang="zh-CN" altLang="en-US" noProof="0" dirty="0">
                <a:sym typeface="+mn-ea"/>
              </a:rPr>
              <a:t>伤害健康</a:t>
            </a:r>
            <a:r>
              <a:rPr lang="zh-CN" altLang="zh-CN" noProof="0" dirty="0">
                <a:solidFill>
                  <a:srgbClr val="FF0000"/>
                </a:solidFill>
                <a:sym typeface="+mn-ea"/>
              </a:rPr>
              <a:t>宣教</a:t>
            </a:r>
            <a:r>
              <a:rPr lang="zh-CN" altLang="zh-CN" noProof="0" dirty="0">
                <a:sym typeface="+mn-ea"/>
              </a:rPr>
              <a:t>形式多样</a:t>
            </a:r>
            <a:endParaRPr lang="zh-CN" altLang="zh-CN" noProof="0" dirty="0">
              <a:sym typeface="+mn-ea"/>
            </a:endParaRPr>
          </a:p>
        </p:txBody>
      </p:sp>
      <p:sp>
        <p:nvSpPr>
          <p:cNvPr id="4" name="矩形 3" descr="7b0a2020202022776f7264617274223a2022220a7d0a"/>
          <p:cNvSpPr/>
          <p:nvPr/>
        </p:nvSpPr>
        <p:spPr>
          <a:xfrm>
            <a:off x="-1176655" y="3874770"/>
            <a:ext cx="4643120" cy="2295525"/>
          </a:xfrm>
          <a:prstGeom prst="rect">
            <a:avLst/>
          </a:prstGeom>
          <a:noFill/>
        </p:spPr>
        <p:txBody>
          <a:bodyPr wrap="none" lIns="90170" tIns="46990" rIns="90170" bIns="46990" rtlCol="0" anchor="t">
            <a:scene3d>
              <a:camera prst="obliqueBottomRight"/>
              <a:lightRig rig="flat" dir="t"/>
            </a:scene3d>
            <a:sp3d extrusionH="100220" contourW="4555" prstMaterial="matte">
              <a:extrusionClr>
                <a:srgbClr val="ED6145"/>
              </a:extrusionClr>
              <a:contourClr>
                <a:srgbClr val="D03314"/>
              </a:contourClr>
            </a:sp3d>
          </a:bodyPr>
          <a:lstStyle/>
          <a:p>
            <a:pPr algn="ctr"/>
            <a:r>
              <a:rPr lang="zh-CN" altLang="en-US" sz="3600">
                <a:ln w="12148" cmpd="sng"/>
                <a:solidFill>
                  <a:srgbClr val="FFCB22"/>
                </a:solidFill>
                <a:effectLst/>
                <a:latin typeface="汉仪力量黑简" panose="00020600040101010101" charset="-122"/>
                <a:ea typeface="汉仪力量黑简" panose="00020600040101010101" charset="-122"/>
              </a:rPr>
              <a:t>宣传手册</a:t>
            </a:r>
            <a:endParaRPr lang="zh-CN" altLang="en-US" sz="3600">
              <a:ln w="12148" cmpd="sng"/>
              <a:solidFill>
                <a:srgbClr val="FFCB22"/>
              </a:solidFill>
              <a:effectLst/>
              <a:latin typeface="汉仪力量黑简" panose="00020600040101010101" charset="-122"/>
              <a:ea typeface="汉仪力量黑简" panose="00020600040101010101" charset="-122"/>
            </a:endParaRPr>
          </a:p>
          <a:p>
            <a:pPr algn="ctr"/>
            <a:r>
              <a:rPr lang="zh-CN" altLang="en-US" sz="3600">
                <a:ln w="12148" cmpd="sng"/>
                <a:solidFill>
                  <a:srgbClr val="FFCB22"/>
                </a:solidFill>
                <a:effectLst/>
                <a:latin typeface="汉仪力量黑简" panose="00020600040101010101" charset="-122"/>
                <a:ea typeface="汉仪力量黑简" panose="00020600040101010101" charset="-122"/>
              </a:rPr>
              <a:t>手提袋</a:t>
            </a:r>
            <a:endParaRPr lang="zh-CN" altLang="en-US" sz="3600">
              <a:ln w="12148" cmpd="sng"/>
              <a:solidFill>
                <a:srgbClr val="FFCB22"/>
              </a:solidFill>
              <a:effectLst/>
              <a:latin typeface="汉仪力量黑简" panose="00020600040101010101" charset="-122"/>
              <a:ea typeface="汉仪力量黑简" panose="00020600040101010101" charset="-122"/>
            </a:endParaRPr>
          </a:p>
          <a:p>
            <a:pPr algn="ctr"/>
            <a:r>
              <a:rPr lang="zh-CN" altLang="en-US" sz="3600">
                <a:ln w="12148" cmpd="sng"/>
                <a:solidFill>
                  <a:srgbClr val="FFCB22"/>
                </a:solidFill>
                <a:effectLst/>
                <a:latin typeface="汉仪力量黑简" panose="00020600040101010101" charset="-122"/>
                <a:ea typeface="汉仪力量黑简" panose="00020600040101010101" charset="-122"/>
              </a:rPr>
              <a:t>笔记本</a:t>
            </a:r>
            <a:endParaRPr lang="zh-CN" altLang="en-US" sz="3600">
              <a:ln w="12148" cmpd="sng"/>
              <a:solidFill>
                <a:srgbClr val="FFCB22"/>
              </a:solidFill>
              <a:effectLst/>
              <a:latin typeface="汉仪力量黑简" panose="00020600040101010101" charset="-122"/>
              <a:ea typeface="汉仪力量黑简" panose="00020600040101010101"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p:txBody>
          <a:bodyPr vert="horz" wrap="square" lIns="91440" tIns="45720" rIns="91440" bIns="45720" anchor="ctr" anchorCtr="0"/>
          <a:lstStyle/>
          <a:p>
            <a:r>
              <a:rPr lang="zh-CN" altLang="zh-CN" noProof="0" dirty="0">
                <a:sym typeface="+mn-ea"/>
              </a:rPr>
              <a:t>工作进展</a:t>
            </a:r>
            <a:r>
              <a:rPr lang="en-US" altLang="zh-CN" noProof="0" dirty="0">
                <a:sym typeface="+mn-ea"/>
              </a:rPr>
              <a:t>——</a:t>
            </a:r>
            <a:r>
              <a:rPr lang="zh-CN" altLang="en-US" noProof="0" dirty="0">
                <a:sym typeface="+mn-ea"/>
              </a:rPr>
              <a:t>年度</a:t>
            </a:r>
            <a:r>
              <a:rPr lang="zh-CN" altLang="en-US" noProof="0" dirty="0">
                <a:solidFill>
                  <a:srgbClr val="FF0000"/>
                </a:solidFill>
                <a:sym typeface="+mn-ea"/>
              </a:rPr>
              <a:t>数据利用</a:t>
            </a:r>
            <a:r>
              <a:rPr lang="zh-CN" altLang="en-US" noProof="0" dirty="0">
                <a:sym typeface="+mn-ea"/>
              </a:rPr>
              <a:t>形成</a:t>
            </a:r>
            <a:r>
              <a:rPr lang="zh-CN" altLang="en-US" dirty="0"/>
              <a:t>分析报告</a:t>
            </a:r>
            <a:endParaRPr lang="zh-CN" altLang="en-US" dirty="0"/>
          </a:p>
        </p:txBody>
      </p:sp>
      <p:grpSp>
        <p:nvGrpSpPr>
          <p:cNvPr id="28675" name="组合 158"/>
          <p:cNvGrpSpPr/>
          <p:nvPr/>
        </p:nvGrpSpPr>
        <p:grpSpPr>
          <a:xfrm>
            <a:off x="252095" y="1628775"/>
            <a:ext cx="3750310" cy="4467860"/>
            <a:chOff x="1022" y="3180"/>
            <a:chExt cx="12357" cy="7367"/>
          </a:xfrm>
        </p:grpSpPr>
        <p:sp>
          <p:nvSpPr>
            <p:cNvPr id="160" name="对角圆角矩形 159"/>
            <p:cNvSpPr/>
            <p:nvPr>
              <p:custDataLst>
                <p:tags r:id="rId1"/>
              </p:custDataLst>
            </p:nvPr>
          </p:nvSpPr>
          <p:spPr>
            <a:xfrm>
              <a:off x="1134" y="3305"/>
              <a:ext cx="12245" cy="7242"/>
            </a:xfrm>
            <a:prstGeom prst="round2DiagRect">
              <a:avLst/>
            </a:prstGeom>
            <a:solidFill>
              <a:schemeClr val="accent1"/>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 name="对角圆角矩形 2"/>
            <p:cNvSpPr/>
            <p:nvPr>
              <p:custDataLst>
                <p:tags r:id="rId2"/>
              </p:custDataLst>
            </p:nvPr>
          </p:nvSpPr>
          <p:spPr>
            <a:xfrm>
              <a:off x="1022" y="3180"/>
              <a:ext cx="12245" cy="7242"/>
            </a:xfrm>
            <a:prstGeom prst="round2DiagRect">
              <a:avLst/>
            </a:prstGeom>
            <a:solidFill>
              <a:schemeClr val="bg1"/>
            </a:solidFill>
            <a:ln w="12700" cmpd="sng">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pic>
        <p:nvPicPr>
          <p:cNvPr id="2" name="图片 1"/>
          <p:cNvPicPr>
            <a:picLocks noChangeAspect="1"/>
          </p:cNvPicPr>
          <p:nvPr>
            <p:custDataLst>
              <p:tags r:id="rId3"/>
            </p:custDataLst>
          </p:nvPr>
        </p:nvPicPr>
        <p:blipFill>
          <a:blip r:embed="rId4" cstate="print"/>
          <a:stretch>
            <a:fillRect/>
          </a:stretch>
        </p:blipFill>
        <p:spPr>
          <a:xfrm>
            <a:off x="4281714" y="1631767"/>
            <a:ext cx="3817257" cy="4420689"/>
          </a:xfrm>
          <a:prstGeom prst="rect">
            <a:avLst/>
          </a:prstGeom>
        </p:spPr>
      </p:pic>
      <p:grpSp>
        <p:nvGrpSpPr>
          <p:cNvPr id="7" name="组合 158"/>
          <p:cNvGrpSpPr/>
          <p:nvPr/>
        </p:nvGrpSpPr>
        <p:grpSpPr>
          <a:xfrm>
            <a:off x="8293735" y="1608455"/>
            <a:ext cx="3750310" cy="4467860"/>
            <a:chOff x="1022" y="3180"/>
            <a:chExt cx="12357" cy="7367"/>
          </a:xfrm>
        </p:grpSpPr>
        <p:sp>
          <p:nvSpPr>
            <p:cNvPr id="8" name="对角圆角矩形 7"/>
            <p:cNvSpPr/>
            <p:nvPr>
              <p:custDataLst>
                <p:tags r:id="rId5"/>
              </p:custDataLst>
            </p:nvPr>
          </p:nvSpPr>
          <p:spPr>
            <a:xfrm>
              <a:off x="1134" y="3305"/>
              <a:ext cx="12245" cy="7242"/>
            </a:xfrm>
            <a:prstGeom prst="round2DiagRect">
              <a:avLst/>
            </a:prstGeom>
            <a:solidFill>
              <a:schemeClr val="accent1"/>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对角圆角矩形 8"/>
            <p:cNvSpPr/>
            <p:nvPr>
              <p:custDataLst>
                <p:tags r:id="rId6"/>
              </p:custDataLst>
            </p:nvPr>
          </p:nvSpPr>
          <p:spPr>
            <a:xfrm>
              <a:off x="1022" y="3180"/>
              <a:ext cx="12245" cy="7242"/>
            </a:xfrm>
            <a:prstGeom prst="round2DiagRect">
              <a:avLst/>
            </a:prstGeom>
            <a:solidFill>
              <a:schemeClr val="bg1"/>
            </a:solidFill>
            <a:ln w="12700" cmpd="sng">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pic>
        <p:nvPicPr>
          <p:cNvPr id="10" name="图片 9"/>
          <p:cNvPicPr>
            <a:picLocks noChangeAspect="1"/>
          </p:cNvPicPr>
          <p:nvPr>
            <p:custDataLst>
              <p:tags r:id="rId7"/>
            </p:custDataLst>
          </p:nvPr>
        </p:nvPicPr>
        <p:blipFill>
          <a:blip r:embed="rId8" cstate="print"/>
          <a:stretch>
            <a:fillRect/>
          </a:stretch>
        </p:blipFill>
        <p:spPr>
          <a:xfrm>
            <a:off x="444136" y="1748066"/>
            <a:ext cx="3309620" cy="4171950"/>
          </a:xfrm>
          <a:prstGeom prst="rect">
            <a:avLst/>
          </a:prstGeom>
        </p:spPr>
      </p:pic>
      <p:pic>
        <p:nvPicPr>
          <p:cNvPr id="2051" name="Picture 3"/>
          <p:cNvPicPr>
            <a:picLocks noChangeAspect="1" noChangeArrowheads="1"/>
          </p:cNvPicPr>
          <p:nvPr/>
        </p:nvPicPr>
        <p:blipFill>
          <a:blip r:embed="rId9" cstate="print"/>
          <a:srcRect/>
          <a:stretch>
            <a:fillRect/>
          </a:stretch>
        </p:blipFill>
        <p:spPr bwMode="auto">
          <a:xfrm>
            <a:off x="8258629" y="1669143"/>
            <a:ext cx="3730171" cy="43107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组合 158"/>
          <p:cNvGrpSpPr/>
          <p:nvPr/>
        </p:nvGrpSpPr>
        <p:grpSpPr>
          <a:xfrm>
            <a:off x="885825" y="1626235"/>
            <a:ext cx="9855835" cy="4314190"/>
            <a:chOff x="1022" y="3180"/>
            <a:chExt cx="12357" cy="7367"/>
          </a:xfrm>
        </p:grpSpPr>
        <p:sp>
          <p:nvSpPr>
            <p:cNvPr id="160" name="对角圆角矩形 159"/>
            <p:cNvSpPr/>
            <p:nvPr>
              <p:custDataLst>
                <p:tags r:id="rId1"/>
              </p:custDataLst>
            </p:nvPr>
          </p:nvSpPr>
          <p:spPr>
            <a:xfrm>
              <a:off x="1134" y="3305"/>
              <a:ext cx="12245" cy="7242"/>
            </a:xfrm>
            <a:prstGeom prst="round2DiagRect">
              <a:avLst/>
            </a:prstGeom>
            <a:solidFill>
              <a:schemeClr val="accent1"/>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 name="对角圆角矩形 4"/>
            <p:cNvSpPr/>
            <p:nvPr>
              <p:custDataLst>
                <p:tags r:id="rId2"/>
              </p:custDataLst>
            </p:nvPr>
          </p:nvSpPr>
          <p:spPr>
            <a:xfrm>
              <a:off x="1022" y="3180"/>
              <a:ext cx="12245" cy="7242"/>
            </a:xfrm>
            <a:prstGeom prst="round2DiagRect">
              <a:avLst/>
            </a:prstGeom>
            <a:solidFill>
              <a:schemeClr val="bg1"/>
            </a:solidFill>
            <a:ln w="12700" cmpd="sng">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51203" name="内容占位符 2"/>
          <p:cNvSpPr>
            <a:spLocks noGrp="1"/>
          </p:cNvSpPr>
          <p:nvPr>
            <p:ph idx="1"/>
          </p:nvPr>
        </p:nvSpPr>
        <p:spPr>
          <a:xfrm>
            <a:off x="1473200" y="1740535"/>
            <a:ext cx="9121775" cy="4199890"/>
          </a:xfrm>
        </p:spPr>
        <p:txBody>
          <a:bodyPr vert="horz" wrap="square" lIns="91440" tIns="45720" rIns="91440" bIns="45720" anchor="t" anchorCtr="0"/>
          <a:lstStyle/>
          <a:p>
            <a:pPr>
              <a:buNone/>
            </a:pPr>
            <a:r>
              <a:rPr lang="zh-CN" altLang="en-US" sz="1800" dirty="0"/>
              <a:t>[1]</a:t>
            </a:r>
            <a:r>
              <a:rPr lang="en-US" altLang="zh-CN" sz="1800" dirty="0"/>
              <a:t> </a:t>
            </a:r>
            <a:r>
              <a:rPr lang="zh-CN" altLang="en-US" sz="1800" dirty="0"/>
              <a:t>孟浩蓉,许雯,郑克勤等.2020年云南省跌倒/坠落伤害的严重程度及影响因素分析[J].中国健康教育,2023,39(01):12-17.DOI:10.16168/j.cnki.issn.1002-9982.2023.01.003.</a:t>
            </a:r>
            <a:endParaRPr lang="zh-CN" altLang="en-US" sz="1800" dirty="0"/>
          </a:p>
          <a:p>
            <a:pPr>
              <a:buNone/>
            </a:pPr>
            <a:r>
              <a:rPr lang="zh-CN" altLang="en-US" sz="1800" dirty="0"/>
              <a:t>[</a:t>
            </a:r>
            <a:r>
              <a:rPr lang="en-US" altLang="zh-CN" sz="1800" dirty="0"/>
              <a:t>2</a:t>
            </a:r>
            <a:r>
              <a:rPr lang="zh-CN" altLang="en-US" sz="1800" dirty="0"/>
              <a:t>]</a:t>
            </a:r>
            <a:r>
              <a:rPr lang="en-US" altLang="zh-CN" sz="1800" dirty="0"/>
              <a:t> </a:t>
            </a:r>
            <a:r>
              <a:rPr lang="zh-CN" altLang="en-US" sz="1800" dirty="0"/>
              <a:t>伍福仙,成会荣,许雯等.2020年云南省道路交通伤害流行病学分布特征[J].职业与健康,2023,39(11):1502-1506+1511.DOI:10.13329/j.cnki.zyyjk.2023.0284.</a:t>
            </a:r>
            <a:endParaRPr lang="zh-CN" altLang="en-US" sz="1800" dirty="0"/>
          </a:p>
          <a:p>
            <a:pPr>
              <a:buNone/>
            </a:pPr>
            <a:r>
              <a:rPr lang="zh-CN" altLang="en-US" sz="1800" dirty="0"/>
              <a:t>[</a:t>
            </a:r>
            <a:r>
              <a:rPr lang="en-US" altLang="zh-CN" sz="1800" dirty="0"/>
              <a:t>3</a:t>
            </a:r>
            <a:r>
              <a:rPr lang="zh-CN" altLang="en-US" sz="1800" dirty="0"/>
              <a:t>]</a:t>
            </a:r>
            <a:r>
              <a:rPr lang="en-US" altLang="zh-CN" sz="1800" dirty="0"/>
              <a:t> </a:t>
            </a:r>
            <a:r>
              <a:rPr lang="zh-CN" altLang="en-US" sz="1800" dirty="0"/>
              <a:t>唐娴,杨永芳,余秋丽等.2017年云南省居民伤害死亡流行特征分析[J].伤害医学(电子版),2022,11(01):13-19.</a:t>
            </a:r>
            <a:endParaRPr lang="zh-CN" altLang="en-US" sz="1800" dirty="0"/>
          </a:p>
          <a:p>
            <a:pPr>
              <a:buNone/>
            </a:pPr>
            <a:r>
              <a:rPr lang="zh-CN" altLang="en-US" sz="1800" dirty="0"/>
              <a:t>[</a:t>
            </a:r>
            <a:r>
              <a:rPr lang="en-US" altLang="zh-CN" sz="1800" dirty="0"/>
              <a:t>4</a:t>
            </a:r>
            <a:r>
              <a:rPr lang="zh-CN" altLang="en-US" sz="1800" dirty="0"/>
              <a:t>]</a:t>
            </a:r>
            <a:r>
              <a:rPr lang="en-US" altLang="zh-CN" sz="1800" dirty="0"/>
              <a:t> </a:t>
            </a:r>
            <a:r>
              <a:rPr lang="zh-CN" altLang="en-US" sz="1800" dirty="0"/>
              <a:t>唐娴,李本燕,杨永芳等.2015—2019年云南省老年人自杀死亡流行特征分析[J].实用预防医学,2022,29(09):1050-1053.</a:t>
            </a:r>
            <a:endParaRPr lang="zh-CN" altLang="en-US" sz="1800" dirty="0"/>
          </a:p>
          <a:p>
            <a:pPr>
              <a:buNone/>
            </a:pPr>
            <a:r>
              <a:rPr lang="en-US" altLang="zh-CN" sz="1800" dirty="0">
                <a:sym typeface="+mn-ea"/>
              </a:rPr>
              <a:t>[5] </a:t>
            </a:r>
            <a:r>
              <a:rPr lang="zh-CN" altLang="en-US" sz="1800" dirty="0">
                <a:sym typeface="+mn-ea"/>
              </a:rPr>
              <a:t>云南省儿童及青少年伤害死亡特征分析（已录用）</a:t>
            </a:r>
            <a:endParaRPr lang="en-US" altLang="zh-CN" sz="1800" dirty="0"/>
          </a:p>
          <a:p>
            <a:pPr>
              <a:buNone/>
            </a:pPr>
            <a:endParaRPr lang="zh-CN" altLang="en-US" sz="1800" dirty="0"/>
          </a:p>
        </p:txBody>
      </p:sp>
      <p:sp>
        <p:nvSpPr>
          <p:cNvPr id="4" name="标题 1"/>
          <p:cNvSpPr>
            <a:spLocks noGrp="1"/>
          </p:cNvSpPr>
          <p:nvPr>
            <p:ph type="title"/>
            <p:custDataLst>
              <p:tags r:id="rId3"/>
            </p:custDataLst>
          </p:nvPr>
        </p:nvSpPr>
        <p:spPr/>
        <p:txBody>
          <a:bodyPr vert="horz" wrap="square" lIns="91440" tIns="45720" rIns="91440" bIns="45720" anchor="ctr" anchorCtr="0"/>
          <a:lstStyle/>
          <a:p>
            <a:r>
              <a:rPr lang="zh-CN" altLang="zh-CN" noProof="0" dirty="0">
                <a:sym typeface="+mn-ea"/>
              </a:rPr>
              <a:t>工作进展</a:t>
            </a:r>
            <a:r>
              <a:rPr lang="en-US" altLang="zh-CN" noProof="0" dirty="0">
                <a:sym typeface="+mn-ea"/>
              </a:rPr>
              <a:t>——</a:t>
            </a:r>
            <a:r>
              <a:rPr lang="zh-CN" altLang="en-US" noProof="0" dirty="0">
                <a:sym typeface="+mn-ea"/>
              </a:rPr>
              <a:t>科研成果</a:t>
            </a:r>
            <a:endParaRPr lang="zh-CN"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p:nvPr>
        </p:nvSpPr>
        <p:spPr/>
        <p:txBody>
          <a:bodyPr vert="horz" wrap="square" lIns="91440" tIns="45720" rIns="91440" bIns="45720" anchor="ctr" anchorCtr="0"/>
          <a:lstStyle/>
          <a:p>
            <a:r>
              <a:rPr lang="zh-CN" altLang="zh-CN" noProof="0" dirty="0">
                <a:sym typeface="+mn-ea"/>
              </a:rPr>
              <a:t>工作进展</a:t>
            </a:r>
            <a:r>
              <a:rPr lang="en-US" altLang="zh-CN" noProof="0" dirty="0">
                <a:sym typeface="+mn-ea"/>
              </a:rPr>
              <a:t>——</a:t>
            </a:r>
            <a:r>
              <a:rPr lang="zh-CN" altLang="en-US" dirty="0"/>
              <a:t>与妇儿工委合作</a:t>
            </a:r>
            <a:endParaRPr lang="zh-CN" altLang="en-US" dirty="0"/>
          </a:p>
        </p:txBody>
      </p:sp>
      <p:pic>
        <p:nvPicPr>
          <p:cNvPr id="122882" name="Picture 2"/>
          <p:cNvPicPr>
            <a:picLocks noGrp="1" noChangeAspect="1" noChangeArrowheads="1"/>
          </p:cNvPicPr>
          <p:nvPr>
            <p:ph idx="1"/>
          </p:nvPr>
        </p:nvPicPr>
        <p:blipFill>
          <a:blip r:embed="rId1" cstate="print"/>
          <a:srcRect l="5344" t="4006" r="12157" b="4735"/>
          <a:stretch>
            <a:fillRect/>
          </a:stretch>
        </p:blipFill>
        <p:spPr>
          <a:xfrm>
            <a:off x="992505" y="1748790"/>
            <a:ext cx="3328670" cy="4320540"/>
          </a:xfrm>
          <a:prstGeom prst="rect">
            <a:avLst/>
          </a:prstGeom>
          <a:effectLst>
            <a:prstShdw prst="shdw17" dist="17961" dir="2700000">
              <a:schemeClr val="accent1">
                <a:gamma/>
                <a:shade val="60000"/>
                <a:invGamma/>
              </a:schemeClr>
            </a:prstShdw>
          </a:effectLst>
        </p:spPr>
      </p:pic>
      <p:pic>
        <p:nvPicPr>
          <p:cNvPr id="122883" name="Picture 3"/>
          <p:cNvPicPr>
            <a:picLocks noChangeAspect="1" noChangeArrowheads="1"/>
          </p:cNvPicPr>
          <p:nvPr/>
        </p:nvPicPr>
        <p:blipFill>
          <a:blip r:embed="rId2" cstate="print"/>
          <a:srcRect l="5472" t="5828" r="9749"/>
          <a:stretch>
            <a:fillRect/>
          </a:stretch>
        </p:blipFill>
        <p:spPr bwMode="auto">
          <a:xfrm>
            <a:off x="7981950" y="1657350"/>
            <a:ext cx="3600450" cy="441198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波形 5"/>
          <p:cNvSpPr/>
          <p:nvPr>
            <p:custDataLst>
              <p:tags r:id="rId3"/>
            </p:custDataLst>
          </p:nvPr>
        </p:nvSpPr>
        <p:spPr>
          <a:xfrm>
            <a:off x="5662930" y="2214880"/>
            <a:ext cx="1205865" cy="740410"/>
          </a:xfrm>
          <a:prstGeom prst="wave">
            <a:avLst/>
          </a:prstGeom>
          <a:gradFill>
            <a:gsLst>
              <a:gs pos="50000">
                <a:srgbClr val="5A80A7"/>
              </a:gs>
              <a:gs pos="0">
                <a:srgbClr val="91AAC4"/>
              </a:gs>
              <a:gs pos="100000">
                <a:srgbClr val="235589"/>
              </a:gs>
            </a:gsLst>
            <a:lin ang="5400000" scaled="1"/>
          </a:gradFill>
          <a:ln w="12700" cap="flat" cmpd="sng" algn="ctr">
            <a:noFill/>
            <a:prstDash val="solid"/>
            <a:miter lim="800000"/>
          </a:ln>
          <a:effectLst/>
        </p:spPr>
        <p:txBody>
          <a:bodyPr rtlCol="0" anchor="ctr"/>
          <a:lstStyle/>
          <a:p>
            <a:pPr algn="ctr"/>
            <a:endParaRPr lang="zh-CN" altLang="en-US">
              <a:solidFill>
                <a:srgbClr val="FEFFFF"/>
              </a:solidFill>
              <a:latin typeface="Arial" panose="020B0604020202020204" pitchFamily="34" charset="0"/>
              <a:ea typeface="微软雅黑" panose="020B0503020204020204" pitchFamily="34" charset="-122"/>
            </a:endParaRPr>
          </a:p>
        </p:txBody>
      </p:sp>
      <p:sp>
        <p:nvSpPr>
          <p:cNvPr id="10" name="等腰三角形 9"/>
          <p:cNvSpPr/>
          <p:nvPr>
            <p:custDataLst>
              <p:tags r:id="rId4"/>
            </p:custDataLst>
          </p:nvPr>
        </p:nvSpPr>
        <p:spPr>
          <a:xfrm rot="16200000">
            <a:off x="5013325" y="2391410"/>
            <a:ext cx="911225" cy="387350"/>
          </a:xfrm>
          <a:prstGeom prst="triangle">
            <a:avLst/>
          </a:prstGeom>
          <a:gradFill>
            <a:gsLst>
              <a:gs pos="50000">
                <a:srgbClr val="5A80A7"/>
              </a:gs>
              <a:gs pos="0">
                <a:srgbClr val="91AAC4"/>
              </a:gs>
              <a:gs pos="100000">
                <a:srgbClr val="235589"/>
              </a:gs>
            </a:gsLst>
            <a:lin ang="5400000" scaled="1"/>
          </a:gradFill>
          <a:ln w="12700" cap="flat" cmpd="sng" algn="ctr">
            <a:noFill/>
            <a:prstDash val="solid"/>
            <a:miter lim="800000"/>
          </a:ln>
          <a:effectLst/>
        </p:spPr>
        <p:txBody>
          <a:bodyPr rtlCol="0" anchor="ctr"/>
          <a:lstStyle/>
          <a:p>
            <a:pPr algn="ctr"/>
            <a:endParaRPr lang="zh-CN" altLang="en-US">
              <a:solidFill>
                <a:srgbClr val="FEFFFF"/>
              </a:solidFill>
              <a:latin typeface="Arial" panose="020B0604020202020204" pitchFamily="34" charset="0"/>
              <a:ea typeface="微软雅黑" panose="020B0503020204020204" pitchFamily="34" charset="-122"/>
            </a:endParaRPr>
          </a:p>
        </p:txBody>
      </p:sp>
      <p:sp>
        <p:nvSpPr>
          <p:cNvPr id="9" name="波形 8"/>
          <p:cNvSpPr/>
          <p:nvPr>
            <p:custDataLst>
              <p:tags r:id="rId5"/>
            </p:custDataLst>
          </p:nvPr>
        </p:nvSpPr>
        <p:spPr>
          <a:xfrm>
            <a:off x="5276850" y="3710940"/>
            <a:ext cx="1205865" cy="740410"/>
          </a:xfrm>
          <a:prstGeom prst="wave">
            <a:avLst/>
          </a:prstGeom>
          <a:gradFill>
            <a:gsLst>
              <a:gs pos="44000">
                <a:srgbClr val="A7CAD8"/>
              </a:gs>
              <a:gs pos="0">
                <a:srgbClr val="C4DCE5"/>
              </a:gs>
              <a:gs pos="100000">
                <a:srgbClr val="89B8CA"/>
              </a:gs>
            </a:gsLst>
            <a:lin ang="5400000" scaled="1"/>
          </a:gradFill>
          <a:ln w="12700" cap="flat" cmpd="sng" algn="ctr">
            <a:noFill/>
            <a:prstDash val="solid"/>
            <a:miter lim="800000"/>
          </a:ln>
          <a:effectLst/>
        </p:spPr>
        <p:txBody>
          <a:bodyPr rtlCol="0" anchor="ctr"/>
          <a:lstStyle/>
          <a:p>
            <a:pPr algn="ctr"/>
            <a:endParaRPr lang="zh-CN" altLang="en-US">
              <a:solidFill>
                <a:srgbClr val="FEFFFF"/>
              </a:solidFill>
              <a:latin typeface="Arial" panose="020B0604020202020204" pitchFamily="34" charset="0"/>
              <a:ea typeface="微软雅黑" panose="020B0503020204020204" pitchFamily="34" charset="-122"/>
            </a:endParaRPr>
          </a:p>
        </p:txBody>
      </p:sp>
      <p:sp>
        <p:nvSpPr>
          <p:cNvPr id="13" name="等腰三角形 12"/>
          <p:cNvSpPr/>
          <p:nvPr>
            <p:custDataLst>
              <p:tags r:id="rId6"/>
            </p:custDataLst>
          </p:nvPr>
        </p:nvSpPr>
        <p:spPr>
          <a:xfrm rot="5400000" flipH="1">
            <a:off x="6219190" y="3887470"/>
            <a:ext cx="911225" cy="387350"/>
          </a:xfrm>
          <a:prstGeom prst="triangle">
            <a:avLst/>
          </a:prstGeom>
          <a:gradFill>
            <a:gsLst>
              <a:gs pos="44000">
                <a:srgbClr val="A7CAD8"/>
              </a:gs>
              <a:gs pos="0">
                <a:srgbClr val="C4DCE5"/>
              </a:gs>
              <a:gs pos="100000">
                <a:srgbClr val="89B8CA"/>
              </a:gs>
            </a:gsLst>
            <a:lin ang="5400000" scaled="1"/>
          </a:gradFill>
          <a:ln w="12700" cap="flat" cmpd="sng" algn="ctr">
            <a:noFill/>
            <a:prstDash val="solid"/>
            <a:miter lim="800000"/>
          </a:ln>
          <a:effectLst/>
        </p:spPr>
        <p:txBody>
          <a:bodyPr rtlCol="0" anchor="ctr"/>
          <a:lstStyle/>
          <a:p>
            <a:pPr algn="ctr"/>
            <a:endParaRPr lang="zh-CN" altLang="en-US">
              <a:solidFill>
                <a:srgbClr val="FEFFFF"/>
              </a:solidFill>
              <a:latin typeface="Arial" panose="020B0604020202020204" pitchFamily="34" charset="0"/>
              <a:ea typeface="微软雅黑" panose="020B0503020204020204" pitchFamily="34" charset="-122"/>
            </a:endParaRPr>
          </a:p>
        </p:txBody>
      </p:sp>
      <p:sp>
        <p:nvSpPr>
          <p:cNvPr id="54" name="文本框 53"/>
          <p:cNvSpPr txBox="1"/>
          <p:nvPr>
            <p:custDataLst>
              <p:tags r:id="rId7"/>
            </p:custDataLst>
          </p:nvPr>
        </p:nvSpPr>
        <p:spPr>
          <a:xfrm>
            <a:off x="5662930" y="2385695"/>
            <a:ext cx="372745" cy="398780"/>
          </a:xfrm>
          <a:prstGeom prst="rect">
            <a:avLst/>
          </a:prstGeom>
          <a:noFill/>
        </p:spPr>
        <p:txBody>
          <a:bodyPr wrap="square" rtlCol="0">
            <a:normAutofit/>
          </a:bodyPr>
          <a:lstStyle/>
          <a:p>
            <a:pPr algn="ctr"/>
            <a:r>
              <a:rPr lang="en-US" altLang="zh-CN" sz="2000" dirty="0">
                <a:solidFill>
                  <a:srgbClr val="FFFAFB"/>
                </a:solidFill>
                <a:latin typeface="思源黑体 CN Bold" panose="020B0800000000000000" charset="-122"/>
                <a:ea typeface="思源黑体 CN Bold" panose="020B0800000000000000" charset="-122"/>
              </a:rPr>
              <a:t>1</a:t>
            </a:r>
            <a:endParaRPr lang="en-US" altLang="zh-CN" sz="2000" dirty="0">
              <a:solidFill>
                <a:srgbClr val="FFFAFB"/>
              </a:solidFill>
              <a:latin typeface="思源黑体 CN Bold" panose="020B0800000000000000" charset="-122"/>
              <a:ea typeface="思源黑体 CN Bold" panose="020B0800000000000000" charset="-122"/>
            </a:endParaRPr>
          </a:p>
        </p:txBody>
      </p:sp>
      <p:sp>
        <p:nvSpPr>
          <p:cNvPr id="19" name="文本框 18"/>
          <p:cNvSpPr txBox="1"/>
          <p:nvPr>
            <p:custDataLst>
              <p:tags r:id="rId8"/>
            </p:custDataLst>
          </p:nvPr>
        </p:nvSpPr>
        <p:spPr>
          <a:xfrm>
            <a:off x="6108700" y="3881755"/>
            <a:ext cx="372745" cy="398780"/>
          </a:xfrm>
          <a:prstGeom prst="rect">
            <a:avLst/>
          </a:prstGeom>
          <a:noFill/>
        </p:spPr>
        <p:txBody>
          <a:bodyPr wrap="square" rtlCol="0">
            <a:normAutofit/>
          </a:bodyPr>
          <a:lstStyle/>
          <a:p>
            <a:pPr algn="ctr"/>
            <a:r>
              <a:rPr lang="en-US" altLang="zh-CN" sz="2000">
                <a:solidFill>
                  <a:srgbClr val="FFFAFB"/>
                </a:solidFill>
                <a:latin typeface="思源黑体 CN Bold" panose="020B0800000000000000" charset="-122"/>
                <a:ea typeface="思源黑体 CN Bold" panose="020B0800000000000000" charset="-122"/>
              </a:rPr>
              <a:t>2</a:t>
            </a:r>
            <a:endParaRPr lang="en-US" altLang="zh-CN" sz="2000">
              <a:solidFill>
                <a:srgbClr val="FFFAFB"/>
              </a:solidFill>
              <a:latin typeface="思源黑体 CN Bold" panose="020B0800000000000000" charset="-122"/>
              <a:ea typeface="思源黑体 CN Bold" panose="020B0800000000000000" charset="-122"/>
            </a:endParaRPr>
          </a:p>
        </p:txBody>
      </p:sp>
      <p:cxnSp>
        <p:nvCxnSpPr>
          <p:cNvPr id="15" name="直接连接符 14"/>
          <p:cNvCxnSpPr/>
          <p:nvPr>
            <p:custDataLst>
              <p:tags r:id="rId9"/>
            </p:custDataLst>
          </p:nvPr>
        </p:nvCxnSpPr>
        <p:spPr>
          <a:xfrm>
            <a:off x="4397375" y="2585720"/>
            <a:ext cx="802005" cy="0"/>
          </a:xfrm>
          <a:prstGeom prst="line">
            <a:avLst/>
          </a:prstGeom>
          <a:noFill/>
          <a:ln w="19050" cap="flat" cmpd="sng" algn="ctr">
            <a:solidFill>
              <a:schemeClr val="accent5">
                <a:lumMod val="50000"/>
              </a:schemeClr>
            </a:solidFill>
            <a:prstDash val="solid"/>
            <a:miter lim="800000"/>
          </a:ln>
          <a:effectLst/>
        </p:spPr>
      </p:cxnSp>
      <p:cxnSp>
        <p:nvCxnSpPr>
          <p:cNvPr id="30" name="直接连接符 29"/>
          <p:cNvCxnSpPr/>
          <p:nvPr>
            <p:custDataLst>
              <p:tags r:id="rId10"/>
            </p:custDataLst>
          </p:nvPr>
        </p:nvCxnSpPr>
        <p:spPr>
          <a:xfrm>
            <a:off x="6968490" y="4081145"/>
            <a:ext cx="802005" cy="0"/>
          </a:xfrm>
          <a:prstGeom prst="line">
            <a:avLst/>
          </a:prstGeom>
          <a:noFill/>
          <a:ln w="19050" cap="flat" cmpd="sng" algn="ctr">
            <a:solidFill>
              <a:schemeClr val="accent5">
                <a:lumMod val="50000"/>
              </a:schemeClr>
            </a:solidFill>
            <a:prstDash val="solid"/>
            <a:miter lim="800000"/>
          </a:ln>
          <a:effectLst/>
        </p:spPr>
      </p:cxnSp>
      <p:pic>
        <p:nvPicPr>
          <p:cNvPr id="34" name="图片 33" descr="32313538333630393b32313538333731393bcbd1cbf7bfceb3cc"/>
          <p:cNvPicPr>
            <a:picLocks noChangeAspect="1"/>
          </p:cNvPicPr>
          <p:nvPr>
            <p:custDataLst>
              <p:tags r:id="rId11"/>
            </p:custDataLst>
          </p:nvPr>
        </p:nvPicPr>
        <p:blipFill>
          <a:blip r:embed="rId12" cstate="print">
            <a:extLst>
              <a:ext uri="{96DAC541-7B7A-43D3-8B79-37D633B846F1}">
                <asvg:svgBlip xmlns:asvg="http://schemas.microsoft.com/office/drawing/2016/SVG/main" r:embed="rId13"/>
              </a:ext>
            </a:extLst>
          </a:blip>
          <a:stretch>
            <a:fillRect/>
          </a:stretch>
        </p:blipFill>
        <p:spPr>
          <a:xfrm>
            <a:off x="4598670" y="2712720"/>
            <a:ext cx="398780" cy="398780"/>
          </a:xfrm>
          <a:prstGeom prst="rect">
            <a:avLst/>
          </a:prstGeom>
        </p:spPr>
      </p:pic>
      <p:pic>
        <p:nvPicPr>
          <p:cNvPr id="40" name="图片 39" descr="32313538333630393b32313538333731353bd1a7cfb0d6facad6"/>
          <p:cNvPicPr>
            <a:picLocks noChangeAspect="1"/>
          </p:cNvPicPr>
          <p:nvPr>
            <p:custDataLst>
              <p:tags r:id="rId14"/>
            </p:custDataLst>
          </p:nvPr>
        </p:nvPicPr>
        <p:blipFill>
          <a:blip r:embed="rId15" cstate="print">
            <a:extLst>
              <a:ext uri="{96DAC541-7B7A-43D3-8B79-37D633B846F1}">
                <asvg:svgBlip xmlns:asvg="http://schemas.microsoft.com/office/drawing/2016/SVG/main" r:embed="rId16"/>
              </a:ext>
            </a:extLst>
          </a:blip>
          <a:stretch>
            <a:fillRect/>
          </a:stretch>
        </p:blipFill>
        <p:spPr>
          <a:xfrm>
            <a:off x="7169785" y="4208780"/>
            <a:ext cx="398780" cy="39878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39838" y="1911350"/>
            <a:ext cx="9723438" cy="3492500"/>
          </a:xfrm>
        </p:spPr>
        <p:txBody>
          <a:bodyPr vert="horz" wrap="square" lIns="91440" tIns="45720" rIns="91440" bIns="45720" numCol="1" anchor="t" anchorCtr="0" compatLnSpc="1">
            <a:normAutofit/>
          </a:bodyPr>
          <a:lstStyle/>
          <a:p>
            <a:pPr marL="342900" marR="0" lvl="0" indent="-342900" algn="l" defTabSz="914400" rtl="0" eaLnBrk="0" fontAlgn="auto" latinLnBrk="0" hangingPunct="0">
              <a:lnSpc>
                <a:spcPct val="150000"/>
              </a:lnSpc>
              <a:spcBef>
                <a:spcPts val="0"/>
              </a:spcBef>
              <a:spcAft>
                <a:spcPts val="0"/>
              </a:spcAft>
              <a:buClr>
                <a:schemeClr val="accent2"/>
              </a:buClr>
              <a:buSzTx/>
              <a:buFont typeface="Wingdings" panose="05000000000000000000" pitchFamily="2" charset="2"/>
              <a:buChar char="n"/>
              <a:defRPr/>
            </a:pPr>
            <a:r>
              <a:rPr lang="en-US" altLang="zh-CN" sz="2800" noProof="0" dirty="0" smtClean="0">
                <a:ln>
                  <a:noFill/>
                </a:ln>
                <a:effectLst/>
                <a:uLnTx/>
                <a:uFillTx/>
                <a:latin typeface="+mn-ea"/>
                <a:sym typeface="+mn-ea"/>
              </a:rPr>
              <a:t>2023</a:t>
            </a:r>
            <a:r>
              <a:rPr lang="zh-CN" altLang="en-US" sz="2800" noProof="0" dirty="0" smtClean="0">
                <a:ln>
                  <a:noFill/>
                </a:ln>
                <a:effectLst/>
                <a:uLnTx/>
                <a:uFillTx/>
                <a:latin typeface="+mn-ea"/>
                <a:sym typeface="+mn-ea"/>
              </a:rPr>
              <a:t>年在屏边县和砚山县开展干预点前期工作</a:t>
            </a:r>
            <a:endParaRPr kumimoji="0" lang="zh-CN" altLang="en-US" sz="2800" b="1" i="0" u="none" strike="noStrike" kern="0" cap="none" spc="0" normalizeH="0" baseline="0" noProof="0" dirty="0">
              <a:ln>
                <a:noFill/>
              </a:ln>
              <a:solidFill>
                <a:srgbClr val="003399"/>
              </a:solidFill>
              <a:effectLst/>
              <a:uLnTx/>
              <a:uFillTx/>
              <a:latin typeface="+mn-lt"/>
              <a:ea typeface="+mn-ea"/>
              <a:cs typeface="楷体_GB2312"/>
            </a:endParaRPr>
          </a:p>
          <a:p>
            <a:pPr marL="342900" marR="0" lvl="0" indent="-342900" algn="l" defTabSz="914400" rtl="0" eaLnBrk="0" fontAlgn="auto" latinLnBrk="0" hangingPunct="0">
              <a:lnSpc>
                <a:spcPct val="150000"/>
              </a:lnSpc>
              <a:spcBef>
                <a:spcPts val="0"/>
              </a:spcBef>
              <a:spcAft>
                <a:spcPts val="0"/>
              </a:spcAft>
              <a:buClr>
                <a:schemeClr val="accent2"/>
              </a:buClr>
              <a:buSzTx/>
              <a:buFont typeface="Wingdings" panose="05000000000000000000" pitchFamily="2" charset="2"/>
              <a:buChar char="n"/>
              <a:defRPr/>
            </a:pPr>
            <a:r>
              <a:rPr lang="zh-CN" sz="2800" noProof="0" dirty="0" smtClean="0">
                <a:ln>
                  <a:noFill/>
                </a:ln>
                <a:solidFill>
                  <a:schemeClr val="accent2"/>
                </a:solidFill>
                <a:effectLst/>
                <a:uLnTx/>
                <a:uFillTx/>
                <a:sym typeface="+mn-ea"/>
              </a:rPr>
              <a:t>目前已经完成所有项目地区基线调查</a:t>
            </a:r>
            <a:endParaRPr lang="zh-CN" sz="2800" noProof="0" dirty="0" smtClean="0">
              <a:ln>
                <a:noFill/>
              </a:ln>
              <a:solidFill>
                <a:schemeClr val="accent2"/>
              </a:solidFill>
              <a:effectLst/>
              <a:uLnTx/>
              <a:uFillTx/>
              <a:sym typeface="+mn-ea"/>
            </a:endParaRPr>
          </a:p>
          <a:p>
            <a:pPr marL="342900" marR="0" lvl="0" indent="-342900" algn="l" defTabSz="914400" rtl="0" eaLnBrk="0" fontAlgn="auto" latinLnBrk="0" hangingPunct="0">
              <a:lnSpc>
                <a:spcPct val="150000"/>
              </a:lnSpc>
              <a:spcBef>
                <a:spcPts val="0"/>
              </a:spcBef>
              <a:spcAft>
                <a:spcPts val="0"/>
              </a:spcAft>
              <a:buClr>
                <a:schemeClr val="accent2"/>
              </a:buClr>
              <a:buSzTx/>
              <a:buFont typeface="Wingdings" panose="05000000000000000000" pitchFamily="2" charset="2"/>
              <a:buChar char="n"/>
              <a:defRPr/>
            </a:pPr>
            <a:r>
              <a:rPr lang="zh-CN" sz="2800" noProof="0" dirty="0" smtClean="0">
                <a:ln>
                  <a:noFill/>
                </a:ln>
                <a:solidFill>
                  <a:schemeClr val="accent2"/>
                </a:solidFill>
                <a:effectLst/>
                <a:uLnTx/>
                <a:uFillTx/>
                <a:sym typeface="+mn-ea"/>
              </a:rPr>
              <a:t>正在进行数据核查校对</a:t>
            </a:r>
            <a:endParaRPr lang="zh-CN" sz="2800" noProof="0" dirty="0" smtClean="0">
              <a:ln>
                <a:noFill/>
              </a:ln>
              <a:solidFill>
                <a:schemeClr val="accent2"/>
              </a:solidFill>
              <a:effectLst/>
              <a:uLnTx/>
              <a:uFillTx/>
              <a:sym typeface="+mn-ea"/>
            </a:endParaRPr>
          </a:p>
          <a:p>
            <a:pPr marL="342900" marR="0" lvl="0" indent="-342900" algn="l" defTabSz="914400" rtl="0" eaLnBrk="0" fontAlgn="auto" latinLnBrk="0" hangingPunct="0">
              <a:lnSpc>
                <a:spcPct val="150000"/>
              </a:lnSpc>
              <a:spcBef>
                <a:spcPts val="0"/>
              </a:spcBef>
              <a:spcAft>
                <a:spcPts val="0"/>
              </a:spcAft>
              <a:buClr>
                <a:schemeClr val="accent2"/>
              </a:buClr>
              <a:buSzTx/>
              <a:buFont typeface="Wingdings" panose="05000000000000000000" pitchFamily="2" charset="2"/>
              <a:buChar char="n"/>
              <a:defRPr/>
            </a:pPr>
            <a:r>
              <a:rPr lang="zh-CN" sz="2800" noProof="0" dirty="0" smtClean="0">
                <a:ln>
                  <a:noFill/>
                </a:ln>
                <a:solidFill>
                  <a:schemeClr val="accent2"/>
                </a:solidFill>
                <a:effectLst/>
                <a:uLnTx/>
                <a:uFillTx/>
                <a:sym typeface="+mn-ea"/>
              </a:rPr>
              <a:t>为期：</a:t>
            </a:r>
            <a:r>
              <a:rPr lang="en-US" altLang="zh-CN" sz="2800" noProof="0" dirty="0" smtClean="0">
                <a:ln>
                  <a:noFill/>
                </a:ln>
                <a:solidFill>
                  <a:schemeClr val="accent2"/>
                </a:solidFill>
                <a:effectLst/>
                <a:uLnTx/>
                <a:uFillTx/>
                <a:sym typeface="+mn-ea"/>
              </a:rPr>
              <a:t>3</a:t>
            </a:r>
            <a:r>
              <a:rPr lang="zh-CN" altLang="en-US" sz="2800" noProof="0" dirty="0" smtClean="0">
                <a:ln>
                  <a:noFill/>
                </a:ln>
                <a:solidFill>
                  <a:schemeClr val="accent2"/>
                </a:solidFill>
                <a:effectLst/>
                <a:uLnTx/>
                <a:uFillTx/>
                <a:sym typeface="+mn-ea"/>
              </a:rPr>
              <a:t>年</a:t>
            </a:r>
            <a:endParaRPr lang="zh-CN" altLang="en-US" sz="2800" noProof="0" dirty="0" smtClean="0">
              <a:ln>
                <a:noFill/>
              </a:ln>
              <a:solidFill>
                <a:schemeClr val="accent2"/>
              </a:solidFill>
              <a:effectLst/>
              <a:uLnTx/>
              <a:uFillTx/>
              <a:sym typeface="+mn-ea"/>
            </a:endParaRPr>
          </a:p>
        </p:txBody>
      </p:sp>
      <p:sp>
        <p:nvSpPr>
          <p:cNvPr id="8" name="矩形 7"/>
          <p:cNvSpPr/>
          <p:nvPr/>
        </p:nvSpPr>
        <p:spPr>
          <a:xfrm>
            <a:off x="1874203" y="636588"/>
            <a:ext cx="8442960" cy="64516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zh-CN" sz="3600" b="1" kern="0" noProof="0" dirty="0">
                <a:solidFill>
                  <a:schemeClr val="accent2"/>
                </a:solidFill>
                <a:latin typeface="+mj-lt"/>
                <a:ea typeface="+mj-ea"/>
                <a:cs typeface="+mj-cs"/>
                <a:sym typeface="+mn-ea"/>
              </a:rPr>
              <a:t>工作进展</a:t>
            </a:r>
            <a:r>
              <a:rPr lang="en-US" altLang="zh-CN" sz="3600" b="1" kern="0" noProof="0" dirty="0">
                <a:solidFill>
                  <a:schemeClr val="accent2"/>
                </a:solidFill>
                <a:latin typeface="+mj-lt"/>
                <a:ea typeface="+mj-ea"/>
                <a:cs typeface="+mj-cs"/>
                <a:sym typeface="+mn-ea"/>
              </a:rPr>
              <a:t>——</a:t>
            </a:r>
            <a:r>
              <a:rPr lang="zh-CN" altLang="en-US" sz="3600" b="1" kern="0" noProof="0" dirty="0">
                <a:solidFill>
                  <a:srgbClr val="FF0000"/>
                </a:solidFill>
                <a:latin typeface="+mj-lt"/>
                <a:ea typeface="+mj-ea"/>
                <a:cs typeface="+mj-cs"/>
                <a:sym typeface="+mn-ea"/>
              </a:rPr>
              <a:t>西部儿童道路安全项目</a:t>
            </a:r>
            <a:r>
              <a:rPr kumimoji="0" lang="zh-CN" altLang="en-US" sz="3600" b="1" i="0" u="none" strike="noStrike" kern="0" cap="none" spc="0" normalizeH="0" baseline="0" noProof="0" dirty="0">
                <a:solidFill>
                  <a:srgbClr val="FF0000"/>
                </a:solidFill>
                <a:latin typeface="+mj-lt"/>
                <a:ea typeface="+mj-ea"/>
                <a:cs typeface="+mj-cs"/>
                <a:sym typeface="+mn-ea"/>
              </a:rPr>
              <a:t>工作</a:t>
            </a:r>
            <a:endParaRPr kumimoji="0" lang="zh-CN" altLang="en-US" sz="3600" b="1" i="0" u="none" strike="noStrike" kern="0" cap="none" spc="0" normalizeH="0" baseline="0" noProof="0" dirty="0">
              <a:solidFill>
                <a:srgbClr val="FF0000"/>
              </a:solidFill>
              <a:latin typeface="+mj-lt"/>
              <a:ea typeface="+mj-ea"/>
              <a:cs typeface="+mj-cs"/>
              <a:sym typeface="+mn-ea"/>
            </a:endParaRP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西部道路儿童安全项目</a:t>
            </a:r>
            <a:r>
              <a:rPr lang="en-US" altLang="zh-CN"/>
              <a:t>——</a:t>
            </a:r>
            <a:r>
              <a:rPr lang="zh-CN" altLang="en-US"/>
              <a:t>基线调查</a:t>
            </a:r>
            <a:r>
              <a:rPr lang="zh-CN" altLang="en-US">
                <a:solidFill>
                  <a:srgbClr val="FF0000"/>
                </a:solidFill>
              </a:rPr>
              <a:t>已完成</a:t>
            </a:r>
            <a:endParaRPr lang="zh-CN" altLang="en-US">
              <a:solidFill>
                <a:srgbClr val="FF0000"/>
              </a:solidFill>
            </a:endParaRPr>
          </a:p>
        </p:txBody>
      </p:sp>
      <p:graphicFrame>
        <p:nvGraphicFramePr>
          <p:cNvPr id="4" name="内容占位符 3"/>
          <p:cNvGraphicFramePr>
            <a:graphicFrameLocks noGrp="1"/>
          </p:cNvGraphicFramePr>
          <p:nvPr>
            <p:ph idx="1"/>
            <p:custDataLst>
              <p:tags r:id="rId1"/>
            </p:custDataLst>
          </p:nvPr>
        </p:nvGraphicFramePr>
        <p:xfrm>
          <a:off x="609600" y="1600200"/>
          <a:ext cx="10696575" cy="3512820"/>
        </p:xfrm>
        <a:graphic>
          <a:graphicData uri="http://schemas.openxmlformats.org/drawingml/2006/table">
            <a:tbl>
              <a:tblPr firstRow="1" bandRow="1">
                <a:tableStyleId>{5C22544A-7EE6-4342-B048-85BDC9FD1C3A}</a:tableStyleId>
              </a:tblPr>
              <a:tblGrid>
                <a:gridCol w="3565525"/>
                <a:gridCol w="3565525"/>
                <a:gridCol w="3565525"/>
              </a:tblGrid>
              <a:tr h="585470">
                <a:tc>
                  <a:txBody>
                    <a:bodyPr/>
                    <a:lstStyle/>
                    <a:p>
                      <a:pPr algn="ctr">
                        <a:buNone/>
                      </a:pPr>
                      <a:endParaRPr lang="zh-CN" altLang="en-US" sz="2400" dirty="0"/>
                    </a:p>
                  </a:txBody>
                  <a:tcPr anchor="ctr"/>
                </a:tc>
                <a:tc>
                  <a:txBody>
                    <a:bodyPr/>
                    <a:lstStyle/>
                    <a:p>
                      <a:pPr marL="0" algn="ctr" defTabSz="914400" rtl="0" eaLnBrk="1" latinLnBrk="0" hangingPunct="1">
                        <a:buNone/>
                      </a:pPr>
                      <a:r>
                        <a:rPr lang="zh-CN" altLang="en-US" sz="3200" b="1" kern="1200" noProof="0" dirty="0">
                          <a:ln>
                            <a:noFill/>
                          </a:ln>
                          <a:solidFill>
                            <a:schemeClr val="accent2"/>
                          </a:solidFill>
                          <a:effectLst/>
                          <a:uLnTx/>
                          <a:uFillTx/>
                          <a:latin typeface="+mn-lt"/>
                          <a:ea typeface="+mn-ea"/>
                          <a:cs typeface="楷体_GB2312"/>
                          <a:sym typeface="+mn-ea"/>
                        </a:rPr>
                        <a:t>项目点</a:t>
                      </a:r>
                      <a:endParaRPr lang="zh-CN" altLang="en-US" sz="3200" b="1" kern="1200" noProof="0" dirty="0">
                        <a:ln>
                          <a:noFill/>
                        </a:ln>
                        <a:solidFill>
                          <a:schemeClr val="accent2"/>
                        </a:solidFill>
                        <a:effectLst/>
                        <a:uLnTx/>
                        <a:uFillTx/>
                        <a:latin typeface="+mn-lt"/>
                        <a:ea typeface="+mn-ea"/>
                        <a:cs typeface="楷体_GB2312"/>
                        <a:sym typeface="+mn-ea"/>
                      </a:endParaRPr>
                    </a:p>
                  </a:txBody>
                  <a:tcPr anchor="ctr"/>
                </a:tc>
                <a:tc>
                  <a:txBody>
                    <a:bodyPr/>
                    <a:lstStyle/>
                    <a:p>
                      <a:pPr marL="0" algn="ctr" defTabSz="914400" rtl="0" eaLnBrk="1" latinLnBrk="0" hangingPunct="1">
                        <a:buNone/>
                      </a:pPr>
                      <a:r>
                        <a:rPr lang="zh-CN" altLang="en-US" sz="3200" b="1" kern="1200" noProof="0" dirty="0">
                          <a:ln>
                            <a:noFill/>
                          </a:ln>
                          <a:solidFill>
                            <a:schemeClr val="accent2"/>
                          </a:solidFill>
                          <a:effectLst/>
                          <a:uLnTx/>
                          <a:uFillTx/>
                          <a:latin typeface="+mn-lt"/>
                          <a:ea typeface="+mn-ea"/>
                          <a:cs typeface="楷体_GB2312"/>
                          <a:sym typeface="+mn-ea"/>
                        </a:rPr>
                        <a:t>调查问卷</a:t>
                      </a:r>
                      <a:endParaRPr lang="zh-CN" altLang="en-US" sz="3200" b="1" kern="1200" noProof="0" dirty="0">
                        <a:ln>
                          <a:noFill/>
                        </a:ln>
                        <a:solidFill>
                          <a:schemeClr val="accent2"/>
                        </a:solidFill>
                        <a:effectLst/>
                        <a:uLnTx/>
                        <a:uFillTx/>
                        <a:latin typeface="+mn-lt"/>
                        <a:ea typeface="+mn-ea"/>
                        <a:cs typeface="楷体_GB2312"/>
                        <a:sym typeface="+mn-ea"/>
                      </a:endParaRPr>
                    </a:p>
                  </a:txBody>
                  <a:tcPr anchor="ctr"/>
                </a:tc>
              </a:tr>
              <a:tr h="585470">
                <a:tc rowSpan="3">
                  <a:txBody>
                    <a:bodyPr/>
                    <a:lstStyle/>
                    <a:p>
                      <a:pPr algn="ctr">
                        <a:buNone/>
                      </a:pPr>
                      <a:r>
                        <a:rPr lang="zh-CN" altLang="en-US" sz="2800" b="1" noProof="0" dirty="0">
                          <a:ln>
                            <a:noFill/>
                          </a:ln>
                          <a:solidFill>
                            <a:srgbClr val="FF0000"/>
                          </a:solidFill>
                          <a:effectLst/>
                          <a:uLnTx/>
                          <a:uFillTx/>
                          <a:latin typeface="+mn-lt"/>
                          <a:ea typeface="+mn-ea"/>
                          <a:cs typeface="楷体_GB2312"/>
                          <a:sym typeface="+mn-ea"/>
                        </a:rPr>
                        <a:t>干预点</a:t>
                      </a:r>
                      <a:endParaRPr lang="zh-CN" altLang="en-US" sz="2800" b="1" noProof="0" dirty="0">
                        <a:ln>
                          <a:noFill/>
                        </a:ln>
                        <a:solidFill>
                          <a:srgbClr val="FF0000"/>
                        </a:solidFill>
                        <a:effectLst/>
                        <a:uLnTx/>
                        <a:uFillTx/>
                        <a:latin typeface="+mn-lt"/>
                        <a:ea typeface="+mn-ea"/>
                        <a:cs typeface="楷体_GB2312"/>
                        <a:sym typeface="+mn-ea"/>
                      </a:endParaRPr>
                    </a:p>
                  </a:txBody>
                  <a:tcPr anchor="ctr">
                    <a:solidFill>
                      <a:srgbClr val="CCFFFF"/>
                    </a:solidFill>
                  </a:tcPr>
                </a:tc>
                <a:tc>
                  <a:txBody>
                    <a:bodyPr/>
                    <a:lstStyle/>
                    <a:p>
                      <a:pPr marL="0" algn="ctr" defTabSz="914400" rtl="0" eaLnBrk="1" latinLnBrk="0" hangingPunct="1">
                        <a:buNone/>
                      </a:pPr>
                      <a:r>
                        <a:rPr lang="zh-CN" altLang="en-US" sz="2800" b="1" kern="1200" noProof="0" dirty="0">
                          <a:ln>
                            <a:noFill/>
                          </a:ln>
                          <a:solidFill>
                            <a:srgbClr val="FF0000"/>
                          </a:solidFill>
                          <a:effectLst/>
                          <a:uLnTx/>
                          <a:uFillTx/>
                          <a:latin typeface="+mn-lt"/>
                          <a:ea typeface="+mn-ea"/>
                          <a:cs typeface="楷体_GB2312"/>
                          <a:sym typeface="+mn-ea"/>
                        </a:rPr>
                        <a:t>屏边县</a:t>
                      </a:r>
                      <a:endParaRPr lang="zh-CN" altLang="en-US" sz="2800" b="1" kern="1200" noProof="0" dirty="0">
                        <a:ln>
                          <a:noFill/>
                        </a:ln>
                        <a:solidFill>
                          <a:srgbClr val="FF0000"/>
                        </a:solidFill>
                        <a:effectLst/>
                        <a:uLnTx/>
                        <a:uFillTx/>
                        <a:latin typeface="+mn-lt"/>
                        <a:ea typeface="+mn-ea"/>
                        <a:cs typeface="楷体_GB2312"/>
                        <a:sym typeface="+mn-ea"/>
                      </a:endParaRPr>
                    </a:p>
                  </a:txBody>
                  <a:tcPr anchor="ctr">
                    <a:solidFill>
                      <a:srgbClr val="CCFFFF"/>
                    </a:solidFill>
                  </a:tcPr>
                </a:tc>
                <a:tc>
                  <a:txBody>
                    <a:bodyPr/>
                    <a:lstStyle/>
                    <a:p>
                      <a:pPr marL="0" algn="ctr" defTabSz="914400" rtl="0" eaLnBrk="1" latinLnBrk="0" hangingPunct="1">
                        <a:buNone/>
                      </a:pPr>
                      <a:r>
                        <a:rPr lang="en-US" altLang="zh-CN" sz="2800" b="1" kern="1200" noProof="0" dirty="0">
                          <a:ln>
                            <a:noFill/>
                          </a:ln>
                          <a:solidFill>
                            <a:srgbClr val="FF0000"/>
                          </a:solidFill>
                          <a:effectLst/>
                          <a:uLnTx/>
                          <a:uFillTx/>
                          <a:latin typeface="+mn-lt"/>
                          <a:ea typeface="+mn-ea"/>
                          <a:cs typeface="楷体_GB2312"/>
                          <a:sym typeface="+mn-ea"/>
                        </a:rPr>
                        <a:t>7716</a:t>
                      </a:r>
                      <a:endParaRPr lang="en-US" altLang="zh-CN" sz="2800" b="1" kern="1200" noProof="0" dirty="0">
                        <a:ln>
                          <a:noFill/>
                        </a:ln>
                        <a:solidFill>
                          <a:srgbClr val="FF0000"/>
                        </a:solidFill>
                        <a:effectLst/>
                        <a:uLnTx/>
                        <a:uFillTx/>
                        <a:latin typeface="+mn-lt"/>
                        <a:ea typeface="+mn-ea"/>
                        <a:cs typeface="楷体_GB2312"/>
                        <a:sym typeface="+mn-ea"/>
                      </a:endParaRPr>
                    </a:p>
                  </a:txBody>
                  <a:tcPr anchor="ctr">
                    <a:solidFill>
                      <a:srgbClr val="CCFFFF"/>
                    </a:solidFill>
                  </a:tcPr>
                </a:tc>
              </a:tr>
              <a:tr h="585470">
                <a:tc vMerge="1">
                  <a:tcPr/>
                </a:tc>
                <a:tc>
                  <a:txBody>
                    <a:bodyPr/>
                    <a:lstStyle/>
                    <a:p>
                      <a:pPr algn="ctr">
                        <a:buNone/>
                      </a:pPr>
                      <a:r>
                        <a:rPr lang="zh-CN" altLang="en-US" sz="2800" b="1" noProof="0" dirty="0">
                          <a:ln>
                            <a:noFill/>
                          </a:ln>
                          <a:solidFill>
                            <a:srgbClr val="FF0000"/>
                          </a:solidFill>
                          <a:effectLst/>
                          <a:uLnTx/>
                          <a:uFillTx/>
                          <a:latin typeface="+mn-lt"/>
                          <a:ea typeface="+mn-ea"/>
                          <a:cs typeface="楷体_GB2312"/>
                          <a:sym typeface="+mn-ea"/>
                        </a:rPr>
                        <a:t>弥勒市</a:t>
                      </a:r>
                      <a:endParaRPr lang="zh-CN" altLang="en-US" sz="2800" b="1" noProof="0" dirty="0">
                        <a:ln>
                          <a:noFill/>
                        </a:ln>
                        <a:solidFill>
                          <a:srgbClr val="FF0000"/>
                        </a:solidFill>
                        <a:effectLst/>
                        <a:uLnTx/>
                        <a:uFillTx/>
                        <a:latin typeface="+mn-lt"/>
                        <a:ea typeface="+mn-ea"/>
                        <a:cs typeface="楷体_GB2312"/>
                        <a:sym typeface="+mn-ea"/>
                      </a:endParaRPr>
                    </a:p>
                  </a:txBody>
                  <a:tcPr anchor="ctr"/>
                </a:tc>
                <a:tc>
                  <a:txBody>
                    <a:bodyPr/>
                    <a:lstStyle/>
                    <a:p>
                      <a:pPr algn="ctr">
                        <a:buNone/>
                      </a:pPr>
                      <a:r>
                        <a:rPr lang="en-US" altLang="zh-CN" sz="2800" b="1" noProof="0" dirty="0">
                          <a:ln>
                            <a:noFill/>
                          </a:ln>
                          <a:solidFill>
                            <a:srgbClr val="FF0000"/>
                          </a:solidFill>
                          <a:effectLst/>
                          <a:uLnTx/>
                          <a:uFillTx/>
                          <a:latin typeface="+mn-lt"/>
                          <a:ea typeface="+mn-ea"/>
                          <a:cs typeface="楷体_GB2312"/>
                          <a:sym typeface="+mn-ea"/>
                        </a:rPr>
                        <a:t>11371</a:t>
                      </a:r>
                      <a:endParaRPr lang="en-US" altLang="zh-CN" sz="2800" b="1" noProof="0" dirty="0">
                        <a:ln>
                          <a:noFill/>
                        </a:ln>
                        <a:solidFill>
                          <a:srgbClr val="FF0000"/>
                        </a:solidFill>
                        <a:effectLst/>
                        <a:uLnTx/>
                        <a:uFillTx/>
                        <a:latin typeface="+mn-lt"/>
                        <a:ea typeface="+mn-ea"/>
                        <a:cs typeface="楷体_GB2312"/>
                        <a:sym typeface="+mn-ea"/>
                      </a:endParaRPr>
                    </a:p>
                  </a:txBody>
                  <a:tcPr anchor="ctr"/>
                </a:tc>
              </a:tr>
              <a:tr h="585470">
                <a:tc vMerge="1">
                  <a:tcPr/>
                </a:tc>
                <a:tc>
                  <a:txBody>
                    <a:bodyPr/>
                    <a:lstStyle/>
                    <a:p>
                      <a:pPr algn="ctr">
                        <a:buNone/>
                      </a:pPr>
                      <a:r>
                        <a:rPr lang="zh-CN" altLang="en-US" sz="2800" b="1" noProof="0" dirty="0">
                          <a:ln>
                            <a:noFill/>
                          </a:ln>
                          <a:solidFill>
                            <a:srgbClr val="FF0000"/>
                          </a:solidFill>
                          <a:effectLst/>
                          <a:uLnTx/>
                          <a:uFillTx/>
                          <a:latin typeface="+mn-lt"/>
                          <a:ea typeface="+mn-ea"/>
                          <a:cs typeface="楷体_GB2312"/>
                          <a:sym typeface="+mn-ea"/>
                        </a:rPr>
                        <a:t>砚山县</a:t>
                      </a:r>
                      <a:endParaRPr lang="zh-CN" altLang="en-US" sz="2800" b="1" noProof="0" dirty="0">
                        <a:ln>
                          <a:noFill/>
                        </a:ln>
                        <a:solidFill>
                          <a:srgbClr val="FF0000"/>
                        </a:solidFill>
                        <a:effectLst/>
                        <a:uLnTx/>
                        <a:uFillTx/>
                        <a:latin typeface="+mn-lt"/>
                        <a:ea typeface="+mn-ea"/>
                        <a:cs typeface="楷体_GB2312"/>
                        <a:sym typeface="+mn-ea"/>
                      </a:endParaRPr>
                    </a:p>
                  </a:txBody>
                  <a:tcPr anchor="ctr">
                    <a:solidFill>
                      <a:srgbClr val="CCFFFF"/>
                    </a:solidFill>
                  </a:tcPr>
                </a:tc>
                <a:tc>
                  <a:txBody>
                    <a:bodyPr/>
                    <a:lstStyle/>
                    <a:p>
                      <a:pPr algn="ctr">
                        <a:buNone/>
                      </a:pPr>
                      <a:r>
                        <a:rPr lang="en-US" altLang="zh-CN" sz="2800" b="1" noProof="0" dirty="0">
                          <a:ln>
                            <a:noFill/>
                          </a:ln>
                          <a:solidFill>
                            <a:srgbClr val="FF0000"/>
                          </a:solidFill>
                          <a:effectLst/>
                          <a:uLnTx/>
                          <a:uFillTx/>
                          <a:latin typeface="+mn-lt"/>
                          <a:ea typeface="+mn-ea"/>
                          <a:cs typeface="楷体_GB2312"/>
                          <a:sym typeface="+mn-ea"/>
                        </a:rPr>
                        <a:t>13926</a:t>
                      </a:r>
                      <a:endParaRPr lang="en-US" altLang="zh-CN" sz="2800" b="1" noProof="0" dirty="0">
                        <a:ln>
                          <a:noFill/>
                        </a:ln>
                        <a:solidFill>
                          <a:srgbClr val="FF0000"/>
                        </a:solidFill>
                        <a:effectLst/>
                        <a:uLnTx/>
                        <a:uFillTx/>
                        <a:latin typeface="+mn-lt"/>
                        <a:ea typeface="+mn-ea"/>
                        <a:cs typeface="楷体_GB2312"/>
                        <a:sym typeface="+mn-ea"/>
                      </a:endParaRPr>
                    </a:p>
                  </a:txBody>
                  <a:tcPr anchor="ctr">
                    <a:solidFill>
                      <a:srgbClr val="CCFFFF"/>
                    </a:solidFill>
                  </a:tcPr>
                </a:tc>
              </a:tr>
              <a:tr h="585470">
                <a:tc rowSpan="2">
                  <a:txBody>
                    <a:bodyPr/>
                    <a:lstStyle/>
                    <a:p>
                      <a:pPr algn="ctr">
                        <a:buNone/>
                      </a:pPr>
                      <a:r>
                        <a:rPr lang="zh-CN" altLang="en-US" sz="2800" b="1" noProof="0" dirty="0">
                          <a:ln>
                            <a:noFill/>
                          </a:ln>
                          <a:solidFill>
                            <a:schemeClr val="accent2"/>
                          </a:solidFill>
                          <a:effectLst/>
                          <a:uLnTx/>
                          <a:uFillTx/>
                          <a:latin typeface="+mn-lt"/>
                          <a:ea typeface="+mn-ea"/>
                          <a:cs typeface="楷体_GB2312"/>
                          <a:sym typeface="+mn-ea"/>
                        </a:rPr>
                        <a:t>对照点</a:t>
                      </a:r>
                      <a:endParaRPr lang="zh-CN" altLang="en-US" sz="2800" b="1" noProof="0" dirty="0">
                        <a:ln>
                          <a:noFill/>
                        </a:ln>
                        <a:solidFill>
                          <a:schemeClr val="accent2"/>
                        </a:solidFill>
                        <a:effectLst/>
                        <a:uLnTx/>
                        <a:uFillTx/>
                        <a:latin typeface="+mn-lt"/>
                        <a:ea typeface="+mn-ea"/>
                        <a:cs typeface="楷体_GB2312"/>
                        <a:sym typeface="+mn-ea"/>
                      </a:endParaRPr>
                    </a:p>
                  </a:txBody>
                  <a:tcPr anchor="ctr">
                    <a:solidFill>
                      <a:schemeClr val="accent5"/>
                    </a:solidFill>
                  </a:tcPr>
                </a:tc>
                <a:tc>
                  <a:txBody>
                    <a:bodyPr/>
                    <a:lstStyle/>
                    <a:p>
                      <a:pPr algn="ctr">
                        <a:buNone/>
                      </a:pPr>
                      <a:r>
                        <a:rPr lang="zh-CN" altLang="en-US" sz="2800" b="1" noProof="0" dirty="0">
                          <a:ln>
                            <a:noFill/>
                          </a:ln>
                          <a:solidFill>
                            <a:schemeClr val="accent2"/>
                          </a:solidFill>
                          <a:effectLst/>
                          <a:uLnTx/>
                          <a:uFillTx/>
                          <a:latin typeface="+mn-lt"/>
                          <a:ea typeface="+mn-ea"/>
                          <a:cs typeface="楷体_GB2312"/>
                          <a:sym typeface="+mn-ea"/>
                        </a:rPr>
                        <a:t>鹤庆县</a:t>
                      </a:r>
                      <a:endParaRPr lang="zh-CN" altLang="en-US" sz="2800" b="1" noProof="0" dirty="0">
                        <a:ln>
                          <a:noFill/>
                        </a:ln>
                        <a:solidFill>
                          <a:schemeClr val="accent2"/>
                        </a:solidFill>
                        <a:effectLst/>
                        <a:uLnTx/>
                        <a:uFillTx/>
                        <a:latin typeface="+mn-lt"/>
                        <a:ea typeface="+mn-ea"/>
                        <a:cs typeface="楷体_GB2312"/>
                        <a:sym typeface="+mn-ea"/>
                      </a:endParaRPr>
                    </a:p>
                  </a:txBody>
                  <a:tcPr anchor="ctr"/>
                </a:tc>
                <a:tc>
                  <a:txBody>
                    <a:bodyPr/>
                    <a:lstStyle/>
                    <a:p>
                      <a:pPr algn="ctr">
                        <a:buNone/>
                      </a:pPr>
                      <a:r>
                        <a:rPr lang="en-US" altLang="zh-CN" sz="2800" b="1" noProof="0" dirty="0">
                          <a:ln>
                            <a:noFill/>
                          </a:ln>
                          <a:solidFill>
                            <a:schemeClr val="accent2"/>
                          </a:solidFill>
                          <a:effectLst/>
                          <a:uLnTx/>
                          <a:uFillTx/>
                          <a:latin typeface="+mn-lt"/>
                          <a:ea typeface="+mn-ea"/>
                          <a:cs typeface="楷体_GB2312"/>
                          <a:sym typeface="+mn-ea"/>
                        </a:rPr>
                        <a:t>4452</a:t>
                      </a:r>
                      <a:endParaRPr lang="en-US" altLang="zh-CN" sz="2800" b="1" noProof="0" dirty="0">
                        <a:ln>
                          <a:noFill/>
                        </a:ln>
                        <a:solidFill>
                          <a:schemeClr val="accent2"/>
                        </a:solidFill>
                        <a:effectLst/>
                        <a:uLnTx/>
                        <a:uFillTx/>
                        <a:latin typeface="+mn-lt"/>
                        <a:ea typeface="+mn-ea"/>
                        <a:cs typeface="楷体_GB2312"/>
                        <a:sym typeface="+mn-ea"/>
                      </a:endParaRPr>
                    </a:p>
                  </a:txBody>
                  <a:tcPr anchor="ctr"/>
                </a:tc>
              </a:tr>
              <a:tr h="585470">
                <a:tc vMerge="1">
                  <a:tcPr/>
                </a:tc>
                <a:tc>
                  <a:txBody>
                    <a:bodyPr/>
                    <a:lstStyle/>
                    <a:p>
                      <a:pPr algn="ctr">
                        <a:buNone/>
                      </a:pPr>
                      <a:r>
                        <a:rPr lang="zh-CN" altLang="en-US" sz="2800" b="1" noProof="0" dirty="0">
                          <a:ln>
                            <a:noFill/>
                          </a:ln>
                          <a:solidFill>
                            <a:schemeClr val="accent2"/>
                          </a:solidFill>
                          <a:effectLst/>
                          <a:uLnTx/>
                          <a:uFillTx/>
                          <a:latin typeface="+mn-lt"/>
                          <a:ea typeface="+mn-ea"/>
                          <a:cs typeface="楷体_GB2312"/>
                          <a:sym typeface="+mn-ea"/>
                        </a:rPr>
                        <a:t>禄劝县</a:t>
                      </a:r>
                      <a:endParaRPr lang="zh-CN" altLang="en-US" sz="2800" b="1" noProof="0" dirty="0">
                        <a:ln>
                          <a:noFill/>
                        </a:ln>
                        <a:solidFill>
                          <a:schemeClr val="accent2"/>
                        </a:solidFill>
                        <a:effectLst/>
                        <a:uLnTx/>
                        <a:uFillTx/>
                        <a:latin typeface="+mn-lt"/>
                        <a:ea typeface="+mn-ea"/>
                        <a:cs typeface="楷体_GB2312"/>
                        <a:sym typeface="+mn-ea"/>
                      </a:endParaRPr>
                    </a:p>
                  </a:txBody>
                  <a:tcPr anchor="ctr">
                    <a:solidFill>
                      <a:srgbClr val="CCFFFF"/>
                    </a:solidFill>
                  </a:tcPr>
                </a:tc>
                <a:tc>
                  <a:txBody>
                    <a:bodyPr/>
                    <a:lstStyle/>
                    <a:p>
                      <a:pPr algn="ctr">
                        <a:buNone/>
                      </a:pPr>
                      <a:r>
                        <a:rPr lang="en-US" altLang="zh-CN" sz="2800" b="1" noProof="0" dirty="0">
                          <a:ln>
                            <a:noFill/>
                          </a:ln>
                          <a:solidFill>
                            <a:schemeClr val="accent2"/>
                          </a:solidFill>
                          <a:effectLst/>
                          <a:uLnTx/>
                          <a:uFillTx/>
                          <a:latin typeface="+mn-lt"/>
                          <a:ea typeface="+mn-ea"/>
                          <a:cs typeface="楷体_GB2312"/>
                          <a:sym typeface="+mn-ea"/>
                        </a:rPr>
                        <a:t>4299</a:t>
                      </a:r>
                      <a:endParaRPr lang="en-US" altLang="zh-CN" sz="2800" b="1" noProof="0" dirty="0">
                        <a:ln>
                          <a:noFill/>
                        </a:ln>
                        <a:solidFill>
                          <a:schemeClr val="accent2"/>
                        </a:solidFill>
                        <a:effectLst/>
                        <a:uLnTx/>
                        <a:uFillTx/>
                        <a:latin typeface="+mn-lt"/>
                        <a:ea typeface="+mn-ea"/>
                        <a:cs typeface="楷体_GB2312"/>
                        <a:sym typeface="+mn-ea"/>
                      </a:endParaRPr>
                    </a:p>
                  </a:txBody>
                  <a:tcPr anchor="ctr">
                    <a:solidFill>
                      <a:srgbClr val="CCFFFF"/>
                    </a:solidFill>
                  </a:tcPr>
                </a:tc>
              </a:tr>
            </a:tbl>
          </a:graphicData>
        </a:graphic>
      </p:graphicFrame>
      <p:sp>
        <p:nvSpPr>
          <p:cNvPr id="5" name="文本框 4"/>
          <p:cNvSpPr txBox="1"/>
          <p:nvPr/>
        </p:nvSpPr>
        <p:spPr>
          <a:xfrm>
            <a:off x="1493973" y="5349421"/>
            <a:ext cx="9057912" cy="523220"/>
          </a:xfrm>
          <a:prstGeom prst="rect">
            <a:avLst/>
          </a:prstGeom>
          <a:noFill/>
        </p:spPr>
        <p:txBody>
          <a:bodyPr wrap="square" rtlCol="0">
            <a:spAutoFit/>
          </a:bodyPr>
          <a:lstStyle/>
          <a:p>
            <a:pPr algn="ctr" eaLnBrk="1" hangingPunct="1"/>
            <a:r>
              <a:rPr lang="zh-CN" altLang="en-US" sz="2800" b="1" dirty="0">
                <a:solidFill>
                  <a:schemeClr val="accent2"/>
                </a:solidFill>
                <a:latin typeface="+mn-lt"/>
                <a:ea typeface="+mn-ea"/>
                <a:cs typeface="楷体_GB2312"/>
                <a:sym typeface="+mn-ea"/>
              </a:rPr>
              <a:t>本次基线调查共覆盖</a:t>
            </a:r>
            <a:r>
              <a:rPr lang="en-US" altLang="zh-CN" sz="2800" b="1" dirty="0">
                <a:solidFill>
                  <a:schemeClr val="accent2"/>
                </a:solidFill>
                <a:latin typeface="+mn-lt"/>
                <a:ea typeface="+mn-ea"/>
                <a:cs typeface="楷体_GB2312"/>
                <a:sym typeface="+mn-ea"/>
              </a:rPr>
              <a:t>5</a:t>
            </a:r>
            <a:r>
              <a:rPr lang="zh-CN" altLang="en-US" sz="2800" b="1" dirty="0">
                <a:solidFill>
                  <a:schemeClr val="accent2"/>
                </a:solidFill>
                <a:latin typeface="+mn-lt"/>
                <a:ea typeface="+mn-ea"/>
                <a:cs typeface="楷体_GB2312"/>
                <a:sym typeface="+mn-ea"/>
              </a:rPr>
              <a:t>个县（市、区）的</a:t>
            </a:r>
            <a:r>
              <a:rPr lang="en-US" altLang="zh-CN" sz="2800" b="1" dirty="0">
                <a:solidFill>
                  <a:srgbClr val="FF0000"/>
                </a:solidFill>
                <a:latin typeface="+mn-lt"/>
                <a:ea typeface="+mn-ea"/>
                <a:cs typeface="楷体_GB2312"/>
                <a:sym typeface="+mn-ea"/>
              </a:rPr>
              <a:t>41764</a:t>
            </a:r>
            <a:r>
              <a:rPr lang="zh-CN" altLang="en-US" sz="2800" b="1" dirty="0">
                <a:solidFill>
                  <a:schemeClr val="accent2"/>
                </a:solidFill>
                <a:latin typeface="+mn-lt"/>
                <a:ea typeface="+mn-ea"/>
                <a:cs typeface="楷体_GB2312"/>
                <a:sym typeface="+mn-ea"/>
              </a:rPr>
              <a:t>份问卷</a:t>
            </a:r>
            <a:endParaRPr lang="zh-CN" altLang="en-US" sz="2800" b="1" dirty="0">
              <a:solidFill>
                <a:schemeClr val="accent2"/>
              </a:solidFill>
              <a:latin typeface="+mn-lt"/>
              <a:ea typeface="+mn-ea"/>
              <a:cs typeface="楷体_GB2312"/>
              <a:sym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39838" y="1911350"/>
            <a:ext cx="9723438" cy="3492500"/>
          </a:xfrm>
        </p:spPr>
        <p:txBody>
          <a:bodyPr vert="horz" wrap="square" lIns="91440" tIns="45720" rIns="91440" bIns="45720" numCol="1" anchor="t" anchorCtr="0" compatLnSpc="1">
            <a:normAutofit/>
          </a:bodyPr>
          <a:lstStyle/>
          <a:p>
            <a:pPr marL="342900" marR="0" lvl="0" indent="-342900" algn="l" defTabSz="914400" rtl="0" eaLnBrk="0" fontAlgn="auto" latinLnBrk="0" hangingPunct="0">
              <a:lnSpc>
                <a:spcPct val="150000"/>
              </a:lnSpc>
              <a:spcBef>
                <a:spcPts val="0"/>
              </a:spcBef>
              <a:spcAft>
                <a:spcPts val="0"/>
              </a:spcAft>
              <a:buClr>
                <a:schemeClr val="accent2"/>
              </a:buClr>
              <a:buSzTx/>
              <a:buFont typeface="Wingdings" panose="05000000000000000000" pitchFamily="2" charset="2"/>
              <a:buChar char="n"/>
              <a:defRPr/>
            </a:pPr>
            <a:r>
              <a:rPr lang="zh-CN" altLang="en-US" sz="2800" noProof="0" dirty="0" smtClean="0">
                <a:ln>
                  <a:noFill/>
                </a:ln>
                <a:solidFill>
                  <a:schemeClr val="accent2"/>
                </a:solidFill>
                <a:effectLst/>
                <a:uLnTx/>
                <a:uFillTx/>
                <a:sym typeface="+mn-ea"/>
              </a:rPr>
              <a:t>纳入省政府责任目标考核</a:t>
            </a:r>
            <a:endParaRPr lang="zh-CN" altLang="en-US" sz="2800" noProof="0" dirty="0" smtClean="0">
              <a:ln>
                <a:noFill/>
              </a:ln>
              <a:solidFill>
                <a:schemeClr val="accent2"/>
              </a:solidFill>
              <a:effectLst/>
              <a:uLnTx/>
              <a:uFillTx/>
              <a:sym typeface="+mn-ea"/>
            </a:endParaRPr>
          </a:p>
          <a:p>
            <a:pPr marL="342900" marR="0" lvl="0" indent="-342900" algn="l" defTabSz="914400" rtl="0" eaLnBrk="0" fontAlgn="auto" latinLnBrk="0" hangingPunct="0">
              <a:lnSpc>
                <a:spcPct val="150000"/>
              </a:lnSpc>
              <a:spcBef>
                <a:spcPts val="0"/>
              </a:spcBef>
              <a:spcAft>
                <a:spcPts val="0"/>
              </a:spcAft>
              <a:buClr>
                <a:schemeClr val="accent2"/>
              </a:buClr>
              <a:buSzTx/>
              <a:buFont typeface="Wingdings" panose="05000000000000000000" pitchFamily="2" charset="2"/>
              <a:buChar char="n"/>
              <a:defRPr/>
            </a:pPr>
            <a:r>
              <a:rPr lang="zh-CN" altLang="en-US" sz="2800" noProof="0" dirty="0" smtClean="0">
                <a:ln>
                  <a:noFill/>
                </a:ln>
                <a:solidFill>
                  <a:schemeClr val="accent2"/>
                </a:solidFill>
                <a:effectLst/>
                <a:uLnTx/>
                <a:uFillTx/>
                <a:sym typeface="+mn-ea"/>
              </a:rPr>
              <a:t>由</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rPr>
              <a:t>云南省市场监管局负责并提供经费</a:t>
            </a:r>
            <a:endPar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a:endParaRPr>
          </a:p>
          <a:p>
            <a:pPr marL="342900" marR="0" lvl="0" indent="-342900" algn="l" defTabSz="914400" rtl="0" eaLnBrk="0" fontAlgn="auto" latinLnBrk="0" hangingPunct="0">
              <a:lnSpc>
                <a:spcPct val="150000"/>
              </a:lnSpc>
              <a:spcBef>
                <a:spcPts val="0"/>
              </a:spcBef>
              <a:spcAft>
                <a:spcPts val="0"/>
              </a:spcAft>
              <a:buClr>
                <a:schemeClr val="accent2"/>
              </a:buClr>
              <a:buSzTx/>
              <a:buFont typeface="Wingdings" panose="05000000000000000000" pitchFamily="2" charset="2"/>
              <a:buChar char="n"/>
              <a:defRPr/>
            </a:pP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a:rPr>
              <a:t>2021</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rPr>
              <a:t>年</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a:rPr>
              <a:t>9</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rPr>
              <a:t>月</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a:rPr>
              <a:t>-</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rPr>
              <a:t>至今在楚雄州</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a:rPr>
              <a:t>禄丰市</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rPr>
              <a:t>开展</a:t>
            </a:r>
            <a:endParaRPr kumimoji="0" lang="zh-CN" altLang="en-US" sz="2400" b="1" i="0" u="none" strike="noStrike" kern="0" cap="none" spc="0" normalizeH="0" baseline="0" noProof="0" dirty="0">
              <a:ln>
                <a:noFill/>
              </a:ln>
              <a:solidFill>
                <a:srgbClr val="003399"/>
              </a:solidFill>
              <a:effectLst/>
              <a:uLnTx/>
              <a:uFillTx/>
              <a:latin typeface="+mn-lt"/>
              <a:ea typeface="+mn-ea"/>
              <a:cs typeface="楷体_GB2312"/>
            </a:endParaRPr>
          </a:p>
        </p:txBody>
      </p:sp>
      <p:sp>
        <p:nvSpPr>
          <p:cNvPr id="8" name="矩形 7"/>
          <p:cNvSpPr/>
          <p:nvPr/>
        </p:nvSpPr>
        <p:spPr>
          <a:xfrm>
            <a:off x="2902268" y="636588"/>
            <a:ext cx="6606540" cy="64516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zh-CN" sz="3600" b="1" kern="0" noProof="0" dirty="0">
                <a:solidFill>
                  <a:schemeClr val="accent2"/>
                </a:solidFill>
                <a:latin typeface="+mj-lt"/>
                <a:ea typeface="+mj-ea"/>
                <a:cs typeface="+mj-cs"/>
                <a:sym typeface="+mn-ea"/>
              </a:rPr>
              <a:t>工作进展</a:t>
            </a:r>
            <a:r>
              <a:rPr lang="en-US" altLang="zh-CN" sz="3600" b="1" kern="0" noProof="0" dirty="0">
                <a:solidFill>
                  <a:schemeClr val="accent2"/>
                </a:solidFill>
                <a:latin typeface="+mj-lt"/>
                <a:ea typeface="+mj-ea"/>
                <a:cs typeface="+mj-cs"/>
                <a:sym typeface="+mn-ea"/>
              </a:rPr>
              <a:t>——</a:t>
            </a:r>
            <a:r>
              <a:rPr kumimoji="0" lang="zh-CN" altLang="en-US" sz="3600" b="1" i="0" u="none" strike="noStrike" kern="0" cap="none" spc="0" normalizeH="0" baseline="0" noProof="0" dirty="0">
                <a:solidFill>
                  <a:srgbClr val="FF0000"/>
                </a:solidFill>
                <a:latin typeface="+mj-lt"/>
                <a:ea typeface="+mj-ea"/>
                <a:cs typeface="+mj-cs"/>
                <a:sym typeface="+mn-ea"/>
              </a:rPr>
              <a:t>产品伤害</a:t>
            </a:r>
            <a:r>
              <a:rPr kumimoji="0" lang="zh-CN" altLang="en-US" sz="3600" b="1" i="0" u="none" strike="noStrike" kern="0" cap="none" spc="0" normalizeH="0" baseline="0" noProof="0" dirty="0">
                <a:solidFill>
                  <a:schemeClr val="accent2"/>
                </a:solidFill>
                <a:latin typeface="+mj-lt"/>
                <a:ea typeface="+mj-ea"/>
                <a:cs typeface="+mj-cs"/>
                <a:sym typeface="+mn-ea"/>
              </a:rPr>
              <a:t>监测工作</a:t>
            </a:r>
            <a:endParaRPr kumimoji="0" lang="zh-CN" altLang="en-US" sz="3600" b="1" i="0" u="none" strike="noStrike" kern="0" cap="none" spc="0" normalizeH="0" baseline="0" noProof="0" dirty="0">
              <a:solidFill>
                <a:schemeClr val="accent2"/>
              </a:solidFill>
              <a:latin typeface="+mj-lt"/>
              <a:ea typeface="+mj-ea"/>
              <a:cs typeface="+mj-cs"/>
              <a:sym typeface="+mn-ea"/>
            </a:endParaRP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custDataLst>
              <p:tags r:id="rId1"/>
            </p:custDataLst>
          </p:nvPr>
        </p:nvSpPr>
        <p:spPr/>
        <p:txBody>
          <a:bodyPr vert="horz" wrap="square" lIns="91440" tIns="45720" rIns="91440" bIns="45720" anchor="ctr" anchorCtr="0"/>
          <a:lstStyle/>
          <a:p>
            <a:r>
              <a:rPr lang="zh-CN" altLang="en-US" dirty="0" smtClean="0">
                <a:sym typeface="+mn-ea"/>
              </a:rPr>
              <a:t>成果</a:t>
            </a:r>
            <a:r>
              <a:rPr lang="en-US" altLang="zh-CN" noProof="0" dirty="0" smtClean="0">
                <a:sym typeface="+mn-ea"/>
              </a:rPr>
              <a:t>—</a:t>
            </a:r>
            <a:r>
              <a:rPr lang="zh-CN" altLang="en-US" dirty="0" smtClean="0">
                <a:sym typeface="+mn-ea"/>
              </a:rPr>
              <a:t>伤害综合防控成绩突出奖</a:t>
            </a:r>
            <a:endParaRPr lang="zh-CN" altLang="en-US" dirty="0"/>
          </a:p>
        </p:txBody>
      </p:sp>
      <p:pic>
        <p:nvPicPr>
          <p:cNvPr id="4098" name="Picture 2"/>
          <p:cNvPicPr>
            <a:picLocks noChangeAspect="1" noChangeArrowheads="1"/>
          </p:cNvPicPr>
          <p:nvPr/>
        </p:nvPicPr>
        <p:blipFill>
          <a:blip r:embed="rId2" cstate="print"/>
          <a:srcRect/>
          <a:stretch>
            <a:fillRect/>
          </a:stretch>
        </p:blipFill>
        <p:spPr bwMode="auto">
          <a:xfrm>
            <a:off x="1356631" y="1618728"/>
            <a:ext cx="8455024" cy="47312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txBox="1">
            <a:spLocks noChangeArrowheads="1"/>
          </p:cNvSpPr>
          <p:nvPr/>
        </p:nvSpPr>
        <p:spPr bwMode="auto">
          <a:xfrm>
            <a:off x="769938" y="1915886"/>
            <a:ext cx="10914062" cy="3637919"/>
          </a:xfrm>
          <a:prstGeom prst="rect">
            <a:avLst/>
          </a:prstGeom>
          <a:noFill/>
          <a:ln w="9525">
            <a:noFill/>
            <a:miter lim="800000"/>
          </a:ln>
        </p:spPr>
        <p:txBody>
          <a:bodyPr wrap="square">
            <a:spAutoFit/>
          </a:bodyPr>
          <a:lstStyle/>
          <a:p>
            <a:pPr marL="0" marR="0" lvl="1" algn="l" defTabSz="914400" rtl="0">
              <a:lnSpc>
                <a:spcPct val="160000"/>
              </a:lnSpc>
              <a:spcBef>
                <a:spcPts val="0"/>
              </a:spcBef>
              <a:spcAft>
                <a:spcPct val="0"/>
              </a:spcAft>
              <a:buClr>
                <a:schemeClr val="accent2"/>
              </a:buClr>
              <a:buSzTx/>
              <a:buFontTx/>
              <a:buNone/>
              <a:defRPr/>
            </a:pPr>
            <a:r>
              <a:rPr kumimoji="0" lang="en-US" altLang="zh-CN" sz="2400" b="1" i="0" u="none" strike="noStrike" kern="1200" cap="none" spc="0" normalizeH="0" baseline="0" noProof="0" dirty="0">
                <a:ln>
                  <a:noFill/>
                </a:ln>
                <a:solidFill>
                  <a:srgbClr val="003399"/>
                </a:solidFill>
                <a:effectLst/>
                <a:uLnTx/>
                <a:uFillTx/>
                <a:latin typeface="+mn-ea"/>
                <a:ea typeface="+mn-ea"/>
                <a:cs typeface="楷体_GB2312"/>
              </a:rPr>
              <a:t>   </a:t>
            </a:r>
            <a:r>
              <a:rPr kumimoji="0" lang="en-US" altLang="zh-CN" sz="2400" b="1" i="0" u="none" strike="noStrike" kern="1200" cap="none" spc="0" normalizeH="0" baseline="0" noProof="0" dirty="0" smtClean="0">
                <a:ln>
                  <a:noFill/>
                </a:ln>
                <a:solidFill>
                  <a:srgbClr val="003399"/>
                </a:solidFill>
                <a:effectLst/>
                <a:uLnTx/>
                <a:uFillTx/>
                <a:latin typeface="+mn-ea"/>
                <a:ea typeface="+mn-ea"/>
                <a:cs typeface="楷体_GB2312"/>
              </a:rPr>
              <a:t>   </a:t>
            </a:r>
            <a:r>
              <a:rPr kumimoji="0" lang="zh-CN" altLang="en-US" sz="2400" b="1" i="0" u="none" strike="noStrike" kern="1200" cap="none" spc="0" normalizeH="0" baseline="0" noProof="0" dirty="0">
                <a:ln>
                  <a:noFill/>
                </a:ln>
                <a:solidFill>
                  <a:srgbClr val="003399"/>
                </a:solidFill>
                <a:effectLst/>
                <a:uLnTx/>
                <a:uFillTx/>
                <a:latin typeface="+mn-ea"/>
                <a:ea typeface="+mn-ea"/>
                <a:cs typeface="楷体_GB2312"/>
              </a:rPr>
              <a:t>伤害是指</a:t>
            </a:r>
            <a:r>
              <a:rPr kumimoji="0" lang="zh-CN" altLang="en-US" sz="2400" b="1" i="0" u="none" strike="noStrike" kern="1200" cap="none" spc="0" normalizeH="0" baseline="0" noProof="0" dirty="0">
                <a:ln>
                  <a:noFill/>
                </a:ln>
                <a:solidFill>
                  <a:srgbClr val="FF0000"/>
                </a:solidFill>
                <a:effectLst/>
                <a:uLnTx/>
                <a:uFillTx/>
                <a:latin typeface="+mn-ea"/>
                <a:ea typeface="+mn-ea"/>
                <a:cs typeface="楷体_GB2312"/>
              </a:rPr>
              <a:t>突然间或短暂地</a:t>
            </a:r>
            <a:r>
              <a:rPr kumimoji="0" lang="zh-CN" altLang="en-US" sz="2400" b="1" i="0" u="none" strike="noStrike" kern="1200" cap="none" spc="0" normalizeH="0" baseline="0" noProof="0" dirty="0">
                <a:ln>
                  <a:noFill/>
                </a:ln>
                <a:solidFill>
                  <a:srgbClr val="003399"/>
                </a:solidFill>
                <a:effectLst/>
                <a:uLnTx/>
                <a:uFillTx/>
                <a:latin typeface="+mn-ea"/>
                <a:ea typeface="+mn-ea"/>
                <a:cs typeface="楷体_GB2312"/>
              </a:rPr>
              <a:t>遭受到</a:t>
            </a:r>
            <a:r>
              <a:rPr kumimoji="0" lang="zh-CN" altLang="en-US" sz="2400" b="1" i="0" u="none" strike="noStrike" kern="1200" cap="none" spc="0" normalizeH="0" baseline="0" noProof="0" dirty="0">
                <a:ln>
                  <a:noFill/>
                </a:ln>
                <a:solidFill>
                  <a:srgbClr val="FF0000"/>
                </a:solidFill>
                <a:effectLst/>
                <a:uLnTx/>
                <a:uFillTx/>
                <a:latin typeface="+mn-ea"/>
                <a:ea typeface="+mn-ea"/>
                <a:cs typeface="楷体_GB2312"/>
              </a:rPr>
              <a:t>不可耐受的能量</a:t>
            </a:r>
            <a:r>
              <a:rPr kumimoji="0" lang="zh-CN" altLang="en-US" sz="2400" b="1" i="0" u="none" strike="noStrike" kern="1200" cap="none" spc="0" normalizeH="0" baseline="0" noProof="0" dirty="0">
                <a:ln>
                  <a:noFill/>
                </a:ln>
                <a:solidFill>
                  <a:srgbClr val="003399"/>
                </a:solidFill>
                <a:effectLst/>
                <a:uLnTx/>
                <a:uFillTx/>
                <a:latin typeface="+mn-ea"/>
                <a:ea typeface="+mn-ea"/>
                <a:cs typeface="楷体_GB2312"/>
              </a:rPr>
              <a:t>作用而导致的人体损伤。伤害是由于机械能、电能、化学能、热能，以及电离辐射等物质以超过机体耐受总程度的量或速率</a:t>
            </a:r>
            <a:r>
              <a:rPr kumimoji="0" lang="zh-CN" altLang="en-US" sz="2400" b="1" i="0" u="none" strike="noStrike" kern="1200" cap="none" spc="0" normalizeH="0" baseline="0" noProof="0" dirty="0">
                <a:ln>
                  <a:noFill/>
                </a:ln>
                <a:solidFill>
                  <a:srgbClr val="FF0000"/>
                </a:solidFill>
                <a:effectLst/>
                <a:uLnTx/>
                <a:uFillTx/>
                <a:latin typeface="+mn-ea"/>
                <a:ea typeface="+mn-ea"/>
                <a:cs typeface="楷体_GB2312"/>
              </a:rPr>
              <a:t>急性作用</a:t>
            </a:r>
            <a:r>
              <a:rPr kumimoji="0" lang="zh-CN" altLang="en-US" sz="2400" b="1" i="0" u="none" strike="noStrike" kern="1200" cap="none" spc="0" normalizeH="0" baseline="0" noProof="0" dirty="0">
                <a:ln>
                  <a:noFill/>
                </a:ln>
                <a:solidFill>
                  <a:srgbClr val="003399"/>
                </a:solidFill>
                <a:effectLst/>
                <a:uLnTx/>
                <a:uFillTx/>
                <a:latin typeface="+mn-ea"/>
                <a:ea typeface="+mn-ea"/>
                <a:cs typeface="楷体_GB2312"/>
              </a:rPr>
              <a:t>于机体所致。</a:t>
            </a:r>
            <a:endParaRPr kumimoji="0" lang="en-US" altLang="zh-CN" sz="2400" b="1" i="0" u="none" strike="noStrike" kern="1200" cap="none" spc="0" normalizeH="0" baseline="0" noProof="0" dirty="0">
              <a:ln>
                <a:noFill/>
              </a:ln>
              <a:solidFill>
                <a:srgbClr val="003399"/>
              </a:solidFill>
              <a:effectLst/>
              <a:uLnTx/>
              <a:uFillTx/>
              <a:latin typeface="+mn-ea"/>
              <a:ea typeface="+mn-ea"/>
              <a:cs typeface="楷体_GB2312"/>
            </a:endParaRPr>
          </a:p>
          <a:p>
            <a:pPr marL="0" marR="0" lvl="1" algn="l" defTabSz="914400" rtl="0">
              <a:lnSpc>
                <a:spcPct val="160000"/>
              </a:lnSpc>
              <a:spcBef>
                <a:spcPts val="0"/>
              </a:spcBef>
              <a:spcAft>
                <a:spcPct val="0"/>
              </a:spcAft>
              <a:buClr>
                <a:schemeClr val="accent2"/>
              </a:buClr>
              <a:buSzTx/>
              <a:buFontTx/>
              <a:buNone/>
              <a:defRPr/>
            </a:pPr>
            <a:r>
              <a:rPr kumimoji="0" lang="en-US" altLang="zh-CN" sz="2400" b="1" i="0" u="none" strike="noStrike" kern="1200" cap="none" spc="0" normalizeH="0" baseline="0" noProof="0" dirty="0">
                <a:ln>
                  <a:noFill/>
                </a:ln>
                <a:solidFill>
                  <a:srgbClr val="003399"/>
                </a:solidFill>
                <a:effectLst/>
                <a:uLnTx/>
                <a:uFillTx/>
                <a:latin typeface="+mn-ea"/>
                <a:ea typeface="+mn-ea"/>
                <a:cs typeface="楷体_GB2312"/>
              </a:rPr>
              <a:t>    </a:t>
            </a:r>
            <a:r>
              <a:rPr kumimoji="0" lang="zh-CN" altLang="en-US" sz="2400" b="1" i="0" u="none" strike="noStrike" kern="1200" cap="none" spc="0" normalizeH="0" baseline="0" noProof="0" dirty="0">
                <a:ln>
                  <a:noFill/>
                </a:ln>
                <a:solidFill>
                  <a:srgbClr val="003399"/>
                </a:solidFill>
                <a:effectLst/>
                <a:uLnTx/>
                <a:uFillTx/>
                <a:latin typeface="+mn-ea"/>
                <a:ea typeface="+mn-ea"/>
                <a:cs typeface="楷体_GB2312"/>
              </a:rPr>
              <a:t>在某些情况下（例如溺水和冻伤），伤害是由于氧气或热能等</a:t>
            </a:r>
            <a:r>
              <a:rPr kumimoji="0" lang="zh-CN" altLang="en-US" sz="2400" b="1" i="0" u="none" strike="noStrike" kern="1200" cap="none" spc="0" normalizeH="0" baseline="0" noProof="0" dirty="0">
                <a:ln>
                  <a:noFill/>
                </a:ln>
                <a:solidFill>
                  <a:srgbClr val="FF0000"/>
                </a:solidFill>
                <a:effectLst/>
                <a:uLnTx/>
                <a:uFillTx/>
                <a:latin typeface="+mn-ea"/>
                <a:ea typeface="+mn-ea"/>
                <a:cs typeface="楷体_GB2312"/>
              </a:rPr>
              <a:t>生命基本物质的急性缺乏</a:t>
            </a:r>
            <a:r>
              <a:rPr kumimoji="0" lang="zh-CN" altLang="en-US" sz="2400" b="1" i="0" u="none" strike="noStrike" kern="1200" cap="none" spc="0" normalizeH="0" baseline="0" noProof="0" dirty="0">
                <a:ln>
                  <a:noFill/>
                </a:ln>
                <a:solidFill>
                  <a:srgbClr val="003399"/>
                </a:solidFill>
                <a:effectLst/>
                <a:uLnTx/>
                <a:uFillTx/>
                <a:latin typeface="+mn-ea"/>
                <a:ea typeface="+mn-ea"/>
                <a:cs typeface="楷体_GB2312"/>
              </a:rPr>
              <a:t>所导致的。</a:t>
            </a:r>
            <a:endParaRPr kumimoji="0" lang="en-US" altLang="zh-CN" sz="2400" b="1" i="0" u="none" strike="noStrike" kern="1200" cap="none" spc="0" normalizeH="0" baseline="0" noProof="0" dirty="0">
              <a:ln>
                <a:noFill/>
              </a:ln>
              <a:solidFill>
                <a:srgbClr val="003399"/>
              </a:solidFill>
              <a:effectLst/>
              <a:uLnTx/>
              <a:uFillTx/>
              <a:latin typeface="+mn-ea"/>
              <a:ea typeface="+mn-ea"/>
              <a:cs typeface="楷体_GB2312"/>
            </a:endParaRPr>
          </a:p>
          <a:p>
            <a:pPr marL="0" marR="0" lvl="1" algn="ctr" defTabSz="914400" rtl="0">
              <a:lnSpc>
                <a:spcPct val="160000"/>
              </a:lnSpc>
              <a:spcBef>
                <a:spcPts val="0"/>
              </a:spcBef>
              <a:spcAft>
                <a:spcPct val="0"/>
              </a:spcAft>
              <a:buClr>
                <a:schemeClr val="accent2"/>
              </a:buClr>
              <a:buSzTx/>
              <a:buFontTx/>
              <a:buNone/>
              <a:defRPr/>
            </a:pPr>
            <a:r>
              <a:rPr kumimoji="0" lang="en-US" altLang="zh-CN" sz="2400" b="1" i="0" u="none" strike="noStrike" kern="1200" cap="none" spc="0" normalizeH="0" baseline="0" noProof="0" dirty="0">
                <a:ln>
                  <a:noFill/>
                </a:ln>
                <a:solidFill>
                  <a:srgbClr val="FF66FF"/>
                </a:solidFill>
                <a:effectLst/>
                <a:uLnTx/>
                <a:uFillTx/>
                <a:latin typeface="+mn-ea"/>
                <a:ea typeface="楷体_GB2312" pitchFamily="49" charset="-122"/>
                <a:cs typeface="楷体_GB2312"/>
              </a:rPr>
              <a:t>(</a:t>
            </a:r>
            <a:r>
              <a:rPr kumimoji="0" lang="zh-CN" altLang="en-US" sz="2400" b="1" i="0" u="none" strike="noStrike" kern="1200" cap="none" spc="0" normalizeH="0" baseline="0" noProof="0" dirty="0">
                <a:ln>
                  <a:noFill/>
                </a:ln>
                <a:solidFill>
                  <a:srgbClr val="FF66FF"/>
                </a:solidFill>
                <a:effectLst/>
                <a:uLnTx/>
                <a:uFillTx/>
                <a:latin typeface="+mn-ea"/>
                <a:ea typeface="楷体_GB2312" pitchFamily="49" charset="-122"/>
                <a:cs typeface="楷体_GB2312"/>
              </a:rPr>
              <a:t>慢性发生的不是伤害不用报）</a:t>
            </a:r>
            <a:endParaRPr kumimoji="0" lang="zh-CN" altLang="en-US" sz="2400" b="1" i="0" u="none" strike="noStrike" kern="1200" cap="none" spc="0" normalizeH="0" baseline="0" noProof="0" dirty="0">
              <a:ln>
                <a:noFill/>
              </a:ln>
              <a:solidFill>
                <a:srgbClr val="FF66FF"/>
              </a:solidFill>
              <a:effectLst/>
              <a:uLnTx/>
              <a:uFillTx/>
              <a:latin typeface="+mn-ea"/>
              <a:ea typeface="楷体_GB2312" pitchFamily="49" charset="-122"/>
              <a:cs typeface="楷体_GB2312"/>
            </a:endParaRPr>
          </a:p>
        </p:txBody>
      </p:sp>
      <p:sp>
        <p:nvSpPr>
          <p:cNvPr id="6" name="矩形 5"/>
          <p:cNvSpPr/>
          <p:nvPr/>
        </p:nvSpPr>
        <p:spPr>
          <a:xfrm>
            <a:off x="4722813" y="612775"/>
            <a:ext cx="2038350" cy="646113"/>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2F1FA9"/>
                </a:solidFill>
                <a:effectLst>
                  <a:outerShdw blurRad="38100" dist="38100" dir="2700000" algn="tl">
                    <a:srgbClr val="000000">
                      <a:alpha val="43137"/>
                    </a:srgbClr>
                  </a:outerShdw>
                </a:effectLst>
                <a:uLnTx/>
                <a:uFillTx/>
                <a:latin typeface="黑体" panose="02010609060101010101" pitchFamily="49" charset="-122"/>
                <a:ea typeface="+mj-ea"/>
                <a:cs typeface="+mj-cs"/>
              </a:rPr>
              <a:t>伤害定义</a:t>
            </a:r>
            <a:endParaRPr kumimoji="0" lang="zh-CN" altLang="en-US" sz="3600" b="1" i="0" u="none" strike="noStrike" kern="1200" cap="none" spc="0" normalizeH="0" baseline="0" noProof="0" dirty="0">
              <a:ln>
                <a:noFill/>
              </a:ln>
              <a:solidFill>
                <a:srgbClr val="2F1FA9"/>
              </a:solidFill>
              <a:effectLst>
                <a:outerShdw blurRad="38100" dist="38100" dir="2700000" algn="tl">
                  <a:srgbClr val="000000">
                    <a:alpha val="43137"/>
                  </a:srgbClr>
                </a:outerShdw>
              </a:effectLst>
              <a:uLnTx/>
              <a:uFillTx/>
              <a:latin typeface="黑体" panose="02010609060101010101" pitchFamily="49" charset="-122"/>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1"/>
          <p:cNvSpPr>
            <a:spLocks noChangeAspect="1"/>
          </p:cNvSpPr>
          <p:nvPr>
            <p:custDataLst>
              <p:tags r:id="rId1"/>
            </p:custDataLst>
          </p:nvPr>
        </p:nvSpPr>
        <p:spPr>
          <a:xfrm>
            <a:off x="0" y="2592705"/>
            <a:ext cx="12192635" cy="1671320"/>
          </a:xfrm>
          <a:prstGeom prst="roundRect">
            <a:avLst>
              <a:gd name="adj" fmla="val 50000"/>
            </a:avLst>
          </a:prstGeom>
          <a:solidFill>
            <a:schemeClr val="bg1"/>
          </a:solidFill>
          <a:ln>
            <a:gradFill flip="none" rotWithShape="1">
              <a:gsLst>
                <a:gs pos="100000">
                  <a:srgbClr val="166C9F">
                    <a:alpha val="0"/>
                  </a:srgbClr>
                </a:gs>
                <a:gs pos="0">
                  <a:srgbClr val="2B85B7">
                    <a:alpha val="0"/>
                  </a:srgbClr>
                </a:gs>
                <a:gs pos="50000">
                  <a:srgbClr val="005287">
                    <a:alpha val="100000"/>
                  </a:srgbClr>
                </a:gs>
              </a:gsLst>
              <a:lin ang="0" scaled="1"/>
              <a:tileRect/>
            </a:gradFill>
          </a:ln>
          <a:effectLst>
            <a:outerShdw blurRad="4064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8194" name="Rectangle 3"/>
          <p:cNvSpPr>
            <a:spLocks noGrp="1"/>
          </p:cNvSpPr>
          <p:nvPr>
            <p:ph idx="1"/>
          </p:nvPr>
        </p:nvSpPr>
        <p:spPr>
          <a:xfrm>
            <a:off x="3150235" y="2592705"/>
            <a:ext cx="5891530" cy="1490345"/>
          </a:xfrm>
        </p:spPr>
        <p:txBody>
          <a:bodyPr vert="horz" wrap="square" lIns="91440" tIns="45720" rIns="91440" bIns="45720" numCol="1" anchor="t" anchorCtr="0" compatLnSpc="1"/>
          <a:lstStyle/>
          <a:p>
            <a:pPr marL="342900" marR="0" lvl="0" indent="-342900" algn="l" defTabSz="914400" rtl="0" eaLnBrk="0" fontAlgn="base" latinLnBrk="0" hangingPunct="0">
              <a:lnSpc>
                <a:spcPct val="200000"/>
              </a:lnSpc>
              <a:spcBef>
                <a:spcPct val="20000"/>
              </a:spcBef>
              <a:spcAft>
                <a:spcPct val="0"/>
              </a:spcAft>
              <a:buClr>
                <a:schemeClr val="accent2"/>
              </a:buClr>
              <a:buSzTx/>
              <a:buFont typeface="Wingdings" panose="05000000000000000000" pitchFamily="2" charset="2"/>
              <a:buNone/>
              <a:defRPr/>
            </a:pPr>
            <a:r>
              <a:rPr kumimoji="0" lang="zh-CN" altLang="en-US" sz="4400" b="1" i="0" u="none" strike="noStrike" kern="1200" cap="none" spc="0" normalizeH="0" baseline="0" noProof="0" dirty="0" smtClean="0">
                <a:ln>
                  <a:noFill/>
                </a:ln>
                <a:solidFill>
                  <a:schemeClr val="accent2"/>
                </a:solidFill>
                <a:effectLst/>
                <a:uLnTx/>
                <a:uFillTx/>
                <a:latin typeface="+mj-lt"/>
                <a:ea typeface="+mj-ea"/>
                <a:cs typeface="+mj-cs"/>
              </a:rPr>
              <a:t>三、</a:t>
            </a:r>
            <a:r>
              <a:rPr kumimoji="0" lang="zh-CN" altLang="en-US" sz="4400" b="1" i="0" u="none" strike="noStrike" kern="0" cap="none" spc="0" normalizeH="0" baseline="0" noProof="0" dirty="0" smtClean="0">
                <a:ln>
                  <a:noFill/>
                </a:ln>
                <a:solidFill>
                  <a:srgbClr val="003399"/>
                </a:solidFill>
                <a:effectLst/>
                <a:uLnTx/>
                <a:uFillTx/>
                <a:latin typeface="+mn-lt"/>
                <a:ea typeface="+mn-ea"/>
                <a:cs typeface="楷体_GB2312"/>
              </a:rPr>
              <a:t>伤害监测工作方案</a:t>
            </a:r>
            <a:endParaRPr kumimoji="0" lang="en-US" altLang="zh-CN" sz="4400" b="1" i="0" u="none" strike="noStrike" kern="0" cap="none" spc="0" normalizeH="0" baseline="0" noProof="0" dirty="0" smtClean="0">
              <a:ln>
                <a:noFill/>
              </a:ln>
              <a:solidFill>
                <a:srgbClr val="003399"/>
              </a:solidFill>
              <a:effectLst/>
              <a:uLnTx/>
              <a:uFillTx/>
              <a:latin typeface="+mn-lt"/>
              <a:ea typeface="+mn-ea"/>
              <a:cs typeface="楷体_GB231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TextBox 5"/>
          <p:cNvSpPr txBox="1"/>
          <p:nvPr>
            <p:custDataLst>
              <p:tags r:id="rId1"/>
            </p:custDataLst>
          </p:nvPr>
        </p:nvSpPr>
        <p:spPr>
          <a:xfrm>
            <a:off x="3363913" y="254000"/>
            <a:ext cx="1792287" cy="400050"/>
          </a:xfrm>
          <a:prstGeom prst="rect">
            <a:avLst/>
          </a:prstGeom>
          <a:noFill/>
          <a:ln w="9525" cap="flat" cmpd="sng">
            <a:solidFill>
              <a:srgbClr val="FFC000"/>
            </a:solidFill>
            <a:prstDash val="solid"/>
            <a:miter/>
            <a:headEnd type="none" w="med" len="med"/>
            <a:tailEnd type="none" w="med" len="med"/>
          </a:ln>
        </p:spPr>
        <p:txBody>
          <a:bodyPr>
            <a:spAutoFit/>
          </a:bodyPr>
          <a:lstStyle/>
          <a:p>
            <a:r>
              <a:rPr lang="zh-CN" altLang="en-US" sz="2000" b="1" dirty="0">
                <a:solidFill>
                  <a:srgbClr val="FFC000"/>
                </a:solidFill>
                <a:latin typeface="Arial" panose="020B0604020202020204" pitchFamily="34" charset="0"/>
              </a:rPr>
              <a:t>卡片识别信息</a:t>
            </a:r>
            <a:endParaRPr lang="zh-CN" altLang="en-US" sz="2000" b="1" dirty="0">
              <a:solidFill>
                <a:srgbClr val="FFC000"/>
              </a:solidFill>
              <a:latin typeface="Arial" panose="020B0604020202020204" pitchFamily="34" charset="0"/>
            </a:endParaRPr>
          </a:p>
        </p:txBody>
      </p:sp>
      <p:sp>
        <p:nvSpPr>
          <p:cNvPr id="36868" name="TextBox 6"/>
          <p:cNvSpPr txBox="1"/>
          <p:nvPr>
            <p:custDataLst>
              <p:tags r:id="rId2"/>
            </p:custDataLst>
          </p:nvPr>
        </p:nvSpPr>
        <p:spPr>
          <a:xfrm>
            <a:off x="3325813" y="938213"/>
            <a:ext cx="1868487" cy="400050"/>
          </a:xfrm>
          <a:prstGeom prst="rect">
            <a:avLst/>
          </a:prstGeom>
          <a:noFill/>
          <a:ln w="9525" cap="flat" cmpd="sng">
            <a:solidFill>
              <a:srgbClr val="3333FF"/>
            </a:solidFill>
            <a:prstDash val="solid"/>
            <a:miter/>
            <a:headEnd type="none" w="med" len="med"/>
            <a:tailEnd type="none" w="med" len="med"/>
          </a:ln>
        </p:spPr>
        <p:txBody>
          <a:bodyPr>
            <a:spAutoFit/>
          </a:bodyPr>
          <a:lstStyle/>
          <a:p>
            <a:r>
              <a:rPr lang="zh-CN" altLang="en-US" sz="2000" b="1" dirty="0">
                <a:solidFill>
                  <a:srgbClr val="3333FF"/>
                </a:solidFill>
                <a:latin typeface="Arial" panose="020B0604020202020204" pitchFamily="34" charset="0"/>
              </a:rPr>
              <a:t>患者一般信息</a:t>
            </a:r>
            <a:endParaRPr lang="zh-CN" altLang="en-US" sz="2000" b="1" dirty="0">
              <a:solidFill>
                <a:srgbClr val="3333FF"/>
              </a:solidFill>
              <a:latin typeface="Arial" panose="020B0604020202020204" pitchFamily="34" charset="0"/>
            </a:endParaRPr>
          </a:p>
        </p:txBody>
      </p:sp>
      <p:sp>
        <p:nvSpPr>
          <p:cNvPr id="36869" name="TextBox 7"/>
          <p:cNvSpPr txBox="1"/>
          <p:nvPr>
            <p:custDataLst>
              <p:tags r:id="rId3"/>
            </p:custDataLst>
          </p:nvPr>
        </p:nvSpPr>
        <p:spPr>
          <a:xfrm>
            <a:off x="2924175" y="2843213"/>
            <a:ext cx="2649538" cy="400050"/>
          </a:xfrm>
          <a:prstGeom prst="rect">
            <a:avLst/>
          </a:prstGeom>
          <a:noFill/>
          <a:ln w="9525" cap="flat" cmpd="sng">
            <a:solidFill>
              <a:srgbClr val="FF0000"/>
            </a:solidFill>
            <a:prstDash val="solid"/>
            <a:miter/>
            <a:headEnd type="none" w="med" len="med"/>
            <a:tailEnd type="none" w="med" len="med"/>
          </a:ln>
        </p:spPr>
        <p:txBody>
          <a:bodyPr>
            <a:spAutoFit/>
          </a:bodyPr>
          <a:lstStyle/>
          <a:p>
            <a:pPr algn="ctr"/>
            <a:r>
              <a:rPr lang="zh-CN" altLang="en-US" sz="2000" b="1" dirty="0">
                <a:solidFill>
                  <a:srgbClr val="FF0000"/>
                </a:solidFill>
                <a:latin typeface="Arial" panose="020B0604020202020204" pitchFamily="34" charset="0"/>
              </a:rPr>
              <a:t>伤害事件的基本情况</a:t>
            </a:r>
            <a:endParaRPr lang="zh-CN" altLang="en-US" sz="2000" b="1" dirty="0">
              <a:solidFill>
                <a:srgbClr val="FF0000"/>
              </a:solidFill>
              <a:latin typeface="Arial" panose="020B0604020202020204" pitchFamily="34" charset="0"/>
            </a:endParaRPr>
          </a:p>
        </p:txBody>
      </p:sp>
      <p:sp>
        <p:nvSpPr>
          <p:cNvPr id="36870" name="TextBox 8"/>
          <p:cNvSpPr txBox="1"/>
          <p:nvPr>
            <p:custDataLst>
              <p:tags r:id="rId4"/>
            </p:custDataLst>
          </p:nvPr>
        </p:nvSpPr>
        <p:spPr>
          <a:xfrm>
            <a:off x="3390900" y="5143500"/>
            <a:ext cx="1752600" cy="400050"/>
          </a:xfrm>
          <a:prstGeom prst="rect">
            <a:avLst/>
          </a:prstGeom>
          <a:noFill/>
          <a:ln w="9525" cap="flat" cmpd="sng">
            <a:solidFill>
              <a:srgbClr val="00FF00"/>
            </a:solidFill>
            <a:prstDash val="solid"/>
            <a:miter/>
            <a:headEnd type="none" w="med" len="med"/>
            <a:tailEnd type="none" w="med" len="med"/>
          </a:ln>
        </p:spPr>
        <p:txBody>
          <a:bodyPr>
            <a:spAutoFit/>
          </a:bodyPr>
          <a:lstStyle/>
          <a:p>
            <a:r>
              <a:rPr lang="zh-CN" altLang="en-US" sz="2000" b="1" dirty="0">
                <a:solidFill>
                  <a:srgbClr val="00FF00"/>
                </a:solidFill>
                <a:latin typeface="Arial" panose="020B0604020202020204" pitchFamily="34" charset="0"/>
              </a:rPr>
              <a:t>伤害临床信息</a:t>
            </a:r>
            <a:endParaRPr lang="zh-CN" altLang="en-US" sz="2000" b="1" dirty="0">
              <a:solidFill>
                <a:srgbClr val="00FF00"/>
              </a:solidFill>
              <a:latin typeface="Arial" panose="020B0604020202020204" pitchFamily="34" charset="0"/>
            </a:endParaRPr>
          </a:p>
        </p:txBody>
      </p:sp>
      <p:sp>
        <p:nvSpPr>
          <p:cNvPr id="36871" name="TextBox 9"/>
          <p:cNvSpPr txBox="1"/>
          <p:nvPr>
            <p:custDataLst>
              <p:tags r:id="rId5"/>
            </p:custDataLst>
          </p:nvPr>
        </p:nvSpPr>
        <p:spPr>
          <a:xfrm>
            <a:off x="3511550" y="6242050"/>
            <a:ext cx="1644650" cy="400050"/>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p>
            <a:pPr algn="ctr"/>
            <a:r>
              <a:rPr lang="zh-CN" altLang="en-US" sz="2000" b="1" dirty="0">
                <a:latin typeface="Arial" panose="020B0604020202020204" pitchFamily="34" charset="0"/>
              </a:rPr>
              <a:t>填报人信息</a:t>
            </a:r>
            <a:endParaRPr lang="zh-CN" altLang="en-US" sz="2000" b="1" dirty="0">
              <a:latin typeface="Arial" panose="020B0604020202020204" pitchFamily="34" charset="0"/>
            </a:endParaRPr>
          </a:p>
        </p:txBody>
      </p:sp>
      <p:pic>
        <p:nvPicPr>
          <p:cNvPr id="36872" name="Picture 2"/>
          <p:cNvPicPr>
            <a:picLocks noGrp="1" noChangeAspect="1"/>
          </p:cNvPicPr>
          <p:nvPr>
            <p:ph idx="1"/>
            <p:custDataLst>
              <p:tags r:id="rId6"/>
            </p:custDataLst>
          </p:nvPr>
        </p:nvPicPr>
        <p:blipFill>
          <a:blip r:embed="rId7" cstate="print"/>
          <a:srcRect/>
          <a:stretch>
            <a:fillRect/>
          </a:stretch>
        </p:blipFill>
        <p:spPr>
          <a:xfrm>
            <a:off x="5835650" y="0"/>
            <a:ext cx="6180138" cy="6642100"/>
          </a:xfrm>
        </p:spPr>
      </p:pic>
      <p:sp>
        <p:nvSpPr>
          <p:cNvPr id="24" name="矩形 23"/>
          <p:cNvSpPr/>
          <p:nvPr>
            <p:custDataLst>
              <p:tags r:id="rId8"/>
            </p:custDataLst>
          </p:nvPr>
        </p:nvSpPr>
        <p:spPr>
          <a:xfrm>
            <a:off x="5927725" y="6286500"/>
            <a:ext cx="6013450" cy="3556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458" name="TextBox 1"/>
          <p:cNvSpPr txBox="1">
            <a:spLocks noChangeArrowheads="1"/>
          </p:cNvSpPr>
          <p:nvPr>
            <p:custDataLst>
              <p:tags r:id="rId9"/>
            </p:custDataLst>
          </p:nvPr>
        </p:nvSpPr>
        <p:spPr bwMode="auto">
          <a:xfrm>
            <a:off x="1108393" y="1664970"/>
            <a:ext cx="1006475" cy="3478213"/>
          </a:xfrm>
          <a:prstGeom prst="rect">
            <a:avLst/>
          </a:prstGeom>
          <a:solidFill>
            <a:srgbClr val="00FFFF"/>
          </a:solidFill>
          <a:ln w="9525">
            <a:noFill/>
            <a:miter lim="800000"/>
          </a:ln>
        </p:spPr>
        <p:txBody>
          <a:bodyPr>
            <a:spAutoFit/>
          </a:bodyPr>
          <a:lstStyle/>
          <a:p>
            <a:pPr marR="0" algn="ctr" defTabSz="649605">
              <a:buClrTx/>
              <a:buSzTx/>
              <a:buFontTx/>
              <a:buNone/>
              <a:defRPr/>
            </a:pPr>
            <a:r>
              <a:rPr kumimoji="0" lang="zh-CN" altLang="en-US" sz="4400" b="1" kern="1200" cap="none" spc="0" normalizeH="0" baseline="0" noProof="0" dirty="0">
                <a:solidFill>
                  <a:srgbClr val="0070C0"/>
                </a:solidFill>
                <a:latin typeface="华文中宋" panose="02010600040101010101" pitchFamily="2" charset="-122"/>
                <a:ea typeface="华文中宋" panose="02010600040101010101" pitchFamily="2" charset="-122"/>
                <a:cs typeface="+mj-cs"/>
                <a:sym typeface="微软雅黑" panose="020B0503020204020204" pitchFamily="34" charset="-122"/>
              </a:rPr>
              <a:t>报</a:t>
            </a:r>
            <a:endParaRPr kumimoji="0" lang="en-US" altLang="zh-CN" sz="4400" b="1" kern="1200" cap="none" spc="0" normalizeH="0" baseline="0" noProof="0" dirty="0">
              <a:solidFill>
                <a:srgbClr val="0070C0"/>
              </a:solidFill>
              <a:latin typeface="华文中宋" panose="02010600040101010101" pitchFamily="2" charset="-122"/>
              <a:ea typeface="华文中宋" panose="02010600040101010101" pitchFamily="2" charset="-122"/>
              <a:cs typeface="+mj-cs"/>
              <a:sym typeface="微软雅黑" panose="020B0503020204020204" pitchFamily="34" charset="-122"/>
            </a:endParaRPr>
          </a:p>
          <a:p>
            <a:pPr marR="0" algn="ctr" defTabSz="649605">
              <a:buClrTx/>
              <a:buSzTx/>
              <a:buFontTx/>
              <a:buNone/>
              <a:defRPr/>
            </a:pPr>
            <a:r>
              <a:rPr kumimoji="0" lang="zh-CN" altLang="en-US" sz="4400" b="1" kern="1200" cap="none" spc="0" normalizeH="0" baseline="0" noProof="0" dirty="0">
                <a:solidFill>
                  <a:srgbClr val="0070C0"/>
                </a:solidFill>
                <a:latin typeface="华文中宋" panose="02010600040101010101" pitchFamily="2" charset="-122"/>
                <a:ea typeface="华文中宋" panose="02010600040101010101" pitchFamily="2" charset="-122"/>
                <a:cs typeface="+mj-cs"/>
                <a:sym typeface="微软雅黑" panose="020B0503020204020204" pitchFamily="34" charset="-122"/>
              </a:rPr>
              <a:t>告</a:t>
            </a:r>
            <a:endParaRPr kumimoji="0" lang="en-US" altLang="zh-CN" sz="4400" b="1" kern="1200" cap="none" spc="0" normalizeH="0" baseline="0" noProof="0" dirty="0">
              <a:solidFill>
                <a:srgbClr val="0070C0"/>
              </a:solidFill>
              <a:latin typeface="华文中宋" panose="02010600040101010101" pitchFamily="2" charset="-122"/>
              <a:ea typeface="华文中宋" panose="02010600040101010101" pitchFamily="2" charset="-122"/>
              <a:cs typeface="+mj-cs"/>
              <a:sym typeface="微软雅黑" panose="020B0503020204020204" pitchFamily="34" charset="-122"/>
            </a:endParaRPr>
          </a:p>
          <a:p>
            <a:pPr marR="0" algn="ctr" defTabSz="649605">
              <a:buClrTx/>
              <a:buSzTx/>
              <a:buFontTx/>
              <a:buNone/>
              <a:defRPr/>
            </a:pPr>
            <a:r>
              <a:rPr kumimoji="0" lang="zh-CN" altLang="en-US" sz="4400" b="1" kern="1200" cap="none" spc="0" normalizeH="0" baseline="0" noProof="0" dirty="0">
                <a:solidFill>
                  <a:srgbClr val="0070C0"/>
                </a:solidFill>
                <a:latin typeface="华文中宋" panose="02010600040101010101" pitchFamily="2" charset="-122"/>
                <a:ea typeface="华文中宋" panose="02010600040101010101" pitchFamily="2" charset="-122"/>
                <a:cs typeface="+mj-cs"/>
                <a:sym typeface="微软雅黑" panose="020B0503020204020204" pitchFamily="34" charset="-122"/>
              </a:rPr>
              <a:t>卡</a:t>
            </a:r>
            <a:endParaRPr kumimoji="0" lang="en-US" altLang="zh-CN" sz="4400" b="1" kern="1200" cap="none" spc="0" normalizeH="0" baseline="0" noProof="0" dirty="0">
              <a:solidFill>
                <a:srgbClr val="0070C0"/>
              </a:solidFill>
              <a:latin typeface="华文中宋" panose="02010600040101010101" pitchFamily="2" charset="-122"/>
              <a:ea typeface="华文中宋" panose="02010600040101010101" pitchFamily="2" charset="-122"/>
              <a:cs typeface="+mj-cs"/>
              <a:sym typeface="微软雅黑" panose="020B0503020204020204" pitchFamily="34" charset="-122"/>
            </a:endParaRPr>
          </a:p>
          <a:p>
            <a:pPr marR="0" algn="ctr" defTabSz="649605">
              <a:buClrTx/>
              <a:buSzTx/>
              <a:buFontTx/>
              <a:buNone/>
              <a:defRPr/>
            </a:pPr>
            <a:r>
              <a:rPr kumimoji="0" lang="zh-CN" altLang="en-US" sz="4400" b="1" kern="1200" cap="none" spc="0" normalizeH="0" baseline="0" noProof="0" dirty="0">
                <a:solidFill>
                  <a:srgbClr val="0070C0"/>
                </a:solidFill>
                <a:latin typeface="华文中宋" panose="02010600040101010101" pitchFamily="2" charset="-122"/>
                <a:ea typeface="华文中宋" panose="02010600040101010101" pitchFamily="2" charset="-122"/>
                <a:cs typeface="+mj-cs"/>
                <a:sym typeface="微软雅黑" panose="020B0503020204020204" pitchFamily="34" charset="-122"/>
              </a:rPr>
              <a:t>布</a:t>
            </a:r>
            <a:endParaRPr kumimoji="0" lang="en-US" altLang="zh-CN" sz="4400" b="1" kern="1200" cap="none" spc="0" normalizeH="0" baseline="0" noProof="0" dirty="0">
              <a:solidFill>
                <a:srgbClr val="0070C0"/>
              </a:solidFill>
              <a:latin typeface="华文中宋" panose="02010600040101010101" pitchFamily="2" charset="-122"/>
              <a:ea typeface="华文中宋" panose="02010600040101010101" pitchFamily="2" charset="-122"/>
              <a:cs typeface="+mj-cs"/>
              <a:sym typeface="微软雅黑" panose="020B0503020204020204" pitchFamily="34" charset="-122"/>
            </a:endParaRPr>
          </a:p>
          <a:p>
            <a:pPr marR="0" algn="ctr" defTabSz="649605">
              <a:buClrTx/>
              <a:buSzTx/>
              <a:buFontTx/>
              <a:buNone/>
              <a:defRPr/>
            </a:pPr>
            <a:r>
              <a:rPr kumimoji="0" lang="zh-CN" altLang="en-US" sz="4400" b="1" kern="1200" cap="none" spc="0" normalizeH="0" baseline="0" noProof="0" dirty="0">
                <a:solidFill>
                  <a:srgbClr val="0070C0"/>
                </a:solidFill>
                <a:latin typeface="华文中宋" panose="02010600040101010101" pitchFamily="2" charset="-122"/>
                <a:ea typeface="华文中宋" panose="02010600040101010101" pitchFamily="2" charset="-122"/>
                <a:cs typeface="+mj-cs"/>
                <a:sym typeface="微软雅黑" panose="020B0503020204020204" pitchFamily="34" charset="-122"/>
              </a:rPr>
              <a:t>局</a:t>
            </a:r>
            <a:endParaRPr kumimoji="0" lang="zh-CN" altLang="en-US" sz="4400" b="1" kern="1200" cap="none" spc="0" normalizeH="0" baseline="0" noProof="0" dirty="0">
              <a:solidFill>
                <a:srgbClr val="0070C0"/>
              </a:solidFill>
              <a:latin typeface="华文中宋" panose="02010600040101010101" pitchFamily="2" charset="-122"/>
              <a:ea typeface="华文中宋" panose="02010600040101010101" pitchFamily="2" charset="-122"/>
              <a:cs typeface="+mj-cs"/>
              <a:sym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p:cNvSpPr>
            <a:spLocks noGrp="1"/>
          </p:cNvSpPr>
          <p:nvPr>
            <p:ph type="title"/>
          </p:nvPr>
        </p:nvSpPr>
        <p:spPr>
          <a:xfrm>
            <a:off x="2237317" y="539327"/>
            <a:ext cx="7427383" cy="859367"/>
          </a:xfrm>
        </p:spPr>
        <p:txBody>
          <a:bodyPr rtlCol="0" anchor="t">
            <a:normAutofit/>
          </a:bodyPr>
          <a:lstStyle/>
          <a:p>
            <a:pPr fontAlgn="auto">
              <a:spcAft>
                <a:spcPts val="0"/>
              </a:spcAft>
              <a:defRPr/>
            </a:pPr>
            <a:r>
              <a:rPr lang="zh-CN" altLang="en-US" dirty="0">
                <a:effectLst>
                  <a:outerShdw blurRad="38100" dist="38100" dir="2700000" algn="tl">
                    <a:srgbClr val="000000">
                      <a:alpha val="43137"/>
                    </a:srgbClr>
                  </a:outerShdw>
                </a:effectLst>
                <a:latin typeface="黑体" panose="02010609060101010101" pitchFamily="49" charset="-122"/>
                <a:cs typeface="+mj-cs"/>
              </a:rPr>
              <a:t>监测对象</a:t>
            </a:r>
            <a:endParaRPr lang="zh-CN" altLang="en-US" dirty="0">
              <a:effectLst>
                <a:outerShdw blurRad="38100" dist="38100" dir="2700000" algn="tl">
                  <a:srgbClr val="000000">
                    <a:alpha val="43137"/>
                  </a:srgbClr>
                </a:outerShdw>
              </a:effectLst>
              <a:latin typeface="黑体" panose="02010609060101010101" pitchFamily="49" charset="-122"/>
              <a:cs typeface="+mj-cs"/>
            </a:endParaRPr>
          </a:p>
        </p:txBody>
      </p:sp>
      <p:sp>
        <p:nvSpPr>
          <p:cNvPr id="33795" name="内容占位符 2"/>
          <p:cNvSpPr>
            <a:spLocks noGrp="1"/>
          </p:cNvSpPr>
          <p:nvPr>
            <p:ph idx="1"/>
          </p:nvPr>
        </p:nvSpPr>
        <p:spPr>
          <a:xfrm>
            <a:off x="1295400" y="1989667"/>
            <a:ext cx="10464800" cy="4135967"/>
          </a:xfrm>
        </p:spPr>
        <p:txBody>
          <a:bodyPr rtlCol="0">
            <a:normAutofit/>
          </a:bodyPr>
          <a:lstStyle/>
          <a:p>
            <a:pPr fontAlgn="auto">
              <a:lnSpc>
                <a:spcPct val="150000"/>
              </a:lnSpc>
              <a:spcAft>
                <a:spcPts val="0"/>
              </a:spcAft>
              <a:buFont typeface="Arial" panose="020B0604020202020204" pitchFamily="34" charset="0"/>
              <a:buChar char="•"/>
              <a:defRPr/>
            </a:pPr>
            <a:r>
              <a:rPr lang="zh-CN" altLang="en-US" sz="2665" dirty="0">
                <a:latin typeface="+mn-ea"/>
                <a:cs typeface="+mn-cs"/>
              </a:rPr>
              <a:t>在监测医疗卫生机构急诊或门诊就诊</a:t>
            </a:r>
            <a:endParaRPr lang="en-US" altLang="zh-CN" sz="2665" dirty="0">
              <a:latin typeface="+mn-ea"/>
              <a:cs typeface="+mn-cs"/>
            </a:endParaRPr>
          </a:p>
          <a:p>
            <a:pPr fontAlgn="auto">
              <a:lnSpc>
                <a:spcPct val="150000"/>
              </a:lnSpc>
              <a:spcAft>
                <a:spcPts val="0"/>
              </a:spcAft>
              <a:buFont typeface="Arial" panose="020B0604020202020204" pitchFamily="34" charset="0"/>
              <a:buChar char="•"/>
              <a:defRPr/>
            </a:pPr>
            <a:r>
              <a:rPr lang="zh-CN" altLang="en-US" sz="2665" dirty="0">
                <a:latin typeface="+mn-ea"/>
                <a:cs typeface="+mn-cs"/>
              </a:rPr>
              <a:t>被诊断为伤害</a:t>
            </a:r>
            <a:endParaRPr lang="en-US" altLang="zh-CN" sz="2665" dirty="0">
              <a:latin typeface="+mn-ea"/>
              <a:cs typeface="+mn-cs"/>
            </a:endParaRPr>
          </a:p>
          <a:p>
            <a:pPr fontAlgn="auto">
              <a:lnSpc>
                <a:spcPct val="150000"/>
              </a:lnSpc>
              <a:spcAft>
                <a:spcPts val="0"/>
              </a:spcAft>
              <a:buFont typeface="Arial" panose="020B0604020202020204" pitchFamily="34" charset="0"/>
              <a:buChar char="•"/>
              <a:defRPr/>
            </a:pPr>
            <a:r>
              <a:rPr lang="zh-CN" altLang="en-US" sz="2665" dirty="0">
                <a:solidFill>
                  <a:srgbClr val="FF0000"/>
                </a:solidFill>
                <a:latin typeface="+mn-ea"/>
                <a:cs typeface="+mn-cs"/>
              </a:rPr>
              <a:t>首诊</a:t>
            </a:r>
            <a:endParaRPr lang="en-US" altLang="zh-CN" sz="2665" dirty="0">
              <a:latin typeface="+mn-ea"/>
              <a:cs typeface="+mn-cs"/>
            </a:endParaRPr>
          </a:p>
          <a:p>
            <a:pPr marL="342900" lvl="1" indent="0" fontAlgn="auto">
              <a:lnSpc>
                <a:spcPct val="150000"/>
              </a:lnSpc>
              <a:spcAft>
                <a:spcPts val="0"/>
              </a:spcAft>
              <a:buFont typeface="Arial" panose="020B0604020202020204" pitchFamily="34" charset="0"/>
              <a:buNone/>
              <a:defRPr/>
            </a:pPr>
            <a:endParaRPr lang="en-US" altLang="zh-CN" sz="2665" dirty="0">
              <a:latin typeface="+mn-ea"/>
              <a:cs typeface="+mn-cs"/>
            </a:endParaRPr>
          </a:p>
          <a:p>
            <a:pPr marL="342900" lvl="1" indent="0" fontAlgn="auto">
              <a:lnSpc>
                <a:spcPct val="150000"/>
              </a:lnSpc>
              <a:spcAft>
                <a:spcPts val="0"/>
              </a:spcAft>
              <a:buFont typeface="Arial" panose="020B0604020202020204" pitchFamily="34" charset="0"/>
              <a:buNone/>
              <a:defRPr/>
            </a:pPr>
            <a:r>
              <a:rPr lang="en-US" altLang="zh-CN" sz="2665" dirty="0">
                <a:latin typeface="+mn-ea"/>
                <a:cs typeface="+mn-cs"/>
              </a:rPr>
              <a:t> </a:t>
            </a:r>
            <a:r>
              <a:rPr lang="zh-CN" altLang="en-US" sz="2665" i="1" dirty="0">
                <a:latin typeface="+mn-ea"/>
                <a:cs typeface="+mn-cs"/>
              </a:rPr>
              <a:t>因同一次伤害在本医疗机构</a:t>
            </a:r>
            <a:r>
              <a:rPr lang="zh-CN" altLang="en-US" sz="2665" i="1" dirty="0">
                <a:solidFill>
                  <a:srgbClr val="FF0000"/>
                </a:solidFill>
                <a:latin typeface="+mn-ea"/>
                <a:cs typeface="+mn-cs"/>
              </a:rPr>
              <a:t>复诊</a:t>
            </a:r>
            <a:r>
              <a:rPr lang="zh-CN" altLang="en-US" sz="2665" i="1" dirty="0">
                <a:latin typeface="+mn-ea"/>
                <a:cs typeface="+mn-cs"/>
              </a:rPr>
              <a:t>的病例</a:t>
            </a:r>
            <a:r>
              <a:rPr lang="zh-CN" altLang="en-US" sz="2665" i="1" dirty="0">
                <a:solidFill>
                  <a:srgbClr val="FF0000"/>
                </a:solidFill>
                <a:latin typeface="+mn-ea"/>
                <a:cs typeface="+mn-cs"/>
              </a:rPr>
              <a:t>不作为监测对象 </a:t>
            </a:r>
            <a:endParaRPr lang="en-US" altLang="zh-CN" sz="2665" i="1" dirty="0">
              <a:solidFill>
                <a:srgbClr val="FF0000"/>
              </a:solidFill>
              <a:latin typeface="+mn-ea"/>
              <a:cs typeface="+mn-cs"/>
            </a:endParaRPr>
          </a:p>
        </p:txBody>
      </p:sp>
      <p:sp>
        <p:nvSpPr>
          <p:cNvPr id="2" name="十字星 1"/>
          <p:cNvSpPr/>
          <p:nvPr/>
        </p:nvSpPr>
        <p:spPr>
          <a:xfrm>
            <a:off x="1488017" y="5060951"/>
            <a:ext cx="287867" cy="385233"/>
          </a:xfrm>
          <a:prstGeom prst="star4">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solidFill>
                <a:srgbClr val="C00000"/>
              </a:solidFill>
            </a:endParaRP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5513" y="2705735"/>
            <a:ext cx="10340975" cy="1446213"/>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1200" cap="none" spc="0" normalizeH="0" baseline="0" noProof="0" dirty="0">
                <a:ln>
                  <a:noFill/>
                </a:ln>
                <a:solidFill>
                  <a:srgbClr val="003399"/>
                </a:solidFill>
                <a:effectLst/>
                <a:uLnTx/>
                <a:uFillTx/>
                <a:latin typeface="+mn-lt"/>
                <a:ea typeface="+mn-ea"/>
                <a:cs typeface="楷体_GB2312"/>
              </a:rPr>
              <a:t>（一）工作流程、</a:t>
            </a:r>
            <a:r>
              <a:rPr kumimoji="0" lang="zh-CN" altLang="en-US" sz="4400" b="1" i="0" u="none" strike="noStrike" kern="1200" cap="none" spc="0" normalizeH="0" baseline="0" noProof="0" dirty="0">
                <a:ln>
                  <a:noFill/>
                </a:ln>
                <a:solidFill>
                  <a:srgbClr val="003399"/>
                </a:solidFill>
                <a:effectLst/>
                <a:uLnTx/>
                <a:uFillTx/>
                <a:latin typeface="Arial" panose="020B0604020202020204" pitchFamily="34" charset="0"/>
                <a:ea typeface="楷体_GB2312" pitchFamily="49" charset="-122"/>
                <a:cs typeface="楷体_GB2312"/>
              </a:rPr>
              <a:t>数据采集、录入及报送</a:t>
            </a:r>
            <a:endParaRPr kumimoji="0" lang="zh-CN" altLang="en-US" sz="4400" b="1" i="0" u="none" strike="noStrike" kern="1200" cap="none" spc="0" normalizeH="0" baseline="0" noProof="0" dirty="0">
              <a:ln>
                <a:noFill/>
              </a:ln>
              <a:solidFill>
                <a:srgbClr val="003399"/>
              </a:solidFill>
              <a:effectLst/>
              <a:uLnTx/>
              <a:uFillTx/>
              <a:latin typeface="Arial" panose="020B0604020202020204" pitchFamily="34" charset="0"/>
              <a:ea typeface="楷体_GB2312" pitchFamily="49" charset="-122"/>
              <a:cs typeface="楷体_GB2312"/>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400" b="1" i="0" u="none" strike="noStrike" kern="1200" cap="none" spc="0" normalizeH="0" baseline="0" noProof="0" dirty="0">
              <a:ln>
                <a:noFill/>
              </a:ln>
              <a:solidFill>
                <a:srgbClr val="003399"/>
              </a:solidFill>
              <a:effectLst/>
              <a:uLnTx/>
              <a:uFillTx/>
              <a:latin typeface="+mn-lt"/>
              <a:ea typeface="+mn-ea"/>
              <a:cs typeface="楷体_GB231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p:txBody>
          <a:bodyPr vert="horz" wrap="square" lIns="91440" tIns="45720" rIns="91440" bIns="45720" anchor="ctr" anchorCtr="0"/>
          <a:lstStyle/>
          <a:p>
            <a:r>
              <a:rPr lang="zh-CN" altLang="en-US" dirty="0"/>
              <a:t>全国伤害监测管理信息平台</a:t>
            </a:r>
            <a:endParaRPr lang="zh-CN" altLang="en-US" dirty="0"/>
          </a:p>
        </p:txBody>
      </p:sp>
      <p:pic>
        <p:nvPicPr>
          <p:cNvPr id="104451" name="Picture 3"/>
          <p:cNvPicPr>
            <a:picLocks noGrp="1" noChangeAspect="1" noChangeArrowheads="1"/>
          </p:cNvPicPr>
          <p:nvPr>
            <p:ph idx="1"/>
          </p:nvPr>
        </p:nvPicPr>
        <p:blipFill>
          <a:blip r:embed="rId1" cstate="print"/>
          <a:srcRect l="8450" t="7905" r="4595" b="6639"/>
          <a:stretch>
            <a:fillRect/>
          </a:stretch>
        </p:blipFill>
        <p:spPr>
          <a:xfrm>
            <a:off x="4813935" y="1854835"/>
            <a:ext cx="1903095" cy="1911985"/>
          </a:xfrm>
          <a:effectLst>
            <a:prstShdw prst="shdw17" dist="17961" dir="2700000">
              <a:schemeClr val="accent1">
                <a:gamma/>
                <a:shade val="60000"/>
                <a:invGamma/>
              </a:schemeClr>
            </a:prstShdw>
          </a:effectLst>
        </p:spPr>
      </p:pic>
      <p:sp>
        <p:nvSpPr>
          <p:cNvPr id="7" name="矩形 6"/>
          <p:cNvSpPr/>
          <p:nvPr/>
        </p:nvSpPr>
        <p:spPr>
          <a:xfrm>
            <a:off x="-135255" y="2347913"/>
            <a:ext cx="4495800" cy="175323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FF0000"/>
                </a:solidFill>
                <a:effectLst/>
                <a:uLnTx/>
                <a:uFillTx/>
                <a:latin typeface="+mn-ea"/>
                <a:ea typeface="+mn-ea"/>
                <a:cs typeface="楷体_GB2312" pitchFamily="49" charset="-122"/>
              </a:rPr>
              <a:t>（国家点）</a:t>
            </a:r>
            <a:endParaRPr kumimoji="0" lang="en-US" altLang="zh-CN" sz="3600" b="1" i="0" u="none" strike="noStrike" kern="1200" cap="none" spc="0" normalizeH="0" baseline="0" noProof="0" dirty="0">
              <a:ln>
                <a:noFill/>
              </a:ln>
              <a:solidFill>
                <a:srgbClr val="FF0000"/>
              </a:solidFill>
              <a:effectLst/>
              <a:uLnTx/>
              <a:uFillTx/>
              <a:latin typeface="+mn-ea"/>
              <a:ea typeface="+mn-ea"/>
              <a:cs typeface="楷体_GB2312" pitchFamily="49"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003399"/>
                </a:solidFill>
                <a:effectLst/>
                <a:uLnTx/>
                <a:uFillTx/>
                <a:latin typeface="+mn-ea"/>
                <a:ea typeface="+mn-ea"/>
                <a:cs typeface="楷体_GB2312" pitchFamily="49" charset="-122"/>
              </a:rPr>
              <a:t>使用全国伤害监测</a:t>
            </a:r>
            <a:endParaRPr kumimoji="0" lang="en-US" altLang="zh-CN" sz="3600" b="1" i="0" u="none" strike="noStrike" kern="1200" cap="none" spc="0" normalizeH="0" baseline="0" noProof="0" dirty="0">
              <a:ln>
                <a:noFill/>
              </a:ln>
              <a:solidFill>
                <a:srgbClr val="003399"/>
              </a:solidFill>
              <a:effectLst/>
              <a:uLnTx/>
              <a:uFillTx/>
              <a:latin typeface="+mn-ea"/>
              <a:ea typeface="+mn-ea"/>
              <a:cs typeface="楷体_GB2312" pitchFamily="49"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003399"/>
                </a:solidFill>
                <a:effectLst/>
                <a:uLnTx/>
                <a:uFillTx/>
                <a:latin typeface="+mn-ea"/>
                <a:ea typeface="+mn-ea"/>
                <a:cs typeface="楷体_GB2312" pitchFamily="49" charset="-122"/>
              </a:rPr>
              <a:t>管理信息平台</a:t>
            </a:r>
            <a:endParaRPr kumimoji="0" lang="zh-CN" altLang="en-US" sz="3600" b="1" i="0" u="none" strike="noStrike" kern="1200" cap="none" spc="0" normalizeH="0" baseline="0" noProof="0" dirty="0">
              <a:ln>
                <a:noFill/>
              </a:ln>
              <a:solidFill>
                <a:srgbClr val="003399"/>
              </a:solidFill>
              <a:effectLst/>
              <a:uLnTx/>
              <a:uFillTx/>
              <a:latin typeface="+mn-ea"/>
              <a:ea typeface="+mn-ea"/>
              <a:cs typeface="楷体_GB2312" pitchFamily="49" charset="-122"/>
            </a:endParaRPr>
          </a:p>
        </p:txBody>
      </p:sp>
      <p:pic>
        <p:nvPicPr>
          <p:cNvPr id="2" name="图片 1"/>
          <p:cNvPicPr>
            <a:picLocks noChangeAspect="1"/>
          </p:cNvPicPr>
          <p:nvPr>
            <p:custDataLst>
              <p:tags r:id="rId2"/>
            </p:custDataLst>
          </p:nvPr>
        </p:nvPicPr>
        <p:blipFill>
          <a:blip r:embed="rId3" cstate="print"/>
          <a:stretch>
            <a:fillRect/>
          </a:stretch>
        </p:blipFill>
        <p:spPr>
          <a:xfrm>
            <a:off x="4140200" y="3970020"/>
            <a:ext cx="3429000" cy="1950720"/>
          </a:xfrm>
          <a:prstGeom prst="rect">
            <a:avLst/>
          </a:prstGeom>
        </p:spPr>
      </p:pic>
      <p:pic>
        <p:nvPicPr>
          <p:cNvPr id="3" name="图片 2"/>
          <p:cNvPicPr>
            <a:picLocks noChangeAspect="1"/>
          </p:cNvPicPr>
          <p:nvPr>
            <p:custDataLst>
              <p:tags r:id="rId4"/>
            </p:custDataLst>
          </p:nvPr>
        </p:nvPicPr>
        <p:blipFill>
          <a:blip r:embed="rId5" cstate="print"/>
          <a:stretch>
            <a:fillRect/>
          </a:stretch>
        </p:blipFill>
        <p:spPr>
          <a:xfrm>
            <a:off x="7740015" y="1647825"/>
            <a:ext cx="4330065" cy="443293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图片 24" descr="u=3430903677,3630702084&amp;fm=15&amp;gp=0.jpg"/>
          <p:cNvPicPr>
            <a:picLocks noChangeAspect="1"/>
          </p:cNvPicPr>
          <p:nvPr/>
        </p:nvPicPr>
        <p:blipFill>
          <a:blip r:embed="rId1" cstate="print"/>
          <a:stretch>
            <a:fillRect/>
          </a:stretch>
        </p:blipFill>
        <p:spPr>
          <a:xfrm>
            <a:off x="652780" y="365125"/>
            <a:ext cx="1333500" cy="1000125"/>
          </a:xfrm>
          <a:prstGeom prst="rect">
            <a:avLst/>
          </a:prstGeom>
          <a:noFill/>
          <a:ln w="9525">
            <a:noFill/>
          </a:ln>
        </p:spPr>
      </p:pic>
      <p:pic>
        <p:nvPicPr>
          <p:cNvPr id="49155" name="图片 25" descr="u=2602189476,3345873507&amp;fm=21&amp;gp=0.jpg"/>
          <p:cNvPicPr>
            <a:picLocks noChangeAspect="1"/>
          </p:cNvPicPr>
          <p:nvPr/>
        </p:nvPicPr>
        <p:blipFill>
          <a:blip r:embed="rId2" cstate="print"/>
          <a:stretch>
            <a:fillRect/>
          </a:stretch>
        </p:blipFill>
        <p:spPr>
          <a:xfrm>
            <a:off x="2503805" y="1301750"/>
            <a:ext cx="784225" cy="923925"/>
          </a:xfrm>
          <a:prstGeom prst="rect">
            <a:avLst/>
          </a:prstGeom>
          <a:noFill/>
          <a:ln w="9525">
            <a:noFill/>
          </a:ln>
        </p:spPr>
      </p:pic>
      <p:pic>
        <p:nvPicPr>
          <p:cNvPr id="49156" name="图片 26" descr="u=2280128155,1537225262&amp;fm=23&amp;gp=0.jpg"/>
          <p:cNvPicPr>
            <a:picLocks noChangeAspect="1"/>
          </p:cNvPicPr>
          <p:nvPr/>
        </p:nvPicPr>
        <p:blipFill>
          <a:blip r:embed="rId3" cstate="print"/>
          <a:stretch>
            <a:fillRect/>
          </a:stretch>
        </p:blipFill>
        <p:spPr>
          <a:xfrm>
            <a:off x="4100830" y="2386013"/>
            <a:ext cx="1682750" cy="839787"/>
          </a:xfrm>
          <a:prstGeom prst="rect">
            <a:avLst/>
          </a:prstGeom>
          <a:noFill/>
          <a:ln w="9525">
            <a:noFill/>
          </a:ln>
        </p:spPr>
      </p:pic>
      <p:pic>
        <p:nvPicPr>
          <p:cNvPr id="49158" name="图片 28" descr="u=2341716194,4057600621&amp;fm=21&amp;gp=0.jpg"/>
          <p:cNvPicPr>
            <a:picLocks noChangeAspect="1"/>
          </p:cNvPicPr>
          <p:nvPr/>
        </p:nvPicPr>
        <p:blipFill>
          <a:blip r:embed="rId4" cstate="print"/>
          <a:stretch>
            <a:fillRect/>
          </a:stretch>
        </p:blipFill>
        <p:spPr>
          <a:xfrm>
            <a:off x="7771130" y="4767263"/>
            <a:ext cx="1312863" cy="638175"/>
          </a:xfrm>
          <a:prstGeom prst="rect">
            <a:avLst/>
          </a:prstGeom>
          <a:noFill/>
          <a:ln w="9525">
            <a:noFill/>
          </a:ln>
        </p:spPr>
      </p:pic>
      <p:pic>
        <p:nvPicPr>
          <p:cNvPr id="49159" name="图片 29" descr="图片1.png"/>
          <p:cNvPicPr>
            <a:picLocks noChangeAspect="1"/>
          </p:cNvPicPr>
          <p:nvPr/>
        </p:nvPicPr>
        <p:blipFill>
          <a:blip r:embed="rId5" cstate="print"/>
          <a:stretch>
            <a:fillRect/>
          </a:stretch>
        </p:blipFill>
        <p:spPr>
          <a:xfrm>
            <a:off x="6210618" y="3657600"/>
            <a:ext cx="1106487" cy="823913"/>
          </a:xfrm>
          <a:prstGeom prst="rect">
            <a:avLst/>
          </a:prstGeom>
          <a:noFill/>
          <a:ln w="9525">
            <a:noFill/>
          </a:ln>
        </p:spPr>
      </p:pic>
      <p:sp>
        <p:nvSpPr>
          <p:cNvPr id="49160" name="下箭头 30"/>
          <p:cNvSpPr/>
          <p:nvPr/>
        </p:nvSpPr>
        <p:spPr>
          <a:xfrm rot="-3287670">
            <a:off x="2157730" y="1054100"/>
            <a:ext cx="222250" cy="666750"/>
          </a:xfrm>
          <a:prstGeom prst="downArrow">
            <a:avLst>
              <a:gd name="adj1" fmla="val 50000"/>
              <a:gd name="adj2" fmla="val 50041"/>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zh-CN" altLang="en-US" dirty="0">
              <a:solidFill>
                <a:srgbClr val="262626"/>
              </a:solidFill>
              <a:latin typeface="Arial" panose="020B0604020202020204" pitchFamily="34" charset="0"/>
              <a:ea typeface="黑体" panose="02010609060101010101" pitchFamily="49" charset="-122"/>
            </a:endParaRPr>
          </a:p>
        </p:txBody>
      </p:sp>
      <p:sp>
        <p:nvSpPr>
          <p:cNvPr id="49161" name="下箭头 31"/>
          <p:cNvSpPr/>
          <p:nvPr/>
        </p:nvSpPr>
        <p:spPr>
          <a:xfrm rot="-3287670">
            <a:off x="7520305" y="4114800"/>
            <a:ext cx="280988" cy="666750"/>
          </a:xfrm>
          <a:prstGeom prst="downArrow">
            <a:avLst>
              <a:gd name="adj1" fmla="val 50000"/>
              <a:gd name="adj2" fmla="val 49973"/>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zh-CN" altLang="en-US" dirty="0">
              <a:solidFill>
                <a:srgbClr val="262626"/>
              </a:solidFill>
              <a:latin typeface="Arial" panose="020B0604020202020204" pitchFamily="34" charset="0"/>
              <a:ea typeface="黑体" panose="02010609060101010101" pitchFamily="49" charset="-122"/>
            </a:endParaRPr>
          </a:p>
        </p:txBody>
      </p:sp>
      <p:sp>
        <p:nvSpPr>
          <p:cNvPr id="49162" name="下箭头 32"/>
          <p:cNvSpPr/>
          <p:nvPr/>
        </p:nvSpPr>
        <p:spPr>
          <a:xfrm rot="-3287670">
            <a:off x="5967730" y="3125788"/>
            <a:ext cx="222250" cy="666750"/>
          </a:xfrm>
          <a:prstGeom prst="downArrow">
            <a:avLst>
              <a:gd name="adj1" fmla="val 50000"/>
              <a:gd name="adj2" fmla="val 50041"/>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zh-CN" altLang="en-US" dirty="0">
              <a:solidFill>
                <a:srgbClr val="262626"/>
              </a:solidFill>
              <a:latin typeface="Arial" panose="020B0604020202020204" pitchFamily="34" charset="0"/>
              <a:ea typeface="黑体" panose="02010609060101010101" pitchFamily="49" charset="-122"/>
            </a:endParaRPr>
          </a:p>
        </p:txBody>
      </p:sp>
      <p:sp>
        <p:nvSpPr>
          <p:cNvPr id="49163" name="下箭头 33"/>
          <p:cNvSpPr/>
          <p:nvPr/>
        </p:nvSpPr>
        <p:spPr>
          <a:xfrm rot="-3287670">
            <a:off x="3776980" y="1911350"/>
            <a:ext cx="222250" cy="666750"/>
          </a:xfrm>
          <a:prstGeom prst="downArrow">
            <a:avLst>
              <a:gd name="adj1" fmla="val 50000"/>
              <a:gd name="adj2" fmla="val 50041"/>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zh-CN" altLang="en-US" dirty="0">
              <a:solidFill>
                <a:srgbClr val="262626"/>
              </a:solidFill>
              <a:latin typeface="Arial" panose="020B0604020202020204" pitchFamily="34" charset="0"/>
              <a:ea typeface="黑体" panose="02010609060101010101" pitchFamily="49" charset="-122"/>
            </a:endParaRPr>
          </a:p>
        </p:txBody>
      </p:sp>
      <p:sp>
        <p:nvSpPr>
          <p:cNvPr id="49164" name="下箭头 34"/>
          <p:cNvSpPr/>
          <p:nvPr/>
        </p:nvSpPr>
        <p:spPr>
          <a:xfrm rot="-3287670">
            <a:off x="9291955" y="5027613"/>
            <a:ext cx="287338" cy="666750"/>
          </a:xfrm>
          <a:prstGeom prst="downArrow">
            <a:avLst>
              <a:gd name="adj1" fmla="val 50000"/>
              <a:gd name="adj2" fmla="val 49943"/>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zh-CN" altLang="en-US" dirty="0">
              <a:solidFill>
                <a:srgbClr val="262626"/>
              </a:solidFill>
              <a:latin typeface="Arial" panose="020B0604020202020204" pitchFamily="34" charset="0"/>
              <a:ea typeface="黑体" panose="02010609060101010101" pitchFamily="49" charset="-122"/>
            </a:endParaRPr>
          </a:p>
        </p:txBody>
      </p:sp>
      <p:sp>
        <p:nvSpPr>
          <p:cNvPr id="49165" name="下箭头 35"/>
          <p:cNvSpPr/>
          <p:nvPr/>
        </p:nvSpPr>
        <p:spPr>
          <a:xfrm rot="7373905">
            <a:off x="1843405" y="1298575"/>
            <a:ext cx="249238" cy="647700"/>
          </a:xfrm>
          <a:prstGeom prst="downArrow">
            <a:avLst>
              <a:gd name="adj1" fmla="val 50000"/>
              <a:gd name="adj2" fmla="val 50085"/>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zh-CN" altLang="en-US" dirty="0">
              <a:solidFill>
                <a:srgbClr val="262626"/>
              </a:solidFill>
              <a:latin typeface="Arial" panose="020B0604020202020204" pitchFamily="34" charset="0"/>
              <a:ea typeface="黑体" panose="02010609060101010101" pitchFamily="49" charset="-122"/>
            </a:endParaRPr>
          </a:p>
        </p:txBody>
      </p:sp>
      <p:sp>
        <p:nvSpPr>
          <p:cNvPr id="49166" name="下箭头 36"/>
          <p:cNvSpPr/>
          <p:nvPr/>
        </p:nvSpPr>
        <p:spPr>
          <a:xfrm rot="7373905">
            <a:off x="3480118" y="2155825"/>
            <a:ext cx="249237" cy="647700"/>
          </a:xfrm>
          <a:prstGeom prst="downArrow">
            <a:avLst>
              <a:gd name="adj1" fmla="val 50000"/>
              <a:gd name="adj2" fmla="val 50085"/>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zh-CN" altLang="en-US" dirty="0">
              <a:solidFill>
                <a:srgbClr val="262626"/>
              </a:solidFill>
              <a:latin typeface="Arial" panose="020B0604020202020204" pitchFamily="34" charset="0"/>
              <a:ea typeface="黑体" panose="02010609060101010101" pitchFamily="49" charset="-122"/>
            </a:endParaRPr>
          </a:p>
        </p:txBody>
      </p:sp>
      <p:sp>
        <p:nvSpPr>
          <p:cNvPr id="49167" name="下箭头 37"/>
          <p:cNvSpPr/>
          <p:nvPr/>
        </p:nvSpPr>
        <p:spPr>
          <a:xfrm rot="7373905">
            <a:off x="9099868" y="5370513"/>
            <a:ext cx="249237" cy="647700"/>
          </a:xfrm>
          <a:prstGeom prst="downArrow">
            <a:avLst>
              <a:gd name="adj1" fmla="val 50000"/>
              <a:gd name="adj2" fmla="val 50085"/>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zh-CN" altLang="en-US" dirty="0">
              <a:solidFill>
                <a:srgbClr val="262626"/>
              </a:solidFill>
              <a:latin typeface="Arial" panose="020B0604020202020204" pitchFamily="34" charset="0"/>
              <a:ea typeface="黑体" panose="02010609060101010101" pitchFamily="49" charset="-122"/>
            </a:endParaRPr>
          </a:p>
        </p:txBody>
      </p:sp>
      <p:sp>
        <p:nvSpPr>
          <p:cNvPr id="49168" name="下箭头 38"/>
          <p:cNvSpPr/>
          <p:nvPr/>
        </p:nvSpPr>
        <p:spPr>
          <a:xfrm rot="7373905">
            <a:off x="7188518" y="4297363"/>
            <a:ext cx="249237" cy="647700"/>
          </a:xfrm>
          <a:prstGeom prst="downArrow">
            <a:avLst>
              <a:gd name="adj1" fmla="val 50000"/>
              <a:gd name="adj2" fmla="val 50085"/>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zh-CN" altLang="en-US" dirty="0">
              <a:solidFill>
                <a:srgbClr val="262626"/>
              </a:solidFill>
              <a:latin typeface="Arial" panose="020B0604020202020204" pitchFamily="34" charset="0"/>
              <a:ea typeface="黑体" panose="02010609060101010101" pitchFamily="49" charset="-122"/>
            </a:endParaRPr>
          </a:p>
        </p:txBody>
      </p:sp>
      <p:sp>
        <p:nvSpPr>
          <p:cNvPr id="49169" name="下箭头 39"/>
          <p:cNvSpPr/>
          <p:nvPr/>
        </p:nvSpPr>
        <p:spPr>
          <a:xfrm rot="7373905">
            <a:off x="5670868" y="3370263"/>
            <a:ext cx="249237" cy="647700"/>
          </a:xfrm>
          <a:prstGeom prst="downArrow">
            <a:avLst>
              <a:gd name="adj1" fmla="val 50000"/>
              <a:gd name="adj2" fmla="val 50085"/>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zh-CN" altLang="en-US" dirty="0">
              <a:solidFill>
                <a:srgbClr val="262626"/>
              </a:solidFill>
              <a:latin typeface="Arial" panose="020B0604020202020204" pitchFamily="34" charset="0"/>
              <a:ea typeface="黑体" panose="02010609060101010101" pitchFamily="49" charset="-122"/>
            </a:endParaRPr>
          </a:p>
        </p:txBody>
      </p:sp>
      <p:sp>
        <p:nvSpPr>
          <p:cNvPr id="49170" name="TextBox 40"/>
          <p:cNvSpPr txBox="1">
            <a:spLocks noChangeArrowheads="1"/>
          </p:cNvSpPr>
          <p:nvPr/>
        </p:nvSpPr>
        <p:spPr bwMode="auto">
          <a:xfrm>
            <a:off x="3476943" y="1250950"/>
            <a:ext cx="2651125" cy="369888"/>
          </a:xfrm>
          <a:prstGeom prst="rect">
            <a:avLst/>
          </a:prstGeom>
          <a:noFill/>
          <a:ln w="9525">
            <a:solidFill>
              <a:srgbClr val="0000CC"/>
            </a:solidFill>
            <a:miter lim="800000"/>
          </a:ln>
        </p:spPr>
        <p:txBody>
          <a:bodyPr>
            <a:spAutoFit/>
          </a:bodyPr>
          <a:lstStyle/>
          <a:p>
            <a:pPr marR="0" algn="ctr" defTabSz="914400">
              <a:buClrTx/>
              <a:buSzTx/>
              <a:buFont typeface="Arial" panose="020B0604020202020204" pitchFamily="34" charset="0"/>
              <a:buNone/>
              <a:defRPr/>
            </a:pPr>
            <a:r>
              <a:rPr kumimoji="0" lang="zh-CN" altLang="en-US" b="1" kern="1200" cap="none" spc="0" normalizeH="0" baseline="0" noProof="0" dirty="0">
                <a:solidFill>
                  <a:srgbClr val="003399"/>
                </a:solidFill>
                <a:latin typeface="+mn-ea"/>
                <a:ea typeface="+mn-ea"/>
                <a:cs typeface="楷体_GB2312"/>
              </a:rPr>
              <a:t>医生</a:t>
            </a:r>
            <a:r>
              <a:rPr kumimoji="0" lang="en-US" altLang="en-US" b="1" kern="1200" cap="none" spc="0" normalizeH="0" baseline="0" noProof="0" dirty="0">
                <a:solidFill>
                  <a:srgbClr val="003399"/>
                </a:solidFill>
                <a:latin typeface="+mn-ea"/>
                <a:ea typeface="+mn-ea"/>
                <a:cs typeface="楷体_GB2312"/>
              </a:rPr>
              <a:t>/</a:t>
            </a:r>
            <a:r>
              <a:rPr kumimoji="0" lang="zh-CN" altLang="en-US" b="1" kern="1200" cap="none" spc="0" normalizeH="0" baseline="0" noProof="0" dirty="0">
                <a:solidFill>
                  <a:srgbClr val="003399"/>
                </a:solidFill>
                <a:latin typeface="+mn-ea"/>
                <a:ea typeface="+mn-ea"/>
                <a:cs typeface="楷体_GB2312"/>
              </a:rPr>
              <a:t>护士（填报）</a:t>
            </a:r>
            <a:endParaRPr kumimoji="0" lang="zh-CN" altLang="en-US" b="1" kern="1200" cap="none" spc="0" normalizeH="0" baseline="0" noProof="0" dirty="0">
              <a:solidFill>
                <a:srgbClr val="003399"/>
              </a:solidFill>
              <a:latin typeface="+mn-ea"/>
              <a:ea typeface="+mn-ea"/>
              <a:cs typeface="楷体_GB2312"/>
            </a:endParaRPr>
          </a:p>
        </p:txBody>
      </p:sp>
      <p:sp>
        <p:nvSpPr>
          <p:cNvPr id="49171" name="TextBox 41"/>
          <p:cNvSpPr txBox="1">
            <a:spLocks noChangeArrowheads="1"/>
          </p:cNvSpPr>
          <p:nvPr/>
        </p:nvSpPr>
        <p:spPr bwMode="auto">
          <a:xfrm>
            <a:off x="5783263" y="2194878"/>
            <a:ext cx="5907088" cy="645160"/>
          </a:xfrm>
          <a:prstGeom prst="rect">
            <a:avLst/>
          </a:prstGeom>
          <a:noFill/>
          <a:ln w="9525">
            <a:solidFill>
              <a:srgbClr val="0000CC"/>
            </a:solidFill>
            <a:miter lim="800000"/>
          </a:ln>
        </p:spPr>
        <p:txBody>
          <a:bodyPr>
            <a:spAutoFit/>
          </a:bodyPr>
          <a:lstStyle/>
          <a:p>
            <a:pPr marR="0" defTabSz="914400">
              <a:buClrTx/>
              <a:buSzTx/>
              <a:buFont typeface="Arial" panose="020B0604020202020204" pitchFamily="34" charset="0"/>
              <a:buNone/>
              <a:defRPr/>
            </a:pPr>
            <a:r>
              <a:rPr kumimoji="0" lang="zh-CN" altLang="en-US" b="1" kern="1200" cap="none" spc="0" normalizeH="0" baseline="0" noProof="0" dirty="0">
                <a:solidFill>
                  <a:srgbClr val="003399"/>
                </a:solidFill>
                <a:latin typeface="+mn-ea"/>
                <a:ea typeface="+mn-ea"/>
                <a:cs typeface="楷体_GB2312"/>
              </a:rPr>
              <a:t>（医务科、防保科、病案室、公卫</a:t>
            </a:r>
            <a:r>
              <a:rPr kumimoji="0" lang="en-US" altLang="zh-CN" b="1" kern="1200" cap="none" spc="0" normalizeH="0" baseline="0" noProof="0" dirty="0">
                <a:solidFill>
                  <a:srgbClr val="003399"/>
                </a:solidFill>
                <a:latin typeface="+mn-ea"/>
                <a:ea typeface="+mn-ea"/>
                <a:cs typeface="楷体_GB2312"/>
              </a:rPr>
              <a:t>/</a:t>
            </a:r>
            <a:r>
              <a:rPr kumimoji="0" lang="zh-CN" altLang="en-US" b="1" kern="1200" cap="none" spc="0" normalizeH="0" baseline="0" noProof="0" dirty="0">
                <a:solidFill>
                  <a:srgbClr val="003399"/>
                </a:solidFill>
                <a:latin typeface="+mn-ea"/>
                <a:ea typeface="+mn-ea"/>
                <a:cs typeface="楷体_GB2312"/>
              </a:rPr>
              <a:t>疾控科等）工作人员</a:t>
            </a:r>
            <a:endParaRPr kumimoji="0" lang="en-US" altLang="zh-CN" b="1" kern="1200" cap="none" spc="0" normalizeH="0" baseline="0" noProof="0" dirty="0">
              <a:solidFill>
                <a:srgbClr val="003399"/>
              </a:solidFill>
              <a:latin typeface="+mn-ea"/>
              <a:ea typeface="+mn-ea"/>
              <a:cs typeface="楷体_GB2312"/>
            </a:endParaRPr>
          </a:p>
          <a:p>
            <a:pPr marR="0" defTabSz="914400">
              <a:buClrTx/>
              <a:buSzTx/>
              <a:buFont typeface="Arial" panose="020B0604020202020204" pitchFamily="34" charset="0"/>
              <a:buNone/>
              <a:defRPr/>
            </a:pPr>
            <a:r>
              <a:rPr kumimoji="0" lang="zh-CN" altLang="en-US" b="1" kern="1200" cap="none" spc="0" normalizeH="0" baseline="0" noProof="0" dirty="0">
                <a:solidFill>
                  <a:srgbClr val="003399"/>
                </a:solidFill>
                <a:latin typeface="+mn-ea"/>
                <a:ea typeface="+mn-ea"/>
                <a:cs typeface="楷体_GB2312"/>
              </a:rPr>
              <a:t>         </a:t>
            </a:r>
            <a:r>
              <a:rPr kumimoji="0" lang="zh-CN" altLang="en-US" b="1" kern="1200" cap="none" spc="0" normalizeH="0" baseline="0" noProof="0" dirty="0">
                <a:solidFill>
                  <a:srgbClr val="FF0000"/>
                </a:solidFill>
                <a:latin typeface="+mn-ea"/>
                <a:ea typeface="+mn-ea"/>
                <a:cs typeface="楷体_GB2312"/>
              </a:rPr>
              <a:t>（院内审核所有科室伤害报卡后上报）</a:t>
            </a:r>
            <a:endParaRPr kumimoji="0" lang="zh-CN" altLang="en-US" b="1" kern="1200" cap="none" spc="0" normalizeH="0" baseline="0" noProof="0" dirty="0">
              <a:solidFill>
                <a:srgbClr val="FF0000"/>
              </a:solidFill>
              <a:latin typeface="+mn-ea"/>
              <a:ea typeface="+mn-ea"/>
              <a:cs typeface="楷体_GB2312"/>
            </a:endParaRPr>
          </a:p>
        </p:txBody>
      </p:sp>
      <p:sp>
        <p:nvSpPr>
          <p:cNvPr id="49172" name="TextBox 42"/>
          <p:cNvSpPr txBox="1">
            <a:spLocks noChangeArrowheads="1"/>
          </p:cNvSpPr>
          <p:nvPr/>
        </p:nvSpPr>
        <p:spPr bwMode="auto">
          <a:xfrm>
            <a:off x="7163118" y="3346450"/>
            <a:ext cx="3957638" cy="368300"/>
          </a:xfrm>
          <a:prstGeom prst="rect">
            <a:avLst/>
          </a:prstGeom>
          <a:noFill/>
          <a:ln w="9525">
            <a:solidFill>
              <a:srgbClr val="0000CC"/>
            </a:solidFill>
            <a:miter lim="800000"/>
          </a:ln>
        </p:spPr>
        <p:txBody>
          <a:bodyPr>
            <a:spAutoFit/>
          </a:bodyPr>
          <a:lstStyle/>
          <a:p>
            <a:pPr marR="0" defTabSz="914400">
              <a:buClrTx/>
              <a:buSzTx/>
              <a:buFontTx/>
              <a:buNone/>
              <a:defRPr/>
            </a:pPr>
            <a:r>
              <a:rPr kumimoji="0" lang="zh-CN" altLang="en-US" b="1" kern="1200" cap="none" spc="0" normalizeH="0" baseline="0" noProof="0" dirty="0">
                <a:solidFill>
                  <a:srgbClr val="003399"/>
                </a:solidFill>
                <a:latin typeface="+mn-ea"/>
                <a:ea typeface="+mn-ea"/>
                <a:cs typeface="楷体_GB2312"/>
              </a:rPr>
              <a:t>县（市、区）疾控中心</a:t>
            </a:r>
            <a:r>
              <a:rPr kumimoji="0" lang="zh-CN" altLang="en-US" b="1" kern="1200" cap="none" spc="0" normalizeH="0" baseline="0" noProof="0" dirty="0">
                <a:solidFill>
                  <a:srgbClr val="FF0000"/>
                </a:solidFill>
                <a:latin typeface="+mn-ea"/>
                <a:ea typeface="+mn-ea"/>
                <a:cs typeface="楷体_GB2312"/>
              </a:rPr>
              <a:t>（审核上报）</a:t>
            </a:r>
            <a:endParaRPr kumimoji="0" lang="zh-CN" altLang="en-US" b="1" kern="1200" cap="none" spc="0" normalizeH="0" baseline="0" noProof="0" dirty="0">
              <a:solidFill>
                <a:srgbClr val="FF0000"/>
              </a:solidFill>
              <a:latin typeface="+mn-ea"/>
              <a:ea typeface="+mn-ea"/>
              <a:cs typeface="楷体_GB2312"/>
            </a:endParaRPr>
          </a:p>
        </p:txBody>
      </p:sp>
      <p:sp>
        <p:nvSpPr>
          <p:cNvPr id="49173" name="TextBox 43"/>
          <p:cNvSpPr txBox="1">
            <a:spLocks noChangeArrowheads="1"/>
          </p:cNvSpPr>
          <p:nvPr/>
        </p:nvSpPr>
        <p:spPr bwMode="auto">
          <a:xfrm>
            <a:off x="8223568" y="4305300"/>
            <a:ext cx="3681413" cy="369888"/>
          </a:xfrm>
          <a:prstGeom prst="rect">
            <a:avLst/>
          </a:prstGeom>
          <a:noFill/>
          <a:ln w="9525">
            <a:solidFill>
              <a:srgbClr val="0000CC"/>
            </a:solidFill>
            <a:miter lim="800000"/>
          </a:ln>
        </p:spPr>
        <p:txBody>
          <a:bodyPr>
            <a:spAutoFit/>
          </a:bodyPr>
          <a:lstStyle/>
          <a:p>
            <a:pPr marR="0" defTabSz="914400">
              <a:buClrTx/>
              <a:buSzTx/>
              <a:buFontTx/>
              <a:buNone/>
              <a:defRPr/>
            </a:pPr>
            <a:r>
              <a:rPr kumimoji="0" lang="zh-CN" altLang="en-US" b="1" kern="1200" cap="none" spc="0" normalizeH="0" baseline="0" noProof="0" dirty="0">
                <a:solidFill>
                  <a:srgbClr val="003399"/>
                </a:solidFill>
                <a:latin typeface="+mn-ea"/>
                <a:ea typeface="+mn-ea"/>
                <a:cs typeface="楷体_GB2312"/>
              </a:rPr>
              <a:t>州（市）级疾控中心</a:t>
            </a:r>
            <a:r>
              <a:rPr kumimoji="0" lang="zh-CN" altLang="en-US" b="1" kern="1200" cap="none" spc="0" normalizeH="0" baseline="0" noProof="0" dirty="0">
                <a:solidFill>
                  <a:srgbClr val="FF0000"/>
                </a:solidFill>
                <a:latin typeface="+mn-ea"/>
                <a:ea typeface="+mn-ea"/>
                <a:cs typeface="楷体_GB2312"/>
              </a:rPr>
              <a:t>（审核上报）</a:t>
            </a:r>
            <a:endParaRPr kumimoji="0" lang="zh-CN" altLang="en-US" b="1" kern="1200" cap="none" spc="0" normalizeH="0" baseline="0" noProof="0" dirty="0">
              <a:solidFill>
                <a:srgbClr val="FF0000"/>
              </a:solidFill>
              <a:latin typeface="+mn-ea"/>
              <a:ea typeface="+mn-ea"/>
              <a:cs typeface="楷体_GB2312"/>
            </a:endParaRPr>
          </a:p>
        </p:txBody>
      </p:sp>
      <p:sp>
        <p:nvSpPr>
          <p:cNvPr id="49174" name="TextBox 44"/>
          <p:cNvSpPr txBox="1">
            <a:spLocks noChangeArrowheads="1"/>
          </p:cNvSpPr>
          <p:nvPr/>
        </p:nvSpPr>
        <p:spPr bwMode="auto">
          <a:xfrm>
            <a:off x="9849485" y="5246053"/>
            <a:ext cx="2119313" cy="369888"/>
          </a:xfrm>
          <a:prstGeom prst="rect">
            <a:avLst/>
          </a:prstGeom>
          <a:noFill/>
          <a:ln w="9525">
            <a:solidFill>
              <a:srgbClr val="0000CC"/>
            </a:solidFill>
            <a:miter lim="800000"/>
          </a:ln>
        </p:spPr>
        <p:txBody>
          <a:bodyPr>
            <a:spAutoFit/>
          </a:bodyPr>
          <a:lstStyle/>
          <a:p>
            <a:pPr marR="0" algn="ctr" defTabSz="914400">
              <a:buClrTx/>
              <a:buSzTx/>
              <a:buFontTx/>
              <a:buNone/>
              <a:defRPr/>
            </a:pPr>
            <a:r>
              <a:rPr kumimoji="0" lang="zh-CN" altLang="en-US" b="1" kern="1200" cap="none" spc="0" normalizeH="0" baseline="0" noProof="0" dirty="0">
                <a:solidFill>
                  <a:srgbClr val="003399"/>
                </a:solidFill>
                <a:latin typeface="+mn-ea"/>
                <a:ea typeface="+mn-ea"/>
                <a:cs typeface="楷体_GB2312"/>
              </a:rPr>
              <a:t>省疾控中心</a:t>
            </a:r>
            <a:endParaRPr kumimoji="0" lang="zh-CN" altLang="en-US" b="1" kern="1200" cap="none" spc="0" normalizeH="0" baseline="0" noProof="0" dirty="0">
              <a:solidFill>
                <a:srgbClr val="003399"/>
              </a:solidFill>
              <a:latin typeface="+mn-ea"/>
              <a:ea typeface="+mn-ea"/>
              <a:cs typeface="楷体_GB2312"/>
            </a:endParaRPr>
          </a:p>
        </p:txBody>
      </p:sp>
      <p:sp>
        <p:nvSpPr>
          <p:cNvPr id="39958" name="Rectangle 2"/>
          <p:cNvSpPr>
            <a:spLocks noGrp="1" noChangeArrowheads="1"/>
          </p:cNvSpPr>
          <p:nvPr>
            <p:ph type="title" idx="4294967295"/>
          </p:nvPr>
        </p:nvSpPr>
        <p:spPr>
          <a:xfrm>
            <a:off x="681492" y="0"/>
            <a:ext cx="10972800" cy="796925"/>
          </a:xfrm>
        </p:spPr>
        <p:txBody>
          <a:bodyPr vert="horz" wrap="square" lIns="91440" tIns="45720" rIns="91440" bIns="45720" numCol="1" anchor="ctr" anchorCtr="0" compatLnSpc="1"/>
          <a:lstStyle/>
          <a:p>
            <a:pPr lvl="0">
              <a:defRPr/>
            </a:pP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                 </a:t>
            </a:r>
            <a:r>
              <a:rPr kumimoji="0" lang="zh-CN" altLang="en-US" sz="3600" b="1" i="0" u="none" strike="noStrike" kern="1200" cap="none" spc="0" normalizeH="0" baseline="0" noProof="0" dirty="0" smtClean="0">
                <a:ln>
                  <a:noFill/>
                </a:ln>
                <a:solidFill>
                  <a:srgbClr val="FF0000"/>
                </a:solidFill>
                <a:effectLst/>
                <a:uLnTx/>
                <a:uFillTx/>
                <a:latin typeface="+mj-lt"/>
                <a:ea typeface="+mj-ea"/>
                <a:cs typeface="+mj-cs"/>
                <a:sym typeface="+mn-ea"/>
              </a:rPr>
              <a:t>全省</a:t>
            </a:r>
            <a:r>
              <a:rPr lang="zh-CN" altLang="en-US" kern="1200" dirty="0" smtClean="0">
                <a:sym typeface="+mn-ea"/>
              </a:rPr>
              <a:t>伤害监测工作流程</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49176" name="TextBox 46"/>
          <p:cNvSpPr txBox="1">
            <a:spLocks noChangeArrowheads="1"/>
          </p:cNvSpPr>
          <p:nvPr/>
        </p:nvSpPr>
        <p:spPr bwMode="auto">
          <a:xfrm>
            <a:off x="182880" y="3094038"/>
            <a:ext cx="6159500" cy="3046095"/>
          </a:xfrm>
          <a:prstGeom prst="rect">
            <a:avLst/>
          </a:prstGeom>
          <a:noFill/>
          <a:ln w="9525">
            <a:noFill/>
            <a:miter lim="800000"/>
          </a:ln>
        </p:spPr>
        <p:txBody>
          <a:bodyPr>
            <a:spAutoFit/>
          </a:bodyPr>
          <a:lstStyle/>
          <a:p>
            <a:pPr marR="0" defTabSz="914400">
              <a:lnSpc>
                <a:spcPct val="150000"/>
              </a:lnSpc>
              <a:buClr>
                <a:srgbClr val="376092"/>
              </a:buClr>
              <a:buSzTx/>
              <a:buFont typeface="Arial" panose="020B0604020202020204" pitchFamily="34" charset="0"/>
              <a:buNone/>
              <a:defRPr/>
            </a:pPr>
            <a:r>
              <a:rPr kumimoji="0" lang="zh-CN" altLang="en-US" sz="2800" b="1" kern="1200" cap="none" spc="0" normalizeH="0" baseline="0" noProof="0" dirty="0">
                <a:solidFill>
                  <a:srgbClr val="FF66FF"/>
                </a:solidFill>
                <a:latin typeface="+mn-ea"/>
                <a:ea typeface="+mn-ea"/>
                <a:cs typeface="楷体_GB2312"/>
              </a:rPr>
              <a:t>数据上报</a:t>
            </a:r>
            <a:endParaRPr kumimoji="0" lang="en-US" altLang="en-US" sz="2800" b="1" kern="1200" cap="none" spc="0" normalizeH="0" baseline="0" noProof="0" dirty="0">
              <a:solidFill>
                <a:srgbClr val="FF66FF"/>
              </a:solidFill>
              <a:latin typeface="+mn-ea"/>
              <a:ea typeface="+mn-ea"/>
              <a:cs typeface="楷体_GB2312"/>
            </a:endParaRPr>
          </a:p>
          <a:p>
            <a:pPr marR="0" defTabSz="914400">
              <a:lnSpc>
                <a:spcPct val="150000"/>
              </a:lnSpc>
              <a:buClr>
                <a:srgbClr val="376092"/>
              </a:buClr>
              <a:buSzTx/>
              <a:buFont typeface="Wingdings" panose="05000000000000000000" pitchFamily="2" charset="2"/>
              <a:buChar char="n"/>
              <a:defRPr/>
            </a:pPr>
            <a:r>
              <a:rPr kumimoji="0" lang="zh-CN" altLang="en-US" sz="2000" kern="1200" cap="none" spc="0" normalizeH="0" baseline="0" noProof="0" dirty="0">
                <a:solidFill>
                  <a:srgbClr val="262626"/>
                </a:solidFill>
                <a:latin typeface="+mn-ea"/>
                <a:ea typeface="+mn-ea"/>
                <a:cs typeface="+mn-cs"/>
              </a:rPr>
              <a:t> </a:t>
            </a:r>
            <a:r>
              <a:rPr kumimoji="0" lang="zh-CN" altLang="en-US" sz="2000" b="1" kern="1200" cap="none" spc="0" normalizeH="0" baseline="0" noProof="0" dirty="0">
                <a:solidFill>
                  <a:srgbClr val="003399"/>
                </a:solidFill>
                <a:latin typeface="+mn-ea"/>
                <a:ea typeface="+mn-ea"/>
                <a:cs typeface="楷体_GB2312"/>
              </a:rPr>
              <a:t>医院</a:t>
            </a:r>
            <a:r>
              <a:rPr kumimoji="0" lang="en-US" altLang="zh-CN" sz="2000" b="1" kern="1200" cap="none" spc="0" normalizeH="0" baseline="0" noProof="0" dirty="0">
                <a:solidFill>
                  <a:srgbClr val="FF0000"/>
                </a:solidFill>
                <a:latin typeface="+mn-ea"/>
                <a:ea typeface="+mn-ea"/>
                <a:cs typeface="楷体_GB2312"/>
              </a:rPr>
              <a:t>—</a:t>
            </a:r>
            <a:r>
              <a:rPr kumimoji="0" lang="zh-CN" altLang="en-US" sz="2000" b="1" kern="1200" cap="none" spc="0" normalizeH="0" baseline="0" noProof="0" dirty="0">
                <a:solidFill>
                  <a:srgbClr val="003399"/>
                </a:solidFill>
                <a:latin typeface="+mn-ea"/>
                <a:ea typeface="+mn-ea"/>
                <a:cs typeface="楷体_GB2312"/>
              </a:rPr>
              <a:t>县（市、区）疾控中心：</a:t>
            </a:r>
            <a:r>
              <a:rPr kumimoji="0" lang="zh-CN" altLang="en-US" sz="2000" b="1" kern="1200" cap="none" spc="0" normalizeH="0" baseline="0" noProof="0" dirty="0">
                <a:solidFill>
                  <a:srgbClr val="FF0000"/>
                </a:solidFill>
                <a:latin typeface="+mn-ea"/>
                <a:ea typeface="+mn-ea"/>
                <a:cs typeface="楷体_GB2312"/>
              </a:rPr>
              <a:t>每月</a:t>
            </a:r>
            <a:r>
              <a:rPr kumimoji="0" lang="en-US" altLang="en-US" sz="2000" b="1" kern="1200" cap="none" spc="0" normalizeH="0" baseline="0" noProof="0" dirty="0">
                <a:solidFill>
                  <a:srgbClr val="FF0000"/>
                </a:solidFill>
                <a:latin typeface="+mn-ea"/>
                <a:ea typeface="+mn-ea"/>
                <a:cs typeface="楷体_GB2312"/>
              </a:rPr>
              <a:t>5</a:t>
            </a:r>
            <a:r>
              <a:rPr kumimoji="0" lang="zh-CN" altLang="en-US" sz="2000" b="1" kern="1200" cap="none" spc="0" normalizeH="0" baseline="0" noProof="0" dirty="0">
                <a:solidFill>
                  <a:srgbClr val="FF0000"/>
                </a:solidFill>
                <a:latin typeface="+mn-ea"/>
                <a:ea typeface="+mn-ea"/>
                <a:cs typeface="楷体_GB2312"/>
              </a:rPr>
              <a:t>号前</a:t>
            </a:r>
            <a:endParaRPr kumimoji="0" lang="en-US" altLang="en-US" sz="2000" b="1" kern="1200" cap="none" spc="0" normalizeH="0" baseline="0" noProof="0" dirty="0">
              <a:solidFill>
                <a:srgbClr val="FF0000"/>
              </a:solidFill>
              <a:latin typeface="+mn-ea"/>
              <a:ea typeface="+mn-ea"/>
              <a:cs typeface="楷体_GB2312"/>
            </a:endParaRPr>
          </a:p>
          <a:p>
            <a:pPr marR="0" defTabSz="914400">
              <a:lnSpc>
                <a:spcPct val="150000"/>
              </a:lnSpc>
              <a:buClr>
                <a:srgbClr val="376092"/>
              </a:buClr>
              <a:buSzTx/>
              <a:buFont typeface="Wingdings" panose="05000000000000000000" pitchFamily="2" charset="2"/>
              <a:buChar char="n"/>
              <a:defRPr/>
            </a:pPr>
            <a:r>
              <a:rPr kumimoji="0" lang="zh-CN" altLang="en-US" sz="2000" b="1" kern="1200" cap="none" spc="0" normalizeH="0" baseline="0" noProof="0" dirty="0">
                <a:solidFill>
                  <a:srgbClr val="003399"/>
                </a:solidFill>
                <a:latin typeface="+mn-ea"/>
                <a:ea typeface="+mn-ea"/>
                <a:cs typeface="楷体_GB2312"/>
              </a:rPr>
              <a:t> 县（市、区）疾控中心</a:t>
            </a:r>
            <a:r>
              <a:rPr kumimoji="0" lang="en-US" altLang="zh-CN" sz="2000" b="1" kern="1200" cap="none" spc="0" normalizeH="0" baseline="0" noProof="0" dirty="0">
                <a:solidFill>
                  <a:srgbClr val="FF0000"/>
                </a:solidFill>
                <a:latin typeface="+mn-ea"/>
                <a:ea typeface="+mn-ea"/>
                <a:cs typeface="楷体_GB2312"/>
              </a:rPr>
              <a:t>—</a:t>
            </a:r>
            <a:r>
              <a:rPr kumimoji="0" lang="zh-CN" altLang="en-US" sz="2000" b="1" kern="1200" cap="none" spc="0" normalizeH="0" baseline="0" noProof="0" dirty="0">
                <a:solidFill>
                  <a:srgbClr val="003399"/>
                </a:solidFill>
                <a:latin typeface="+mn-ea"/>
                <a:ea typeface="+mn-ea"/>
                <a:cs typeface="楷体_GB2312"/>
              </a:rPr>
              <a:t>州（市）级疾控中心：</a:t>
            </a:r>
            <a:endParaRPr kumimoji="0" lang="en-US" altLang="zh-CN" sz="2000" b="1" kern="1200" cap="none" spc="0" normalizeH="0" baseline="0" noProof="0" dirty="0">
              <a:solidFill>
                <a:srgbClr val="003399"/>
              </a:solidFill>
              <a:latin typeface="+mn-ea"/>
              <a:ea typeface="+mn-ea"/>
              <a:cs typeface="楷体_GB2312"/>
            </a:endParaRPr>
          </a:p>
          <a:p>
            <a:pPr marR="0" algn="ctr" defTabSz="914400">
              <a:lnSpc>
                <a:spcPct val="150000"/>
              </a:lnSpc>
              <a:buClr>
                <a:srgbClr val="376092"/>
              </a:buClr>
              <a:buSzTx/>
              <a:buFontTx/>
              <a:buNone/>
              <a:defRPr/>
            </a:pPr>
            <a:r>
              <a:rPr kumimoji="0" lang="en-US" altLang="zh-CN" sz="2000" b="1" kern="1200" cap="none" spc="0" normalizeH="0" baseline="0" noProof="0" dirty="0">
                <a:solidFill>
                  <a:srgbClr val="003399"/>
                </a:solidFill>
                <a:latin typeface="+mn-ea"/>
                <a:ea typeface="+mn-ea"/>
                <a:cs typeface="楷体_GB2312"/>
              </a:rPr>
              <a:t>  </a:t>
            </a:r>
            <a:r>
              <a:rPr kumimoji="0" lang="zh-CN" altLang="en-US" sz="2000" b="1" kern="1200" cap="none" spc="0" normalizeH="0" baseline="0" noProof="0" dirty="0">
                <a:solidFill>
                  <a:srgbClr val="003399"/>
                </a:solidFill>
                <a:latin typeface="+mn-ea"/>
                <a:ea typeface="+mn-ea"/>
                <a:cs typeface="楷体_GB2312"/>
              </a:rPr>
              <a:t>每个季度首月</a:t>
            </a:r>
            <a:r>
              <a:rPr kumimoji="0" lang="en-US" altLang="en-US" sz="2000" b="1" kern="1200" cap="none" spc="0" normalizeH="0" baseline="0" noProof="0" dirty="0">
                <a:solidFill>
                  <a:srgbClr val="FF0000"/>
                </a:solidFill>
                <a:latin typeface="+mn-ea"/>
                <a:ea typeface="+mn-ea"/>
                <a:cs typeface="楷体_GB2312"/>
              </a:rPr>
              <a:t>10</a:t>
            </a:r>
            <a:r>
              <a:rPr kumimoji="0" lang="zh-CN" altLang="en-US" sz="2000" b="1" kern="1200" cap="none" spc="0" normalizeH="0" baseline="0" noProof="0" dirty="0">
                <a:solidFill>
                  <a:srgbClr val="FF0000"/>
                </a:solidFill>
                <a:latin typeface="+mn-ea"/>
                <a:ea typeface="+mn-ea"/>
                <a:cs typeface="楷体_GB2312"/>
              </a:rPr>
              <a:t>号</a:t>
            </a:r>
            <a:r>
              <a:rPr kumimoji="0" lang="zh-CN" altLang="en-US" sz="2000" b="1" kern="1200" cap="none" spc="0" normalizeH="0" baseline="0" noProof="0" dirty="0">
                <a:solidFill>
                  <a:srgbClr val="003399"/>
                </a:solidFill>
                <a:latin typeface="+mn-ea"/>
                <a:ea typeface="+mn-ea"/>
                <a:cs typeface="楷体_GB2312"/>
              </a:rPr>
              <a:t>之前报上一季度的伤害监测数据</a:t>
            </a:r>
            <a:endParaRPr kumimoji="0" lang="en-US" altLang="en-US" sz="2000" b="1" kern="1200" cap="none" spc="0" normalizeH="0" baseline="0" noProof="0" dirty="0">
              <a:solidFill>
                <a:srgbClr val="003399"/>
              </a:solidFill>
              <a:latin typeface="+mn-ea"/>
              <a:ea typeface="+mn-ea"/>
              <a:cs typeface="楷体_GB2312"/>
            </a:endParaRPr>
          </a:p>
          <a:p>
            <a:pPr marR="0" defTabSz="914400">
              <a:lnSpc>
                <a:spcPct val="150000"/>
              </a:lnSpc>
              <a:buClr>
                <a:srgbClr val="376092"/>
              </a:buClr>
              <a:buSzTx/>
              <a:buFont typeface="Wingdings" panose="05000000000000000000" pitchFamily="2" charset="2"/>
              <a:buChar char="n"/>
              <a:defRPr/>
            </a:pPr>
            <a:r>
              <a:rPr kumimoji="0" lang="zh-CN" altLang="en-US" sz="2000" b="1" kern="1200" cap="none" spc="0" normalizeH="0" baseline="0" noProof="0" dirty="0">
                <a:solidFill>
                  <a:srgbClr val="003399"/>
                </a:solidFill>
                <a:latin typeface="+mn-ea"/>
                <a:ea typeface="+mn-ea"/>
                <a:cs typeface="楷体_GB2312"/>
              </a:rPr>
              <a:t> 州（市）级疾控中心</a:t>
            </a:r>
            <a:r>
              <a:rPr kumimoji="0" lang="en-US" altLang="zh-CN" sz="2000" b="1" kern="1200" cap="none" spc="0" normalizeH="0" baseline="0" noProof="0" dirty="0">
                <a:solidFill>
                  <a:srgbClr val="FF0000"/>
                </a:solidFill>
                <a:latin typeface="+mn-ea"/>
                <a:ea typeface="+mn-ea"/>
                <a:cs typeface="楷体_GB2312"/>
              </a:rPr>
              <a:t>—</a:t>
            </a:r>
            <a:r>
              <a:rPr kumimoji="0" lang="zh-CN" altLang="en-US" sz="2000" b="1" kern="1200" cap="none" spc="0" normalizeH="0" baseline="0" noProof="0" dirty="0">
                <a:solidFill>
                  <a:srgbClr val="003399"/>
                </a:solidFill>
                <a:latin typeface="+mn-ea"/>
                <a:ea typeface="+mn-ea"/>
                <a:cs typeface="楷体_GB2312"/>
              </a:rPr>
              <a:t>省级疾控中心：</a:t>
            </a:r>
            <a:endParaRPr kumimoji="0" lang="en-US" altLang="zh-CN" sz="2000" b="1" kern="1200" cap="none" spc="0" normalizeH="0" baseline="0" noProof="0" dirty="0">
              <a:solidFill>
                <a:srgbClr val="003399"/>
              </a:solidFill>
              <a:latin typeface="+mn-ea"/>
              <a:ea typeface="+mn-ea"/>
              <a:cs typeface="楷体_GB2312"/>
            </a:endParaRPr>
          </a:p>
          <a:p>
            <a:pPr marR="0" algn="ctr" defTabSz="914400">
              <a:lnSpc>
                <a:spcPct val="150000"/>
              </a:lnSpc>
              <a:buClr>
                <a:srgbClr val="376092"/>
              </a:buClr>
              <a:buSzTx/>
              <a:buFontTx/>
              <a:buNone/>
              <a:defRPr/>
            </a:pPr>
            <a:r>
              <a:rPr kumimoji="0" lang="zh-CN" altLang="en-US" sz="2000" b="1" kern="1200" cap="none" spc="0" normalizeH="0" baseline="0" noProof="0" dirty="0">
                <a:solidFill>
                  <a:srgbClr val="003399"/>
                </a:solidFill>
                <a:latin typeface="+mn-ea"/>
                <a:ea typeface="+mn-ea"/>
                <a:cs typeface="楷体_GB2312"/>
              </a:rPr>
              <a:t>每个季度首月</a:t>
            </a:r>
            <a:r>
              <a:rPr kumimoji="0" lang="en-US" altLang="zh-CN" sz="2000" b="1" kern="1200" cap="none" spc="0" normalizeH="0" baseline="0" noProof="0" dirty="0">
                <a:solidFill>
                  <a:srgbClr val="FF0000"/>
                </a:solidFill>
                <a:latin typeface="+mn-ea"/>
                <a:ea typeface="+mn-ea"/>
                <a:cs typeface="楷体_GB2312"/>
              </a:rPr>
              <a:t>1</a:t>
            </a:r>
            <a:r>
              <a:rPr kumimoji="0" lang="en-US" altLang="en-US" sz="2000" b="1" kern="1200" cap="none" spc="0" normalizeH="0" baseline="0" noProof="0" dirty="0">
                <a:solidFill>
                  <a:srgbClr val="FF0000"/>
                </a:solidFill>
                <a:latin typeface="+mn-ea"/>
                <a:ea typeface="+mn-ea"/>
                <a:cs typeface="楷体_GB2312"/>
              </a:rPr>
              <a:t>5</a:t>
            </a:r>
            <a:r>
              <a:rPr kumimoji="0" lang="zh-CN" altLang="en-US" sz="2000" b="1" kern="1200" cap="none" spc="0" normalizeH="0" baseline="0" noProof="0" dirty="0">
                <a:solidFill>
                  <a:srgbClr val="FF0000"/>
                </a:solidFill>
                <a:latin typeface="+mn-ea"/>
                <a:ea typeface="+mn-ea"/>
                <a:cs typeface="楷体_GB2312"/>
              </a:rPr>
              <a:t>号</a:t>
            </a:r>
            <a:r>
              <a:rPr kumimoji="0" lang="zh-CN" altLang="en-US" sz="2000" b="1" kern="1200" cap="none" spc="0" normalizeH="0" baseline="0" noProof="0" dirty="0">
                <a:solidFill>
                  <a:srgbClr val="003399"/>
                </a:solidFill>
                <a:latin typeface="+mn-ea"/>
                <a:ea typeface="+mn-ea"/>
                <a:cs typeface="楷体_GB2312"/>
              </a:rPr>
              <a:t>之前报上一季度的伤害监测数据</a:t>
            </a:r>
            <a:endParaRPr kumimoji="0" lang="zh-CN" altLang="en-US" sz="2000" b="1" kern="1200" cap="none" spc="0" normalizeH="0" baseline="0" noProof="0" dirty="0">
              <a:solidFill>
                <a:srgbClr val="003399"/>
              </a:solidFill>
              <a:latin typeface="+mn-ea"/>
              <a:ea typeface="+mn-ea"/>
              <a:cs typeface="楷体_GB2312"/>
            </a:endParaRPr>
          </a:p>
        </p:txBody>
      </p:sp>
      <p:pic>
        <p:nvPicPr>
          <p:cNvPr id="83971" name="Picture 3"/>
          <p:cNvPicPr>
            <a:picLocks noChangeAspect="1" noChangeArrowheads="1"/>
          </p:cNvPicPr>
          <p:nvPr/>
        </p:nvPicPr>
        <p:blipFill>
          <a:blip r:embed="rId6" cstate="print"/>
          <a:srcRect/>
          <a:stretch>
            <a:fillRect/>
          </a:stretch>
        </p:blipFill>
        <p:spPr bwMode="auto">
          <a:xfrm>
            <a:off x="9539605" y="5653088"/>
            <a:ext cx="985838" cy="10001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8" name="TextBox 40"/>
          <p:cNvSpPr txBox="1">
            <a:spLocks noChangeArrowheads="1"/>
          </p:cNvSpPr>
          <p:nvPr/>
        </p:nvSpPr>
        <p:spPr bwMode="auto">
          <a:xfrm>
            <a:off x="1865630" y="595313"/>
            <a:ext cx="2651125" cy="369888"/>
          </a:xfrm>
          <a:prstGeom prst="rect">
            <a:avLst/>
          </a:prstGeom>
          <a:noFill/>
          <a:ln w="9525">
            <a:solidFill>
              <a:srgbClr val="0000CC"/>
            </a:solidFill>
            <a:miter lim="800000"/>
          </a:ln>
        </p:spPr>
        <p:txBody>
          <a:bodyPr>
            <a:spAutoFit/>
          </a:bodyPr>
          <a:lstStyle/>
          <a:p>
            <a:pPr marR="0" algn="ctr" defTabSz="914400">
              <a:buClrTx/>
              <a:buSzTx/>
              <a:buFont typeface="Arial" panose="020B0604020202020204" pitchFamily="34" charset="0"/>
              <a:buNone/>
              <a:defRPr/>
            </a:pPr>
            <a:r>
              <a:rPr kumimoji="0" lang="zh-CN" altLang="en-US" b="1" kern="1200" cap="none" spc="0" normalizeH="0" baseline="0" noProof="0" dirty="0">
                <a:solidFill>
                  <a:srgbClr val="003399"/>
                </a:solidFill>
                <a:latin typeface="+mn-ea"/>
                <a:ea typeface="+mn-ea"/>
                <a:cs typeface="楷体_GB2312"/>
              </a:rPr>
              <a:t>病人（医院就诊）</a:t>
            </a:r>
            <a:endParaRPr kumimoji="0" lang="zh-CN" altLang="en-US" b="1" kern="1200" cap="none" spc="0" normalizeH="0" baseline="0" noProof="0" dirty="0">
              <a:solidFill>
                <a:srgbClr val="003399"/>
              </a:solidFill>
              <a:latin typeface="+mn-ea"/>
              <a:ea typeface="+mn-ea"/>
              <a:cs typeface="楷体_GB231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9160"/>
                                        </p:tgtEl>
                                        <p:attrNameLst>
                                          <p:attrName>style.visibility</p:attrName>
                                        </p:attrNameLst>
                                      </p:cBhvr>
                                      <p:to>
                                        <p:strVal val="visible"/>
                                      </p:to>
                                    </p:set>
                                    <p:animEffect transition="in" filter="wipe(down)">
                                      <p:cBhvr>
                                        <p:cTn id="7" dur="500"/>
                                        <p:tgtEl>
                                          <p:spTgt spid="4916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9170"/>
                                        </p:tgtEl>
                                        <p:attrNameLst>
                                          <p:attrName>style.visibility</p:attrName>
                                        </p:attrNameLst>
                                      </p:cBhvr>
                                      <p:to>
                                        <p:strVal val="visible"/>
                                      </p:to>
                                    </p:set>
                                    <p:animEffect transition="in" filter="wipe(down)">
                                      <p:cBhvr>
                                        <p:cTn id="11" dur="500"/>
                                        <p:tgtEl>
                                          <p:spTgt spid="4917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9155"/>
                                        </p:tgtEl>
                                        <p:attrNameLst>
                                          <p:attrName>style.visibility</p:attrName>
                                        </p:attrNameLst>
                                      </p:cBhvr>
                                      <p:to>
                                        <p:strVal val="visible"/>
                                      </p:to>
                                    </p:set>
                                    <p:animEffect transition="in" filter="wipe(down)">
                                      <p:cBhvr>
                                        <p:cTn id="15" dur="500"/>
                                        <p:tgtEl>
                                          <p:spTgt spid="491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9163"/>
                                        </p:tgtEl>
                                        <p:attrNameLst>
                                          <p:attrName>style.visibility</p:attrName>
                                        </p:attrNameLst>
                                      </p:cBhvr>
                                      <p:to>
                                        <p:strVal val="visible"/>
                                      </p:to>
                                    </p:set>
                                    <p:animEffect transition="in" filter="wipe(down)">
                                      <p:cBhvr>
                                        <p:cTn id="20" dur="500"/>
                                        <p:tgtEl>
                                          <p:spTgt spid="4916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9171"/>
                                        </p:tgtEl>
                                        <p:attrNameLst>
                                          <p:attrName>style.visibility</p:attrName>
                                        </p:attrNameLst>
                                      </p:cBhvr>
                                      <p:to>
                                        <p:strVal val="visible"/>
                                      </p:to>
                                    </p:set>
                                    <p:animEffect transition="in" filter="wipe(down)">
                                      <p:cBhvr>
                                        <p:cTn id="23" dur="500"/>
                                        <p:tgtEl>
                                          <p:spTgt spid="49171"/>
                                        </p:tgtEl>
                                      </p:cBhvr>
                                    </p:animEffect>
                                  </p:childTnLst>
                                </p:cTn>
                              </p:par>
                              <p:par>
                                <p:cTn id="24" presetID="22" presetClass="entr" presetSubtype="4" fill="hold" nodeType="withEffect">
                                  <p:stCondLst>
                                    <p:cond delay="0"/>
                                  </p:stCondLst>
                                  <p:childTnLst>
                                    <p:set>
                                      <p:cBhvr>
                                        <p:cTn id="25" dur="1" fill="hold">
                                          <p:stCondLst>
                                            <p:cond delay="0"/>
                                          </p:stCondLst>
                                        </p:cTn>
                                        <p:tgtEl>
                                          <p:spTgt spid="49156"/>
                                        </p:tgtEl>
                                        <p:attrNameLst>
                                          <p:attrName>style.visibility</p:attrName>
                                        </p:attrNameLst>
                                      </p:cBhvr>
                                      <p:to>
                                        <p:strVal val="visible"/>
                                      </p:to>
                                    </p:set>
                                    <p:animEffect transition="in" filter="wipe(down)">
                                      <p:cBhvr>
                                        <p:cTn id="26" dur="500"/>
                                        <p:tgtEl>
                                          <p:spTgt spid="4915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9162"/>
                                        </p:tgtEl>
                                        <p:attrNameLst>
                                          <p:attrName>style.visibility</p:attrName>
                                        </p:attrNameLst>
                                      </p:cBhvr>
                                      <p:to>
                                        <p:strVal val="visible"/>
                                      </p:to>
                                    </p:set>
                                    <p:animEffect transition="in" filter="wipe(down)">
                                      <p:cBhvr>
                                        <p:cTn id="31" dur="500"/>
                                        <p:tgtEl>
                                          <p:spTgt spid="4916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9172"/>
                                        </p:tgtEl>
                                        <p:attrNameLst>
                                          <p:attrName>style.visibility</p:attrName>
                                        </p:attrNameLst>
                                      </p:cBhvr>
                                      <p:to>
                                        <p:strVal val="visible"/>
                                      </p:to>
                                    </p:set>
                                    <p:animEffect transition="in" filter="wipe(down)">
                                      <p:cBhvr>
                                        <p:cTn id="34" dur="500"/>
                                        <p:tgtEl>
                                          <p:spTgt spid="49172"/>
                                        </p:tgtEl>
                                      </p:cBhvr>
                                    </p:animEffect>
                                  </p:childTnLst>
                                </p:cTn>
                              </p:par>
                              <p:par>
                                <p:cTn id="35" presetID="22" presetClass="entr" presetSubtype="4" fill="hold" nodeType="withEffect">
                                  <p:stCondLst>
                                    <p:cond delay="0"/>
                                  </p:stCondLst>
                                  <p:childTnLst>
                                    <p:set>
                                      <p:cBhvr>
                                        <p:cTn id="36" dur="1" fill="hold">
                                          <p:stCondLst>
                                            <p:cond delay="0"/>
                                          </p:stCondLst>
                                        </p:cTn>
                                        <p:tgtEl>
                                          <p:spTgt spid="49159"/>
                                        </p:tgtEl>
                                        <p:attrNameLst>
                                          <p:attrName>style.visibility</p:attrName>
                                        </p:attrNameLst>
                                      </p:cBhvr>
                                      <p:to>
                                        <p:strVal val="visible"/>
                                      </p:to>
                                    </p:set>
                                    <p:animEffect transition="in" filter="wipe(down)">
                                      <p:cBhvr>
                                        <p:cTn id="37" dur="500"/>
                                        <p:tgtEl>
                                          <p:spTgt spid="4915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9161"/>
                                        </p:tgtEl>
                                        <p:attrNameLst>
                                          <p:attrName>style.visibility</p:attrName>
                                        </p:attrNameLst>
                                      </p:cBhvr>
                                      <p:to>
                                        <p:strVal val="visible"/>
                                      </p:to>
                                    </p:set>
                                    <p:animEffect transition="in" filter="wipe(down)">
                                      <p:cBhvr>
                                        <p:cTn id="42" dur="500"/>
                                        <p:tgtEl>
                                          <p:spTgt spid="4916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9173"/>
                                        </p:tgtEl>
                                        <p:attrNameLst>
                                          <p:attrName>style.visibility</p:attrName>
                                        </p:attrNameLst>
                                      </p:cBhvr>
                                      <p:to>
                                        <p:strVal val="visible"/>
                                      </p:to>
                                    </p:set>
                                    <p:animEffect transition="in" filter="wipe(down)">
                                      <p:cBhvr>
                                        <p:cTn id="45" dur="500"/>
                                        <p:tgtEl>
                                          <p:spTgt spid="4917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9164"/>
                                        </p:tgtEl>
                                        <p:attrNameLst>
                                          <p:attrName>style.visibility</p:attrName>
                                        </p:attrNameLst>
                                      </p:cBhvr>
                                      <p:to>
                                        <p:strVal val="visible"/>
                                      </p:to>
                                    </p:set>
                                    <p:animEffect transition="in" filter="wipe(down)">
                                      <p:cBhvr>
                                        <p:cTn id="50" dur="500"/>
                                        <p:tgtEl>
                                          <p:spTgt spid="4916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49174"/>
                                        </p:tgtEl>
                                        <p:attrNameLst>
                                          <p:attrName>style.visibility</p:attrName>
                                        </p:attrNameLst>
                                      </p:cBhvr>
                                      <p:to>
                                        <p:strVal val="visible"/>
                                      </p:to>
                                    </p:set>
                                    <p:animEffect transition="in" filter="wipe(down)">
                                      <p:cBhvr>
                                        <p:cTn id="53" dur="500"/>
                                        <p:tgtEl>
                                          <p:spTgt spid="49174"/>
                                        </p:tgtEl>
                                      </p:cBhvr>
                                    </p:animEffect>
                                  </p:childTnLst>
                                </p:cTn>
                              </p:par>
                              <p:par>
                                <p:cTn id="54" presetID="22" presetClass="entr" presetSubtype="4" fill="hold" nodeType="withEffect">
                                  <p:stCondLst>
                                    <p:cond delay="0"/>
                                  </p:stCondLst>
                                  <p:childTnLst>
                                    <p:set>
                                      <p:cBhvr>
                                        <p:cTn id="55" dur="1" fill="hold">
                                          <p:stCondLst>
                                            <p:cond delay="0"/>
                                          </p:stCondLst>
                                        </p:cTn>
                                        <p:tgtEl>
                                          <p:spTgt spid="49158"/>
                                        </p:tgtEl>
                                        <p:attrNameLst>
                                          <p:attrName>style.visibility</p:attrName>
                                        </p:attrNameLst>
                                      </p:cBhvr>
                                      <p:to>
                                        <p:strVal val="visible"/>
                                      </p:to>
                                    </p:set>
                                    <p:animEffect transition="in" filter="wipe(down)">
                                      <p:cBhvr>
                                        <p:cTn id="56" dur="500"/>
                                        <p:tgtEl>
                                          <p:spTgt spid="4915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9167"/>
                                        </p:tgtEl>
                                        <p:attrNameLst>
                                          <p:attrName>style.visibility</p:attrName>
                                        </p:attrNameLst>
                                      </p:cBhvr>
                                      <p:to>
                                        <p:strVal val="visible"/>
                                      </p:to>
                                    </p:set>
                                    <p:animEffect transition="in" filter="wipe(down)">
                                      <p:cBhvr>
                                        <p:cTn id="61" dur="500"/>
                                        <p:tgtEl>
                                          <p:spTgt spid="4916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9168"/>
                                        </p:tgtEl>
                                        <p:attrNameLst>
                                          <p:attrName>style.visibility</p:attrName>
                                        </p:attrNameLst>
                                      </p:cBhvr>
                                      <p:to>
                                        <p:strVal val="visible"/>
                                      </p:to>
                                    </p:set>
                                    <p:animEffect transition="in" filter="wipe(down)">
                                      <p:cBhvr>
                                        <p:cTn id="64" dur="500"/>
                                        <p:tgtEl>
                                          <p:spTgt spid="4916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9169"/>
                                        </p:tgtEl>
                                        <p:attrNameLst>
                                          <p:attrName>style.visibility</p:attrName>
                                        </p:attrNameLst>
                                      </p:cBhvr>
                                      <p:to>
                                        <p:strVal val="visible"/>
                                      </p:to>
                                    </p:set>
                                    <p:animEffect transition="in" filter="wipe(down)">
                                      <p:cBhvr>
                                        <p:cTn id="67" dur="500"/>
                                        <p:tgtEl>
                                          <p:spTgt spid="49169"/>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9166"/>
                                        </p:tgtEl>
                                        <p:attrNameLst>
                                          <p:attrName>style.visibility</p:attrName>
                                        </p:attrNameLst>
                                      </p:cBhvr>
                                      <p:to>
                                        <p:strVal val="visible"/>
                                      </p:to>
                                    </p:set>
                                    <p:animEffect transition="in" filter="wipe(down)">
                                      <p:cBhvr>
                                        <p:cTn id="70" dur="500"/>
                                        <p:tgtEl>
                                          <p:spTgt spid="4916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9165"/>
                                        </p:tgtEl>
                                        <p:attrNameLst>
                                          <p:attrName>style.visibility</p:attrName>
                                        </p:attrNameLst>
                                      </p:cBhvr>
                                      <p:to>
                                        <p:strVal val="visible"/>
                                      </p:to>
                                    </p:set>
                                    <p:animEffect transition="in" filter="wipe(down)">
                                      <p:cBhvr>
                                        <p:cTn id="73" dur="500"/>
                                        <p:tgtEl>
                                          <p:spTgt spid="49165"/>
                                        </p:tgtEl>
                                      </p:cBhvr>
                                    </p:animEffect>
                                  </p:childTnLst>
                                </p:cTn>
                              </p:par>
                            </p:childTnLst>
                          </p:cTn>
                        </p:par>
                        <p:par>
                          <p:cTn id="74" fill="hold">
                            <p:stCondLst>
                              <p:cond delay="500"/>
                            </p:stCondLst>
                            <p:childTnLst>
                              <p:par>
                                <p:cTn id="75" presetID="22" presetClass="entr" presetSubtype="4" fill="hold" grpId="0" nodeType="afterEffect">
                                  <p:stCondLst>
                                    <p:cond delay="0"/>
                                  </p:stCondLst>
                                  <p:childTnLst>
                                    <p:set>
                                      <p:cBhvr>
                                        <p:cTn id="76" dur="1" fill="hold">
                                          <p:stCondLst>
                                            <p:cond delay="0"/>
                                          </p:stCondLst>
                                        </p:cTn>
                                        <p:tgtEl>
                                          <p:spTgt spid="49176"/>
                                        </p:tgtEl>
                                        <p:attrNameLst>
                                          <p:attrName>style.visibility</p:attrName>
                                        </p:attrNameLst>
                                      </p:cBhvr>
                                      <p:to>
                                        <p:strVal val="visible"/>
                                      </p:to>
                                    </p:set>
                                    <p:animEffect transition="in" filter="wipe(down)">
                                      <p:cBhvr>
                                        <p:cTn id="77" dur="3000"/>
                                        <p:tgtEl>
                                          <p:spTgt spid="49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bldLvl="0" animBg="1"/>
      <p:bldP spid="49161" grpId="0" bldLvl="0" animBg="1"/>
      <p:bldP spid="49162" grpId="0" bldLvl="0" animBg="1"/>
      <p:bldP spid="49163" grpId="0" bldLvl="0" animBg="1"/>
      <p:bldP spid="49164" grpId="0" bldLvl="0" animBg="1"/>
      <p:bldP spid="49165" grpId="0" bldLvl="0" animBg="1"/>
      <p:bldP spid="49166" grpId="0" bldLvl="0" animBg="1"/>
      <p:bldP spid="49167" grpId="0" bldLvl="0" animBg="1"/>
      <p:bldP spid="49168" grpId="0" bldLvl="0" animBg="1"/>
      <p:bldP spid="49169" grpId="0" bldLvl="0" animBg="1"/>
      <p:bldP spid="49170" grpId="0" bldLvl="0" animBg="1"/>
      <p:bldP spid="49171" grpId="0" bldLvl="0" animBg="1"/>
      <p:bldP spid="49172" grpId="0" bldLvl="0" animBg="1"/>
      <p:bldP spid="49173" grpId="0" bldLvl="0" animBg="1"/>
      <p:bldP spid="49174" grpId="0" bldLvl="0" animBg="1"/>
      <p:bldP spid="4917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850900" y="365125"/>
            <a:ext cx="10515600" cy="1046163"/>
          </a:xfrm>
        </p:spPr>
        <p:txBody>
          <a:bodyPr vert="horz" wrap="square" lIns="91440" tIns="45720" rIns="91440" bIns="45720" anchor="ctr" anchorCtr="0"/>
          <a:lstStyle/>
          <a:p>
            <a:pPr eaLnBrk="1" hangingPunct="1"/>
            <a:r>
              <a:rPr lang="zh-CN" altLang="en-US" dirty="0"/>
              <a:t>数据采集、录入及报送：</a:t>
            </a:r>
            <a:r>
              <a:rPr lang="zh-CN" altLang="en-US" sz="3200" dirty="0"/>
              <a:t>逐级审核，及时报送</a:t>
            </a:r>
            <a:endParaRPr lang="zh-CN" altLang="en-US" sz="3200" dirty="0"/>
          </a:p>
        </p:txBody>
      </p:sp>
      <p:sp>
        <p:nvSpPr>
          <p:cNvPr id="40963" name="内容占位符 2"/>
          <p:cNvSpPr>
            <a:spLocks noGrp="1"/>
          </p:cNvSpPr>
          <p:nvPr>
            <p:ph idx="1"/>
          </p:nvPr>
        </p:nvSpPr>
        <p:spPr>
          <a:xfrm>
            <a:off x="142875" y="1611630"/>
            <a:ext cx="11932285" cy="4697730"/>
          </a:xfrm>
        </p:spPr>
        <p:txBody>
          <a:bodyPr vert="horz" wrap="square" lIns="91440" tIns="45720" rIns="91440" bIns="45720" numCol="1" anchor="t" anchorCtr="0" compatLnSpc="1"/>
          <a:lstStyle/>
          <a:p>
            <a:pPr marL="514350" marR="0" lvl="0" indent="-514350" algn="l" defTabSz="914400" rtl="0" eaLnBrk="0" fontAlgn="base" latinLnBrk="0" hangingPunct="0">
              <a:lnSpc>
                <a:spcPct val="140000"/>
              </a:lnSpc>
              <a:spcBef>
                <a:spcPct val="20000"/>
              </a:spcBef>
              <a:spcAft>
                <a:spcPct val="0"/>
              </a:spcAft>
              <a:buClr>
                <a:schemeClr val="accent2"/>
              </a:buClr>
              <a:buSzTx/>
              <a:buFont typeface="Wingdings" panose="05000000000000000000" pitchFamily="2" charset="2"/>
              <a:buAutoNum type="arabicPeriod"/>
              <a:defRPr/>
            </a:pP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医</a:t>
            </a:r>
            <a:r>
              <a:rPr kumimoji="0" lang="en-US" altLang="zh-CN"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护人员填报</a:t>
            </a:r>
            <a:r>
              <a:rPr kumimoji="0" lang="en-US" altLang="zh-CN"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全国伤害监测报告卡</a:t>
            </a:r>
            <a:r>
              <a:rPr kumimoji="0" lang="en-US" altLang="zh-CN"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a:t>
            </a:r>
            <a:r>
              <a:rPr kumimoji="0" lang="en-US" altLang="zh-CN"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2022</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版）</a:t>
            </a: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endParaRPr kumimoji="0" lang="en-US" altLang="zh-CN" sz="20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514350" marR="0" lvl="0" indent="-514350" algn="l" defTabSz="914400" rtl="0" eaLnBrk="0" fontAlgn="base" latinLnBrk="0" hangingPunct="0">
              <a:lnSpc>
                <a:spcPct val="140000"/>
              </a:lnSpc>
              <a:spcBef>
                <a:spcPct val="20000"/>
              </a:spcBef>
              <a:spcAft>
                <a:spcPct val="0"/>
              </a:spcAft>
              <a:buClr>
                <a:schemeClr val="accent2"/>
              </a:buClr>
              <a:buSzTx/>
              <a:buFont typeface="Wingdings" panose="05000000000000000000" pitchFamily="2" charset="2"/>
              <a:buAutoNum type="arabicPeriod"/>
              <a:defRPr/>
            </a:pP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医疗卫生机构通过伤害监测信息管理平台以</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在线录入</a:t>
            </a: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或</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批量导入</a:t>
            </a: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的方式报送数据，数据经上级机构审核通过后，逐级报送至云南省疾控中心，未通过审核的数据需核实、修改后再进行报送。</a:t>
            </a:r>
            <a:endParaRPr kumimoji="0" lang="en-US" altLang="zh-CN" sz="20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514350" marR="0" lvl="0" indent="-514350" algn="l" defTabSz="914400" rtl="0" eaLnBrk="0" fontAlgn="base" latinLnBrk="0" hangingPunct="0">
              <a:lnSpc>
                <a:spcPct val="140000"/>
              </a:lnSpc>
              <a:spcBef>
                <a:spcPct val="20000"/>
              </a:spcBef>
              <a:spcAft>
                <a:spcPct val="0"/>
              </a:spcAft>
              <a:buClr>
                <a:schemeClr val="accent2"/>
              </a:buClr>
              <a:buSzTx/>
              <a:buFont typeface="Wingdings" panose="05000000000000000000" pitchFamily="2" charset="2"/>
              <a:buAutoNum type="arabicPeriod"/>
              <a:defRPr/>
            </a:pP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医疗卫生机构</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每月</a:t>
            </a:r>
            <a:r>
              <a:rPr kumimoji="0" lang="en-US" altLang="zh-CN"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5</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日前</a:t>
            </a: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将上一个月的伤害监测数据报送至县（市、区）疾控机构或上传至信息管理平台。县（市、区）疾控机构应于</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每个季度首月</a:t>
            </a:r>
            <a:r>
              <a:rPr kumimoji="0" lang="en-US" altLang="zh-CN"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10</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日</a:t>
            </a: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之前完成数据的审核、确认及上报州（市）级疾控中心；州（市）级疾控中心应于</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每个季度首月</a:t>
            </a:r>
            <a:r>
              <a:rPr kumimoji="0" lang="en-US" altLang="zh-CN"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15</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日</a:t>
            </a: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之前完成上一季度全州（市）伤害监测数据的审核、确认及上报省疾控中心。</a:t>
            </a:r>
            <a:endPar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514350" marR="0" lvl="0" indent="-514350" algn="l" defTabSz="914400" rtl="0" eaLnBrk="0" fontAlgn="base" latinLnBrk="0" hangingPunct="0">
              <a:lnSpc>
                <a:spcPct val="140000"/>
              </a:lnSpc>
              <a:spcBef>
                <a:spcPct val="20000"/>
              </a:spcBef>
              <a:spcAft>
                <a:spcPct val="0"/>
              </a:spcAft>
              <a:buClr>
                <a:schemeClr val="accent2"/>
              </a:buClr>
              <a:buSzTx/>
              <a:buFont typeface="Wingdings" panose="05000000000000000000" pitchFamily="2" charset="2"/>
              <a:buAutoNum type="arabicPeriod"/>
              <a:defRPr/>
            </a:pP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全年四个季度数据收集完成之后，州（市）级疾控中心应于</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次年</a:t>
            </a:r>
            <a:r>
              <a:rPr kumimoji="0" lang="en-US" altLang="zh-CN"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3</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月</a:t>
            </a:r>
            <a:r>
              <a:rPr kumimoji="0" lang="en-US" altLang="zh-CN"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15</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日</a:t>
            </a: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之前完成本年度伤害监测数据的查重和清理，形成完整的</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全年伤害监测数据库</a:t>
            </a: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后上报省级疾控中心；省级疾控中心应于</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次年</a:t>
            </a:r>
            <a:r>
              <a:rPr kumimoji="0" lang="en-US" altLang="zh-CN"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3</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月</a:t>
            </a:r>
            <a:r>
              <a:rPr kumimoji="0" lang="en-US" altLang="zh-CN"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25</a:t>
            </a:r>
            <a:r>
              <a:rPr kumimoji="0" lang="zh-CN" altLang="en-US" sz="2000" b="1" i="0" u="none" strike="noStrike" kern="0" cap="none" spc="0" normalizeH="0" baseline="0" noProof="0" dirty="0" smtClean="0">
                <a:ln>
                  <a:noFill/>
                </a:ln>
                <a:solidFill>
                  <a:srgbClr val="FF0000"/>
                </a:solidFill>
                <a:effectLst/>
                <a:uLnTx/>
                <a:uFillTx/>
                <a:latin typeface="+mn-ea"/>
                <a:ea typeface="+mn-ea"/>
                <a:cs typeface="楷体_GB2312" pitchFamily="49" charset="-122"/>
              </a:rPr>
              <a:t>日</a:t>
            </a:r>
            <a:r>
              <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rPr>
              <a:t>之前完成全省年度数据库的审核、确认。</a:t>
            </a:r>
            <a:endParaRPr kumimoji="0" lang="zh-CN" altLang="en-US" sz="20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18423" y="3044825"/>
            <a:ext cx="6954838" cy="76835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1200" cap="none" spc="0" normalizeH="0" baseline="0" noProof="0" dirty="0">
                <a:ln>
                  <a:noFill/>
                </a:ln>
                <a:solidFill>
                  <a:srgbClr val="003399"/>
                </a:solidFill>
                <a:effectLst/>
                <a:uLnTx/>
                <a:uFillTx/>
                <a:latin typeface="+mn-lt"/>
                <a:ea typeface="+mn-ea"/>
                <a:cs typeface="楷体_GB2312"/>
              </a:rPr>
              <a:t>（二）</a:t>
            </a:r>
            <a:r>
              <a:rPr kumimoji="0" lang="zh-CN" altLang="en-US" sz="4400" b="1" i="0" u="none" strike="noStrike" kern="1200" cap="none" spc="0" normalizeH="0" baseline="0" noProof="0" dirty="0">
                <a:ln>
                  <a:noFill/>
                </a:ln>
                <a:solidFill>
                  <a:srgbClr val="003399"/>
                </a:solidFill>
                <a:effectLst/>
                <a:uLnTx/>
                <a:uFillTx/>
                <a:latin typeface="+mn-lt"/>
                <a:ea typeface="+mn-ea"/>
                <a:cs typeface="楷体_GB2312"/>
                <a:sym typeface="+mn-ea"/>
              </a:rPr>
              <a:t>组织领导和各级职责</a:t>
            </a:r>
            <a:endParaRPr kumimoji="0" lang="zh-CN" altLang="en-US" sz="4400" b="1" i="0" u="none" strike="noStrike" kern="1200" cap="none" spc="0" normalizeH="0" baseline="0" noProof="0" dirty="0">
              <a:ln>
                <a:noFill/>
              </a:ln>
              <a:solidFill>
                <a:srgbClr val="003399"/>
              </a:solidFill>
              <a:effectLst/>
              <a:uLnTx/>
              <a:uFillTx/>
              <a:latin typeface="+mn-lt"/>
              <a:ea typeface="+mn-ea"/>
              <a:cs typeface="楷体_GB231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3"/>
          <p:cNvSpPr>
            <a:spLocks noChangeArrowheads="1"/>
          </p:cNvSpPr>
          <p:nvPr/>
        </p:nvSpPr>
        <p:spPr bwMode="auto">
          <a:xfrm>
            <a:off x="1103313" y="1589088"/>
            <a:ext cx="10080625" cy="3816350"/>
          </a:xfrm>
          <a:prstGeom prst="rect">
            <a:avLst/>
          </a:prstGeom>
          <a:noFill/>
          <a:ln>
            <a:noFill/>
          </a:ln>
        </p:spPr>
        <p:txBody>
          <a:bodyPr lIns="121917" tIns="60958" rIns="121917" bIns="60958">
            <a:spAutoFit/>
          </a:bodyPr>
          <a:lstStyle>
            <a:lvl1pPr marL="342900" indent="-342900" eaLnBrk="0" hangingPunct="0">
              <a:defRPr kumimoji="1" sz="2800" b="1">
                <a:solidFill>
                  <a:srgbClr val="6699FF"/>
                </a:solidFill>
                <a:latin typeface="Arial" panose="020B0604020202020204" pitchFamily="34" charset="0"/>
                <a:ea typeface="宋体" panose="02010600030101010101" pitchFamily="2" charset="-122"/>
              </a:defRPr>
            </a:lvl1pPr>
            <a:lvl2pPr marL="742950" indent="-285750" eaLnBrk="0" hangingPunct="0">
              <a:defRPr kumimoji="1" sz="2800" b="1">
                <a:solidFill>
                  <a:srgbClr val="6699FF"/>
                </a:solidFill>
                <a:latin typeface="Arial" panose="020B0604020202020204" pitchFamily="34" charset="0"/>
                <a:ea typeface="宋体" panose="02010600030101010101" pitchFamily="2" charset="-122"/>
              </a:defRPr>
            </a:lvl2pPr>
            <a:lvl3pPr marL="1143000" indent="-228600" eaLnBrk="0" hangingPunct="0">
              <a:defRPr kumimoji="1" sz="2800" b="1">
                <a:solidFill>
                  <a:srgbClr val="6699FF"/>
                </a:solidFill>
                <a:latin typeface="Arial" panose="020B0604020202020204" pitchFamily="34" charset="0"/>
                <a:ea typeface="宋体" panose="02010600030101010101" pitchFamily="2" charset="-122"/>
              </a:defRPr>
            </a:lvl3pPr>
            <a:lvl4pPr marL="1600200" indent="-228600" eaLnBrk="0" hangingPunct="0">
              <a:defRPr kumimoji="1" sz="2800" b="1">
                <a:solidFill>
                  <a:srgbClr val="6699FF"/>
                </a:solidFill>
                <a:latin typeface="Arial" panose="020B0604020202020204" pitchFamily="34" charset="0"/>
                <a:ea typeface="宋体" panose="02010600030101010101" pitchFamily="2" charset="-122"/>
              </a:defRPr>
            </a:lvl4pPr>
            <a:lvl5pPr marL="2057400" indent="-228600" eaLnBrk="0" hangingPunct="0">
              <a:defRPr kumimoji="1" sz="2800" b="1">
                <a:solidFill>
                  <a:srgbClr val="6699FF"/>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75000"/>
              <a:buChar char="•"/>
              <a:defRPr kumimoji="1" sz="2800" b="1">
                <a:solidFill>
                  <a:srgbClr val="6699FF"/>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75000"/>
              <a:buChar char="•"/>
              <a:defRPr kumimoji="1" sz="2800" b="1">
                <a:solidFill>
                  <a:srgbClr val="6699FF"/>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75000"/>
              <a:buChar char="•"/>
              <a:defRPr kumimoji="1" sz="2800" b="1">
                <a:solidFill>
                  <a:srgbClr val="6699FF"/>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75000"/>
              <a:buChar char="•"/>
              <a:defRPr kumimoji="1" sz="2800" b="1">
                <a:solidFill>
                  <a:srgbClr val="6699FF"/>
                </a:solidFill>
                <a:latin typeface="Arial" panose="020B0604020202020204" pitchFamily="34" charset="0"/>
                <a:ea typeface="宋体" panose="02010600030101010101" pitchFamily="2" charset="-122"/>
              </a:defRPr>
            </a:lvl9pPr>
          </a:lstStyle>
          <a:p>
            <a:pPr marL="0" marR="0" lvl="0" indent="-179705" algn="l" defTabSz="914400" rtl="0" eaLnBrk="1" fontAlgn="base" latinLnBrk="0" hangingPunct="1">
              <a:lnSpc>
                <a:spcPct val="250000"/>
              </a:lnSpc>
              <a:spcBef>
                <a:spcPct val="0"/>
              </a:spcBef>
              <a:spcAft>
                <a:spcPct val="0"/>
              </a:spcAft>
              <a:buClrTx/>
              <a:buSzTx/>
              <a:buFont typeface="Wingdings" panose="05000000000000000000" pitchFamily="2" charset="2"/>
              <a:buChar char="n"/>
              <a:defRPr/>
            </a:pPr>
            <a:r>
              <a:rPr kumimoji="1" lang="zh-CN" altLang="en-US" sz="3200" b="1" i="0" u="none" strike="noStrike" kern="1200" cap="none" spc="0" normalizeH="0" baseline="0" noProof="0" dirty="0" smtClean="0">
                <a:ln>
                  <a:noFill/>
                </a:ln>
                <a:solidFill>
                  <a:srgbClr val="003399"/>
                </a:solidFill>
                <a:effectLst/>
                <a:uLnTx/>
                <a:uFillTx/>
                <a:latin typeface="+mn-lt"/>
                <a:ea typeface="+mn-ea"/>
                <a:cs typeface="楷体_GB2312" pitchFamily="49" charset="-122"/>
                <a:sym typeface="+mn-ea"/>
              </a:rPr>
              <a:t> </a:t>
            </a:r>
            <a:r>
              <a:rPr kumimoji="1" lang="zh-CN" altLang="en-US" sz="3200" b="1" i="0" u="none" strike="noStrike" kern="1200" cap="none" spc="0" normalizeH="0" baseline="0" noProof="0" dirty="0" smtClean="0">
                <a:ln>
                  <a:noFill/>
                </a:ln>
                <a:solidFill>
                  <a:schemeClr val="accent2"/>
                </a:solidFill>
                <a:effectLst/>
                <a:uLnTx/>
                <a:uFillTx/>
                <a:latin typeface="+mn-ea"/>
                <a:ea typeface="+mn-ea"/>
                <a:cs typeface="+mj-cs"/>
                <a:sym typeface="+mn-ea"/>
              </a:rPr>
              <a:t>各级卫生行政部门 </a:t>
            </a:r>
            <a:r>
              <a:rPr kumimoji="1" lang="zh-CN" altLang="en-US" sz="2800" b="1" i="0" u="none" strike="noStrike" kern="1200" cap="none" spc="0" normalizeH="0" baseline="0" noProof="0" dirty="0" smtClean="0">
                <a:ln>
                  <a:noFill/>
                </a:ln>
                <a:solidFill>
                  <a:srgbClr val="003399"/>
                </a:solidFill>
                <a:effectLst/>
                <a:uLnTx/>
                <a:uFillTx/>
                <a:latin typeface="+mn-ea"/>
                <a:ea typeface="+mn-ea"/>
                <a:cs typeface="楷体_GB2312" pitchFamily="49" charset="-122"/>
                <a:sym typeface="+mn-ea"/>
              </a:rPr>
              <a:t>：</a:t>
            </a:r>
            <a:r>
              <a:rPr kumimoji="1" lang="zh-CN" altLang="en-US" sz="2800" b="1" i="0" u="none" strike="noStrike" kern="1200" cap="none" spc="0" normalizeH="0" baseline="0" noProof="0" dirty="0" smtClean="0">
                <a:ln>
                  <a:noFill/>
                </a:ln>
                <a:solidFill>
                  <a:srgbClr val="003399"/>
                </a:solidFill>
                <a:effectLst/>
                <a:uLnTx/>
                <a:uFillTx/>
                <a:latin typeface="+mn-ea"/>
                <a:ea typeface="+mn-ea"/>
                <a:cs typeface="楷体_GB2312" pitchFamily="49" charset="-122"/>
              </a:rPr>
              <a:t>提供行政支持，领导，协调</a:t>
            </a:r>
            <a:endParaRPr kumimoji="1" lang="en-US" altLang="zh-CN" sz="28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0" marR="0" lvl="0" indent="-179705" algn="l" defTabSz="914400" rtl="0" eaLnBrk="1" fontAlgn="base" latinLnBrk="0" hangingPunct="1">
              <a:lnSpc>
                <a:spcPct val="250000"/>
              </a:lnSpc>
              <a:spcBef>
                <a:spcPct val="0"/>
              </a:spcBef>
              <a:spcAft>
                <a:spcPct val="0"/>
              </a:spcAft>
              <a:buClrTx/>
              <a:buSzTx/>
              <a:buFont typeface="Wingdings" panose="05000000000000000000" pitchFamily="2" charset="2"/>
              <a:buChar char="n"/>
              <a:defRPr/>
            </a:pPr>
            <a:r>
              <a:rPr kumimoji="1" lang="zh-CN" altLang="en-US" sz="2800" b="1" i="0" u="none" strike="noStrike" kern="1200" cap="none" spc="0" normalizeH="0" baseline="0" noProof="0" dirty="0" smtClean="0">
                <a:ln>
                  <a:noFill/>
                </a:ln>
                <a:solidFill>
                  <a:schemeClr val="accent2"/>
                </a:solidFill>
                <a:effectLst/>
                <a:uLnTx/>
                <a:uFillTx/>
                <a:latin typeface="+mn-ea"/>
                <a:ea typeface="+mn-ea"/>
                <a:cs typeface="+mj-cs"/>
                <a:sym typeface="+mn-ea"/>
              </a:rPr>
              <a:t> </a:t>
            </a:r>
            <a:r>
              <a:rPr kumimoji="1" lang="zh-CN" altLang="en-US" sz="3200" b="1" i="0" u="none" strike="noStrike" kern="1200" cap="none" spc="0" normalizeH="0" baseline="0" noProof="0" dirty="0" smtClean="0">
                <a:ln>
                  <a:noFill/>
                </a:ln>
                <a:solidFill>
                  <a:schemeClr val="accent2"/>
                </a:solidFill>
                <a:effectLst/>
                <a:uLnTx/>
                <a:uFillTx/>
                <a:latin typeface="+mn-ea"/>
                <a:ea typeface="+mn-ea"/>
                <a:cs typeface="+mj-cs"/>
                <a:sym typeface="+mn-ea"/>
              </a:rPr>
              <a:t>各级疾控机构 </a:t>
            </a:r>
            <a:r>
              <a:rPr kumimoji="1" lang="zh-CN" altLang="en-US" sz="2800" b="1" i="0" u="none" strike="noStrike" kern="1200" cap="none" spc="0" normalizeH="0" baseline="0" noProof="0" dirty="0" smtClean="0">
                <a:ln>
                  <a:noFill/>
                </a:ln>
                <a:solidFill>
                  <a:srgbClr val="003399"/>
                </a:solidFill>
                <a:effectLst/>
                <a:uLnTx/>
                <a:uFillTx/>
                <a:latin typeface="+mn-ea"/>
                <a:ea typeface="+mn-ea"/>
                <a:cs typeface="楷体_GB2312" pitchFamily="49" charset="-122"/>
                <a:sym typeface="+mn-ea"/>
              </a:rPr>
              <a:t>：</a:t>
            </a:r>
            <a:r>
              <a:rPr kumimoji="1" lang="zh-CN" altLang="en-US" sz="2800" b="1" i="0" u="none" strike="noStrike" kern="1200" cap="none" spc="0" normalizeH="0" baseline="0" noProof="0" dirty="0" smtClean="0">
                <a:ln>
                  <a:noFill/>
                </a:ln>
                <a:solidFill>
                  <a:srgbClr val="FF0000"/>
                </a:solidFill>
                <a:effectLst/>
                <a:uLnTx/>
                <a:uFillTx/>
                <a:latin typeface="+mn-ea"/>
                <a:ea typeface="+mn-ea"/>
                <a:cs typeface="楷体_GB2312" pitchFamily="49" charset="-122"/>
              </a:rPr>
              <a:t>审核、上报、</a:t>
            </a:r>
            <a:r>
              <a:rPr kumimoji="1" lang="zh-CN" altLang="en-US" sz="2800" b="1" i="0" u="none" strike="noStrike" kern="1200" cap="none" spc="0" normalizeH="0" baseline="0" noProof="0" dirty="0" smtClean="0">
                <a:ln>
                  <a:noFill/>
                </a:ln>
                <a:solidFill>
                  <a:srgbClr val="003399"/>
                </a:solidFill>
                <a:effectLst/>
                <a:uLnTx/>
                <a:uFillTx/>
                <a:latin typeface="+mn-ea"/>
                <a:ea typeface="+mn-ea"/>
                <a:cs typeface="楷体_GB2312" pitchFamily="49" charset="-122"/>
              </a:rPr>
              <a:t>业务和技术支持</a:t>
            </a:r>
            <a:endParaRPr kumimoji="1" lang="en-US" altLang="zh-CN" sz="28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0" marR="0" lvl="0" indent="-179705" algn="l" defTabSz="914400" rtl="0" eaLnBrk="1" fontAlgn="base" latinLnBrk="0" hangingPunct="1">
              <a:lnSpc>
                <a:spcPct val="250000"/>
              </a:lnSpc>
              <a:spcBef>
                <a:spcPct val="0"/>
              </a:spcBef>
              <a:spcAft>
                <a:spcPct val="0"/>
              </a:spcAft>
              <a:buClrTx/>
              <a:buSzTx/>
              <a:buFont typeface="Wingdings" panose="05000000000000000000" pitchFamily="2" charset="2"/>
              <a:buChar char="n"/>
              <a:defRPr/>
            </a:pPr>
            <a:r>
              <a:rPr kumimoji="1" lang="zh-CN" altLang="en-US" sz="2800" b="1" i="0" u="none" strike="noStrike" kern="1200" cap="none" spc="0" normalizeH="0" baseline="0" noProof="0" dirty="0" smtClean="0">
                <a:ln>
                  <a:noFill/>
                </a:ln>
                <a:solidFill>
                  <a:schemeClr val="accent2"/>
                </a:solidFill>
                <a:effectLst/>
                <a:uLnTx/>
                <a:uFillTx/>
                <a:latin typeface="+mn-ea"/>
                <a:ea typeface="+mn-ea"/>
                <a:cs typeface="+mj-cs"/>
                <a:sym typeface="+mn-ea"/>
              </a:rPr>
              <a:t> </a:t>
            </a:r>
            <a:r>
              <a:rPr kumimoji="1" lang="zh-CN" altLang="en-US" sz="3200" b="1" i="0" u="none" strike="noStrike" kern="1200" cap="none" spc="0" normalizeH="0" baseline="0" noProof="0" dirty="0" smtClean="0">
                <a:ln>
                  <a:noFill/>
                </a:ln>
                <a:solidFill>
                  <a:schemeClr val="accent2"/>
                </a:solidFill>
                <a:effectLst/>
                <a:uLnTx/>
                <a:uFillTx/>
                <a:latin typeface="+mn-ea"/>
                <a:ea typeface="+mn-ea"/>
                <a:cs typeface="+mj-cs"/>
                <a:sym typeface="+mn-ea"/>
              </a:rPr>
              <a:t>各医疗卫生机构 </a:t>
            </a:r>
            <a:r>
              <a:rPr kumimoji="1" lang="zh-CN" altLang="en-US" sz="2800" b="1" i="0" u="none" strike="noStrike" kern="1200" cap="none" spc="0" normalizeH="0" baseline="0" noProof="0" dirty="0" smtClean="0">
                <a:ln>
                  <a:noFill/>
                </a:ln>
                <a:solidFill>
                  <a:srgbClr val="003399"/>
                </a:solidFill>
                <a:effectLst/>
                <a:uLnTx/>
                <a:uFillTx/>
                <a:latin typeface="+mn-ea"/>
                <a:ea typeface="+mn-ea"/>
                <a:cs typeface="楷体_GB2312" pitchFamily="49" charset="-122"/>
                <a:sym typeface="+mn-ea"/>
              </a:rPr>
              <a:t>：</a:t>
            </a:r>
            <a:r>
              <a:rPr kumimoji="1" lang="zh-CN" altLang="en-US" sz="2800" b="1" i="0" u="none" strike="noStrike" kern="1200" cap="none" spc="0" normalizeH="0" baseline="0" noProof="0" dirty="0" smtClean="0">
                <a:ln>
                  <a:noFill/>
                </a:ln>
                <a:solidFill>
                  <a:srgbClr val="003399"/>
                </a:solidFill>
                <a:effectLst/>
                <a:uLnTx/>
                <a:uFillTx/>
                <a:latin typeface="+mn-ea"/>
                <a:ea typeface="+mn-ea"/>
                <a:cs typeface="楷体_GB2312" pitchFamily="49" charset="-122"/>
              </a:rPr>
              <a:t>数据填报，</a:t>
            </a:r>
            <a:r>
              <a:rPr kumimoji="1" lang="zh-CN" altLang="en-US" sz="2800" b="1" i="0" u="none" strike="noStrike" kern="1200" cap="none" spc="0" normalizeH="0" baseline="0" noProof="0" dirty="0" smtClean="0">
                <a:ln>
                  <a:noFill/>
                </a:ln>
                <a:solidFill>
                  <a:srgbClr val="FF0000"/>
                </a:solidFill>
                <a:effectLst/>
                <a:uLnTx/>
                <a:uFillTx/>
                <a:latin typeface="+mn-ea"/>
                <a:ea typeface="+mn-ea"/>
                <a:cs typeface="楷体_GB2312" pitchFamily="49" charset="-122"/>
              </a:rPr>
              <a:t>审核、上报</a:t>
            </a:r>
            <a:endParaRPr kumimoji="1" lang="zh-CN" altLang="en-US" sz="2800" b="1" i="0" u="none" strike="noStrike" kern="1200" cap="none" spc="0" normalizeH="0" baseline="0" noProof="0" dirty="0" smtClean="0">
              <a:ln>
                <a:noFill/>
              </a:ln>
              <a:solidFill>
                <a:srgbClr val="FF0000"/>
              </a:solidFill>
              <a:effectLst/>
              <a:uLnTx/>
              <a:uFillTx/>
              <a:latin typeface="+mn-ea"/>
              <a:ea typeface="+mn-ea"/>
              <a:cs typeface="楷体_GB2312" pitchFamily="49" charset="-122"/>
            </a:endParaRPr>
          </a:p>
        </p:txBody>
      </p:sp>
      <p:sp>
        <p:nvSpPr>
          <p:cNvPr id="47108" name="Rectangle 34"/>
          <p:cNvSpPr>
            <a:spLocks noGrp="1" noChangeArrowheads="1"/>
          </p:cNvSpPr>
          <p:nvPr>
            <p:ph type="title"/>
          </p:nvPr>
        </p:nvSpPr>
        <p:spPr>
          <a:xfrm>
            <a:off x="706438" y="692150"/>
            <a:ext cx="10515600" cy="949325"/>
          </a:xfrm>
          <a:effectLst>
            <a:outerShdw dist="28398" dir="1593903" algn="ctr" rotWithShape="0">
              <a:srgbClr val="B2B2B2"/>
            </a:outerShdw>
          </a:effectLst>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组织领导和各级职责</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wipe(up)">
                                      <p:cBhvr>
                                        <p:cTn id="7" dur="10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681038"/>
            <a:ext cx="10515600" cy="827088"/>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卫生健康行政部门（疾控局）</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3" name="内容占位符 2"/>
          <p:cNvSpPr>
            <a:spLocks noGrp="1"/>
          </p:cNvSpPr>
          <p:nvPr>
            <p:ph idx="1"/>
          </p:nvPr>
        </p:nvSpPr>
        <p:spPr>
          <a:xfrm>
            <a:off x="1028700" y="1606775"/>
            <a:ext cx="10464800" cy="4503739"/>
          </a:xfrm>
        </p:spPr>
        <p:txBody>
          <a:bodyPr vert="horz" wrap="square" lIns="91440" tIns="45720" rIns="91440" bIns="45720" numCol="1" anchor="t" anchorCtr="0" compatLnSpc="1">
            <a:normAutofit fontScale="77500" lnSpcReduction="20000"/>
          </a:bodyPr>
          <a:lstStyle/>
          <a:p>
            <a:pPr marL="342900" marR="0" lvl="0" indent="-342900" algn="l" defTabSz="914400" rtl="0" eaLnBrk="0" fontAlgn="base" latinLnBrk="0" hangingPunct="0">
              <a:lnSpc>
                <a:spcPct val="160000"/>
              </a:lnSpc>
              <a:spcBef>
                <a:spcPct val="20000"/>
              </a:spcBef>
              <a:spcAft>
                <a:spcPct val="0"/>
              </a:spcAft>
              <a:buClr>
                <a:schemeClr val="accent2"/>
              </a:buClr>
              <a:buSzTx/>
              <a:buFont typeface="Wingdings" panose="05000000000000000000" pitchFamily="2" charset="2"/>
              <a:buChar char="n"/>
              <a:defRPr/>
            </a:pPr>
            <a:r>
              <a:rPr kumimoji="1" lang="zh-CN" altLang="en-US" sz="2600" b="1" i="0" u="none" strike="noStrike" kern="1200" cap="none" spc="0" normalizeH="0" baseline="0" noProof="0" dirty="0" smtClean="0">
                <a:ln>
                  <a:noFill/>
                </a:ln>
                <a:solidFill>
                  <a:srgbClr val="FF0000"/>
                </a:solidFill>
                <a:effectLst/>
                <a:uLnTx/>
                <a:uFillTx/>
                <a:latin typeface="+mn-ea"/>
                <a:ea typeface="+mn-ea"/>
                <a:cs typeface="楷体_GB2312" pitchFamily="49" charset="-122"/>
              </a:rPr>
              <a:t>省疾控局（</a:t>
            </a:r>
            <a:r>
              <a:rPr kumimoji="1" lang="en-US" altLang="zh-CN" sz="2600" b="1" i="0" u="none" strike="noStrike" kern="1200" cap="none" spc="0" normalizeH="0" baseline="0" noProof="0" dirty="0" smtClean="0">
                <a:ln>
                  <a:noFill/>
                </a:ln>
                <a:solidFill>
                  <a:srgbClr val="FF0000"/>
                </a:solidFill>
                <a:effectLst/>
                <a:uLnTx/>
                <a:uFillTx/>
                <a:latin typeface="+mn-ea"/>
                <a:ea typeface="+mn-ea"/>
                <a:cs typeface="楷体_GB2312" pitchFamily="49" charset="-122"/>
              </a:rPr>
              <a:t>2024</a:t>
            </a:r>
            <a:r>
              <a:rPr kumimoji="1" lang="zh-CN" altLang="en-US" sz="2600" b="1" i="0" u="none" strike="noStrike" kern="1200" cap="none" spc="0" normalizeH="0" baseline="0" noProof="0" dirty="0" smtClean="0">
                <a:ln>
                  <a:noFill/>
                </a:ln>
                <a:solidFill>
                  <a:srgbClr val="FF0000"/>
                </a:solidFill>
                <a:effectLst/>
                <a:uLnTx/>
                <a:uFillTx/>
                <a:latin typeface="+mn-ea"/>
                <a:ea typeface="+mn-ea"/>
                <a:cs typeface="楷体_GB2312" pitchFamily="49" charset="-122"/>
              </a:rPr>
              <a:t>年开始）</a:t>
            </a:r>
            <a:endParaRPr kumimoji="1" lang="en-US" altLang="zh-CN" sz="2600" b="1" i="0" u="none" strike="noStrike" kern="1200" cap="none" spc="0" normalizeH="0" baseline="0" noProof="0" dirty="0" smtClean="0">
              <a:ln>
                <a:noFill/>
              </a:ln>
              <a:solidFill>
                <a:srgbClr val="FF0000"/>
              </a:solidFill>
              <a:effectLst/>
              <a:uLnTx/>
              <a:uFillTx/>
              <a:latin typeface="+mn-ea"/>
              <a:ea typeface="+mn-ea"/>
              <a:cs typeface="楷体_GB2312" pitchFamily="49" charset="-12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p"/>
              <a:defRPr/>
            </a:pPr>
            <a:r>
              <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制定全省伤害监测工作方案</a:t>
            </a:r>
            <a:endPar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742950" marR="0" lvl="1" indent="-285750" algn="l" defTabSz="914400" rtl="0" eaLnBrk="0" fontAlgn="base" latinLnBrk="0" hangingPunct="0">
              <a:lnSpc>
                <a:spcPct val="150000"/>
              </a:lnSpc>
              <a:spcBef>
                <a:spcPts val="0"/>
              </a:spcBef>
              <a:spcAft>
                <a:spcPts val="1600"/>
              </a:spcAft>
              <a:buClr>
                <a:schemeClr val="accent2"/>
              </a:buClr>
              <a:buSzTx/>
              <a:buFont typeface="Wingdings" panose="05000000000000000000" pitchFamily="2" charset="2"/>
              <a:buChar char="p"/>
              <a:defRPr/>
            </a:pPr>
            <a:r>
              <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组织实施对各级卫生行政部门的工作考核和绩效评估</a:t>
            </a:r>
            <a:endParaRPr kumimoji="1" lang="en-US" altLang="zh-CN" sz="26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lvl="0">
              <a:lnSpc>
                <a:spcPct val="160000"/>
              </a:lnSpc>
              <a:defRPr/>
            </a:pPr>
            <a:r>
              <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地方各级</a:t>
            </a:r>
            <a:r>
              <a:rPr kumimoji="1" lang="zh-CN" altLang="en-US" sz="2600" kern="1200" dirty="0" smtClean="0">
                <a:solidFill>
                  <a:srgbClr val="FF0000"/>
                </a:solidFill>
                <a:latin typeface="+mn-ea"/>
                <a:cs typeface="楷体_GB2312" pitchFamily="49" charset="-122"/>
              </a:rPr>
              <a:t>疾控局</a:t>
            </a:r>
            <a:r>
              <a:rPr kumimoji="1" lang="zh-CN" altLang="en-US" sz="2600" b="1" i="0" u="none" strike="noStrike" kern="1200" cap="none" spc="0" normalizeH="0" baseline="0" noProof="0" dirty="0" smtClean="0">
                <a:ln>
                  <a:noFill/>
                </a:ln>
                <a:solidFill>
                  <a:srgbClr val="FF0000"/>
                </a:solidFill>
                <a:effectLst/>
                <a:uLnTx/>
                <a:uFillTx/>
                <a:latin typeface="+mn-ea"/>
                <a:ea typeface="+mn-ea"/>
                <a:cs typeface="楷体_GB2312" pitchFamily="49" charset="-122"/>
              </a:rPr>
              <a:t>（</a:t>
            </a:r>
            <a:r>
              <a:rPr kumimoji="1" lang="zh-CN" altLang="en-US" sz="2600" kern="1200" dirty="0" smtClean="0">
                <a:solidFill>
                  <a:srgbClr val="FF0000"/>
                </a:solidFill>
                <a:latin typeface="+mn-ea"/>
                <a:cs typeface="楷体_GB2312" pitchFamily="49" charset="-122"/>
              </a:rPr>
              <a:t>卫生健康行政部门</a:t>
            </a:r>
            <a:r>
              <a:rPr kumimoji="1" lang="zh-CN" altLang="en-US" sz="2600" b="1" i="0" u="none" strike="noStrike" kern="1200" cap="none" spc="0" normalizeH="0" baseline="0" noProof="0" dirty="0" smtClean="0">
                <a:ln>
                  <a:noFill/>
                </a:ln>
                <a:solidFill>
                  <a:srgbClr val="FF0000"/>
                </a:solidFill>
                <a:effectLst/>
                <a:uLnTx/>
                <a:uFillTx/>
                <a:latin typeface="+mn-ea"/>
                <a:ea typeface="+mn-ea"/>
                <a:cs typeface="楷体_GB2312" pitchFamily="49" charset="-122"/>
              </a:rPr>
              <a:t>）</a:t>
            </a:r>
            <a:endParaRPr kumimoji="1" lang="en-US" altLang="zh-CN" sz="2600" b="1" i="0" u="none" strike="noStrike" kern="1200" cap="none" spc="0" normalizeH="0" baseline="0" noProof="0" dirty="0" smtClean="0">
              <a:ln>
                <a:noFill/>
              </a:ln>
              <a:solidFill>
                <a:srgbClr val="FF0000"/>
              </a:solidFill>
              <a:effectLst/>
              <a:uLnTx/>
              <a:uFillTx/>
              <a:latin typeface="+mn-ea"/>
              <a:ea typeface="+mn-ea"/>
              <a:cs typeface="楷体_GB2312" pitchFamily="49" charset="-122"/>
            </a:endParaRPr>
          </a:p>
          <a:p>
            <a:pPr marL="742950" marR="0" lvl="1" indent="-285750" algn="l" defTabSz="914400" rtl="0" eaLnBrk="0" fontAlgn="base" latinLnBrk="0" hangingPunct="0">
              <a:lnSpc>
                <a:spcPct val="160000"/>
              </a:lnSpc>
              <a:spcBef>
                <a:spcPct val="20000"/>
              </a:spcBef>
              <a:spcAft>
                <a:spcPct val="0"/>
              </a:spcAft>
              <a:buClr>
                <a:schemeClr val="accent2"/>
              </a:buClr>
              <a:buSzTx/>
              <a:buFont typeface="Wingdings" panose="05000000000000000000" pitchFamily="2" charset="2"/>
              <a:buChar char="p"/>
              <a:defRPr/>
            </a:pPr>
            <a:r>
              <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组织、管理、协调所辖地区伤害监测工作</a:t>
            </a:r>
            <a:endParaRPr kumimoji="1" lang="en-US" altLang="zh-CN" sz="26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742950" marR="0" lvl="1" indent="-285750" algn="l" defTabSz="914400" rtl="0" eaLnBrk="0" fontAlgn="base" latinLnBrk="0" hangingPunct="0">
              <a:lnSpc>
                <a:spcPct val="160000"/>
              </a:lnSpc>
              <a:spcBef>
                <a:spcPct val="20000"/>
              </a:spcBef>
              <a:spcAft>
                <a:spcPct val="0"/>
              </a:spcAft>
              <a:buClr>
                <a:schemeClr val="accent2"/>
              </a:buClr>
              <a:buSzTx/>
              <a:buFont typeface="Wingdings" panose="05000000000000000000" pitchFamily="2" charset="2"/>
              <a:buChar char="p"/>
              <a:defRPr/>
            </a:pPr>
            <a:r>
              <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向同级人民政府和相关部门通报监测信息</a:t>
            </a:r>
            <a:endParaRPr kumimoji="1" lang="en-US" altLang="zh-CN" sz="26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742950" marR="0" lvl="1" indent="-285750" algn="l" defTabSz="914400" rtl="0" eaLnBrk="0" fontAlgn="base" latinLnBrk="0" hangingPunct="0">
              <a:lnSpc>
                <a:spcPct val="160000"/>
              </a:lnSpc>
              <a:spcBef>
                <a:spcPct val="20000"/>
              </a:spcBef>
              <a:spcAft>
                <a:spcPct val="0"/>
              </a:spcAft>
              <a:buClr>
                <a:schemeClr val="accent2"/>
              </a:buClr>
              <a:buSzTx/>
              <a:buFont typeface="Wingdings" panose="05000000000000000000" pitchFamily="2" charset="2"/>
              <a:buChar char="p"/>
              <a:defRPr/>
            </a:pPr>
            <a:r>
              <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组织实施对所辖地区的工作考核</a:t>
            </a:r>
            <a:endParaRPr kumimoji="1" lang="en-US" altLang="zh-CN" sz="26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742950" marR="0" lvl="1" indent="-285750" algn="l" defTabSz="914400" rtl="0" eaLnBrk="0" fontAlgn="base" latinLnBrk="0" hangingPunct="0">
              <a:lnSpc>
                <a:spcPct val="160000"/>
              </a:lnSpc>
              <a:spcBef>
                <a:spcPct val="20000"/>
              </a:spcBef>
              <a:spcAft>
                <a:spcPct val="0"/>
              </a:spcAft>
              <a:buClr>
                <a:schemeClr val="accent2"/>
              </a:buClr>
              <a:buSzTx/>
              <a:buFont typeface="Wingdings" panose="05000000000000000000" pitchFamily="2" charset="2"/>
              <a:buChar char="p"/>
              <a:defRPr/>
            </a:pPr>
            <a:r>
              <a:rPr kumimoji="1" lang="zh-CN" altLang="zh-CN"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推进本地医疗卫生机构</a:t>
            </a:r>
            <a:r>
              <a:rPr kumimoji="1" lang="en-US" altLang="zh-CN"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HIS</a:t>
            </a:r>
            <a:r>
              <a:rPr kumimoji="1" lang="zh-CN" altLang="zh-CN"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系统建设</a:t>
            </a:r>
            <a:r>
              <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a:t>
            </a:r>
            <a:r>
              <a:rPr kumimoji="1" lang="en-US" altLang="zh-CN"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HIS</a:t>
            </a:r>
            <a:r>
              <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系统</a:t>
            </a:r>
            <a:r>
              <a:rPr kumimoji="1" lang="en-US" altLang="zh-CN"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a:t>
            </a:r>
            <a:r>
              <a:rPr kumimoji="1" lang="zh-CN" altLang="en-US" sz="2600" b="1" i="0" u="none" strike="noStrike" kern="1200" cap="none" spc="0" normalizeH="0" baseline="0" noProof="0" dirty="0" smtClean="0">
                <a:ln>
                  <a:noFill/>
                </a:ln>
                <a:solidFill>
                  <a:srgbClr val="FF0000"/>
                </a:solidFill>
                <a:effectLst/>
                <a:uLnTx/>
                <a:uFillTx/>
                <a:latin typeface="+mn-ea"/>
                <a:ea typeface="+mn-ea"/>
                <a:cs typeface="楷体_GB2312" pitchFamily="49" charset="-122"/>
              </a:rPr>
              <a:t>伤害监测信息管理平台</a:t>
            </a:r>
            <a:r>
              <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对接工作（</a:t>
            </a:r>
            <a:r>
              <a:rPr kumimoji="1" lang="zh-CN" altLang="en-US" sz="2600" b="1" i="0" u="none" strike="noStrike" kern="1200" cap="none" spc="0" normalizeH="0" baseline="0" noProof="0" dirty="0" smtClean="0">
                <a:ln>
                  <a:noFill/>
                </a:ln>
                <a:solidFill>
                  <a:srgbClr val="FF0000"/>
                </a:solidFill>
                <a:effectLst/>
                <a:uLnTx/>
                <a:uFillTx/>
                <a:latin typeface="+mn-ea"/>
                <a:ea typeface="+mn-ea"/>
                <a:cs typeface="楷体_GB2312" pitchFamily="49" charset="-122"/>
              </a:rPr>
              <a:t>针对无外网的医院</a:t>
            </a:r>
            <a:r>
              <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rPr>
              <a:t>）</a:t>
            </a:r>
            <a:endParaRPr kumimoji="1" lang="zh-CN" altLang="en-US" sz="26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342900" marR="0" lvl="0" indent="-34290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n"/>
              <a:defRPr/>
            </a:pPr>
            <a:endParaRPr kumimoji="0" lang="zh-CN" altLang="en-US" sz="2400" b="1" i="0" u="none" strike="noStrike" kern="0" cap="none" spc="0" normalizeH="0" baseline="0" noProof="0" dirty="0">
              <a:ln>
                <a:noFill/>
              </a:ln>
              <a:solidFill>
                <a:srgbClr val="003399"/>
              </a:solidFill>
              <a:effectLst/>
              <a:uLnTx/>
              <a:uFillTx/>
              <a:latin typeface="等线" panose="02010600030101010101" pitchFamily="2" charset="-122"/>
              <a:ea typeface="等线" panose="02010600030101010101" pitchFamily="2" charset="-122"/>
              <a:cs typeface="楷体_GB2312"/>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63775" y="617538"/>
            <a:ext cx="8229600" cy="654050"/>
          </a:xfrm>
        </p:spPr>
        <p:txBody>
          <a:bodyPr vert="horz" wrap="square" lIns="91438" tIns="45719" rIns="91438" bIns="45719" numCol="1" rtlCol="0" anchor="t" anchorCtr="0" compatLnSpc="1">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2F1FA9"/>
                </a:solidFill>
                <a:effectLst>
                  <a:outerShdw blurRad="38100" dist="38100" dir="2700000" algn="tl">
                    <a:srgbClr val="000000">
                      <a:alpha val="43137"/>
                    </a:srgbClr>
                  </a:outerShdw>
                </a:effectLst>
                <a:uLnTx/>
                <a:uFillTx/>
                <a:latin typeface="黑体" panose="02010609060101010101" pitchFamily="49" charset="-122"/>
                <a:ea typeface="+mj-ea"/>
                <a:cs typeface="+mj-cs"/>
              </a:rPr>
              <a:t>为什么要防控伤害？</a:t>
            </a:r>
            <a:endParaRPr kumimoji="0" lang="zh-CN" altLang="en-US" sz="3600" b="1" i="0" u="none" strike="noStrike" kern="1200" cap="none" spc="0" normalizeH="0" baseline="0" noProof="0" dirty="0">
              <a:ln>
                <a:noFill/>
              </a:ln>
              <a:solidFill>
                <a:srgbClr val="2F1FA9"/>
              </a:solidFill>
              <a:effectLst>
                <a:outerShdw blurRad="38100" dist="38100" dir="2700000" algn="tl">
                  <a:srgbClr val="000000">
                    <a:alpha val="43137"/>
                  </a:srgbClr>
                </a:outerShdw>
              </a:effectLst>
              <a:uLnTx/>
              <a:uFillTx/>
              <a:latin typeface="黑体" panose="02010609060101010101" pitchFamily="49" charset="-122"/>
              <a:ea typeface="+mj-ea"/>
              <a:cs typeface="+mj-cs"/>
            </a:endParaRPr>
          </a:p>
        </p:txBody>
      </p:sp>
      <p:sp>
        <p:nvSpPr>
          <p:cNvPr id="4" name="内容占位符 5"/>
          <p:cNvSpPr>
            <a:spLocks noGrp="1"/>
          </p:cNvSpPr>
          <p:nvPr>
            <p:ph idx="1"/>
          </p:nvPr>
        </p:nvSpPr>
        <p:spPr>
          <a:xfrm>
            <a:off x="1200150" y="1557338"/>
            <a:ext cx="10504488" cy="4800600"/>
          </a:xfrm>
        </p:spPr>
        <p:txBody>
          <a:bodyPr vert="horz" wrap="square" lIns="91438" tIns="45719" rIns="91438" bIns="45719" numCol="1" rtlCol="0" anchor="t" anchorCtr="0" compatLnSpc="1">
            <a:normAutofit/>
          </a:bodyPr>
          <a:lstStyle/>
          <a:p>
            <a:pPr marL="0" marR="0" lvl="0" indent="-342900" algn="l" defTabSz="914400" rtl="0" eaLnBrk="0" fontAlgn="base" latinLnBrk="0" hangingPunct="0">
              <a:lnSpc>
                <a:spcPct val="200000"/>
              </a:lnSpc>
              <a:spcBef>
                <a:spcPts val="0"/>
              </a:spcBef>
              <a:spcAft>
                <a:spcPct val="0"/>
              </a:spcAft>
              <a:buClr>
                <a:schemeClr val="accent2"/>
              </a:buClr>
              <a:buSzTx/>
              <a:buFont typeface="Wingdings" panose="05000000000000000000" pitchFamily="2" charset="2"/>
              <a:buChar char="n"/>
              <a:defRPr/>
            </a:pPr>
            <a:r>
              <a:rPr kumimoji="0" lang="zh-CN" altLang="en-US" sz="3200" b="1" i="0" u="none" strike="noStrike" kern="1200" cap="none" spc="0" normalizeH="0" baseline="0" noProof="0" dirty="0">
                <a:ln>
                  <a:noFill/>
                </a:ln>
                <a:solidFill>
                  <a:srgbClr val="FF0000"/>
                </a:solidFill>
                <a:effectLst/>
                <a:uLnTx/>
                <a:uFillTx/>
                <a:latin typeface="+mn-ea"/>
                <a:ea typeface="+mn-ea"/>
                <a:cs typeface="楷体_GB2312"/>
              </a:rPr>
              <a:t>伤害</a:t>
            </a:r>
            <a:r>
              <a:rPr kumimoji="0" lang="zh-CN" altLang="en-US" sz="3200" b="1" i="0" u="none" strike="noStrike" kern="1200" cap="none" spc="0" normalizeH="0" baseline="0" noProof="0" dirty="0">
                <a:ln>
                  <a:noFill/>
                </a:ln>
                <a:solidFill>
                  <a:srgbClr val="003399"/>
                </a:solidFill>
                <a:effectLst/>
                <a:uLnTx/>
                <a:uFillTx/>
                <a:latin typeface="+mn-ea"/>
                <a:ea typeface="+mn-ea"/>
                <a:cs typeface="楷体_GB2312"/>
              </a:rPr>
              <a:t>是三大类疾病之一，是影响人类健康的重要问题</a:t>
            </a:r>
            <a:endParaRPr kumimoji="0" lang="en-US" altLang="zh-CN" sz="3200" b="1" i="0" u="none" strike="noStrike" kern="1200" cap="none" spc="0" normalizeH="0" baseline="0" noProof="0" dirty="0">
              <a:ln>
                <a:noFill/>
              </a:ln>
              <a:solidFill>
                <a:srgbClr val="003399"/>
              </a:solidFill>
              <a:effectLst/>
              <a:uLnTx/>
              <a:uFillTx/>
              <a:latin typeface="+mn-ea"/>
              <a:ea typeface="+mn-ea"/>
              <a:cs typeface="楷体_GB2312"/>
            </a:endParaRPr>
          </a:p>
          <a:p>
            <a:pPr marL="800100" marR="0" lvl="1" indent="-342900" algn="l" defTabSz="914400" rtl="0" eaLnBrk="0" fontAlgn="base" latinLnBrk="0" hangingPunct="0">
              <a:lnSpc>
                <a:spcPct val="200000"/>
              </a:lnSpc>
              <a:spcBef>
                <a:spcPts val="0"/>
              </a:spcBef>
              <a:spcAft>
                <a:spcPct val="0"/>
              </a:spcAft>
              <a:buClr>
                <a:schemeClr val="accent2"/>
              </a:buClr>
              <a:buSzTx/>
              <a:buFont typeface="Wingdings" panose="05000000000000000000" pitchFamily="2" charset="2"/>
              <a:buChar char="p"/>
              <a:defRPr/>
            </a:pPr>
            <a:r>
              <a:rPr kumimoji="0" lang="zh-CN" altLang="en-US" sz="2700" b="1" i="0" u="none" strike="noStrike" kern="0" cap="none" spc="0" normalizeH="0" baseline="0" noProof="0" dirty="0">
                <a:ln>
                  <a:noFill/>
                </a:ln>
                <a:solidFill>
                  <a:srgbClr val="003399"/>
                </a:solidFill>
                <a:effectLst/>
                <a:uLnTx/>
                <a:uFillTx/>
                <a:latin typeface="+mn-ea"/>
                <a:ea typeface="+mn-ea"/>
                <a:cs typeface="楷体_GB2312"/>
              </a:rPr>
              <a:t>传染病、母婴疾病及营养缺乏性疾病</a:t>
            </a:r>
            <a:endParaRPr kumimoji="0" lang="en-US" altLang="zh-CN" sz="2700" b="1" i="0" u="none" strike="noStrike" kern="0" cap="none" spc="0" normalizeH="0" baseline="0" noProof="0" dirty="0">
              <a:ln>
                <a:noFill/>
              </a:ln>
              <a:solidFill>
                <a:srgbClr val="003399"/>
              </a:solidFill>
              <a:effectLst/>
              <a:uLnTx/>
              <a:uFillTx/>
              <a:latin typeface="黑体" panose="02010609060101010101" pitchFamily="49" charset="-122"/>
              <a:ea typeface="+mn-ea"/>
              <a:cs typeface="楷体_GB2312"/>
            </a:endParaRPr>
          </a:p>
          <a:p>
            <a:pPr marL="800100" marR="0" lvl="1" indent="-342900" algn="l" defTabSz="914400" rtl="0" eaLnBrk="0" fontAlgn="base" latinLnBrk="0" hangingPunct="0">
              <a:lnSpc>
                <a:spcPct val="200000"/>
              </a:lnSpc>
              <a:spcBef>
                <a:spcPts val="0"/>
              </a:spcBef>
              <a:spcAft>
                <a:spcPct val="0"/>
              </a:spcAft>
              <a:buClr>
                <a:schemeClr val="accent2"/>
              </a:buClr>
              <a:buSzTx/>
              <a:buFont typeface="Wingdings" panose="05000000000000000000" pitchFamily="2" charset="2"/>
              <a:buChar char="p"/>
              <a:defRPr/>
            </a:pPr>
            <a:r>
              <a:rPr kumimoji="0" lang="zh-CN" altLang="en-US" sz="2700" b="1" i="0" u="none" strike="noStrike" kern="0" cap="none" spc="0" normalizeH="0" baseline="0" noProof="0" dirty="0">
                <a:ln>
                  <a:noFill/>
                </a:ln>
                <a:solidFill>
                  <a:srgbClr val="003399"/>
                </a:solidFill>
                <a:effectLst/>
                <a:uLnTx/>
                <a:uFillTx/>
                <a:latin typeface="+mn-ea"/>
                <a:ea typeface="+mn-ea"/>
                <a:cs typeface="楷体_GB2312"/>
              </a:rPr>
              <a:t>慢性非传染性疾病</a:t>
            </a:r>
            <a:endParaRPr kumimoji="0" lang="en-US" altLang="zh-CN" sz="2700" b="1" i="0" u="none" strike="noStrike" kern="0" cap="none" spc="0" normalizeH="0" baseline="0" noProof="0" dirty="0">
              <a:ln>
                <a:noFill/>
              </a:ln>
              <a:solidFill>
                <a:srgbClr val="003399"/>
              </a:solidFill>
              <a:effectLst/>
              <a:uLnTx/>
              <a:uFillTx/>
              <a:latin typeface="黑体" panose="02010609060101010101" pitchFamily="49" charset="-122"/>
              <a:ea typeface="+mn-ea"/>
              <a:cs typeface="楷体_GB2312"/>
            </a:endParaRPr>
          </a:p>
          <a:p>
            <a:pPr marL="800100" marR="0" lvl="1" indent="-342900" algn="l" defTabSz="914400" rtl="0" eaLnBrk="0" fontAlgn="base" latinLnBrk="0" hangingPunct="0">
              <a:lnSpc>
                <a:spcPct val="200000"/>
              </a:lnSpc>
              <a:spcBef>
                <a:spcPts val="0"/>
              </a:spcBef>
              <a:spcAft>
                <a:spcPct val="0"/>
              </a:spcAft>
              <a:buClr>
                <a:schemeClr val="accent2"/>
              </a:buClr>
              <a:buSzTx/>
              <a:buFont typeface="Wingdings" panose="05000000000000000000" pitchFamily="2" charset="2"/>
              <a:buChar char="p"/>
              <a:defRPr/>
            </a:pPr>
            <a:r>
              <a:rPr kumimoji="0" lang="zh-CN" altLang="en-US" sz="2700" b="1" i="0" u="none" strike="noStrike" kern="0" cap="none" spc="0" normalizeH="0" baseline="0" noProof="0" dirty="0">
                <a:ln>
                  <a:noFill/>
                </a:ln>
                <a:solidFill>
                  <a:srgbClr val="FF0000"/>
                </a:solidFill>
                <a:effectLst/>
                <a:uLnTx/>
                <a:uFillTx/>
                <a:latin typeface="黑体" panose="02010609060101010101" pitchFamily="49" charset="-122"/>
                <a:ea typeface="+mn-ea"/>
                <a:cs typeface="楷体_GB2312"/>
              </a:rPr>
              <a:t>伤害</a:t>
            </a:r>
            <a:endParaRPr kumimoji="0" lang="en-US" altLang="zh-CN" sz="2700" b="1" i="0" u="none" strike="noStrike" kern="0" cap="none" spc="0" normalizeH="0" baseline="0" noProof="0" dirty="0">
              <a:ln>
                <a:noFill/>
              </a:ln>
              <a:solidFill>
                <a:srgbClr val="FF0000"/>
              </a:solidFill>
              <a:effectLst/>
              <a:uLnTx/>
              <a:uFillTx/>
              <a:latin typeface="黑体" panose="02010609060101010101" pitchFamily="49" charset="-122"/>
              <a:ea typeface="+mn-ea"/>
              <a:cs typeface="楷体_GB2312"/>
            </a:endParaRP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5100" y="655638"/>
            <a:ext cx="10515600" cy="827088"/>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疾控机构</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3" name="内容占位符 2"/>
          <p:cNvSpPr>
            <a:spLocks noGrp="1"/>
          </p:cNvSpPr>
          <p:nvPr>
            <p:ph idx="1"/>
          </p:nvPr>
        </p:nvSpPr>
        <p:spPr>
          <a:xfrm>
            <a:off x="1295400" y="1604963"/>
            <a:ext cx="10058400" cy="4992688"/>
          </a:xfrm>
        </p:spPr>
        <p:txBody>
          <a:bodyPr vert="horz" wrap="square" lIns="91440" tIns="45720" rIns="91440" bIns="45720" numCol="1" anchor="t" anchorCtr="0" compatLnSpc="1">
            <a:normAutofit/>
          </a:bodyPr>
          <a:lstStyle/>
          <a:p>
            <a:pPr marL="342900" marR="0" lvl="0" indent="-342900" algn="l" defTabSz="914400" rtl="0" eaLnBrk="0" fontAlgn="base" latinLnBrk="0" hangingPunct="0">
              <a:lnSpc>
                <a:spcPct val="160000"/>
              </a:lnSpc>
              <a:spcBef>
                <a:spcPct val="20000"/>
              </a:spcBef>
              <a:spcAft>
                <a:spcPct val="0"/>
              </a:spcAft>
              <a:buClr>
                <a:schemeClr val="accent2"/>
              </a:buClr>
              <a:buSzTx/>
              <a:buFont typeface="Wingdings" panose="05000000000000000000" pitchFamily="2" charset="2"/>
              <a:buChar char="n"/>
              <a:defRPr/>
            </a:pPr>
            <a:r>
              <a:rPr kumimoji="1" lang="zh-CN" altLang="en-US" sz="2800" b="1" i="0" u="none" strike="noStrike" kern="1200" cap="none" spc="0" normalizeH="0" baseline="0" noProof="0" dirty="0" smtClean="0">
                <a:ln>
                  <a:noFill/>
                </a:ln>
                <a:solidFill>
                  <a:srgbClr val="003399"/>
                </a:solidFill>
                <a:effectLst/>
                <a:uLnTx/>
                <a:uFillTx/>
                <a:latin typeface="+mn-ea"/>
                <a:ea typeface="+mn-ea"/>
                <a:cs typeface="楷体_GB2312" pitchFamily="49" charset="-122"/>
              </a:rPr>
              <a:t>各级级疾控中心</a:t>
            </a:r>
            <a:endParaRPr kumimoji="1" lang="en-US" altLang="zh-CN" sz="28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p"/>
              <a:defRPr/>
            </a:pPr>
            <a:r>
              <a:rPr kumimoji="1" lang="zh-CN" altLang="en-US" sz="2800" b="1" i="0" u="none" strike="noStrike" kern="1200" cap="none" spc="0" normalizeH="0" baseline="0" noProof="0" dirty="0" smtClean="0">
                <a:ln>
                  <a:noFill/>
                </a:ln>
                <a:solidFill>
                  <a:srgbClr val="003399"/>
                </a:solidFill>
                <a:effectLst/>
                <a:uLnTx/>
                <a:uFillTx/>
                <a:latin typeface="+mn-ea"/>
                <a:ea typeface="+mn-ea"/>
                <a:cs typeface="楷体_GB2312" pitchFamily="49" charset="-122"/>
              </a:rPr>
              <a:t>组织开展监测工作</a:t>
            </a:r>
            <a:endParaRPr kumimoji="1" lang="en-US" altLang="zh-CN" sz="28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p"/>
              <a:defRPr/>
            </a:pPr>
            <a:r>
              <a:rPr kumimoji="1" lang="zh-CN" altLang="en-US" sz="2800" b="1" i="0" u="none" strike="noStrike" kern="1200" cap="none" spc="0" normalizeH="0" baseline="0" noProof="0" dirty="0" smtClean="0">
                <a:ln>
                  <a:noFill/>
                </a:ln>
                <a:solidFill>
                  <a:srgbClr val="003399"/>
                </a:solidFill>
                <a:effectLst/>
                <a:uLnTx/>
                <a:uFillTx/>
                <a:latin typeface="+mn-ea"/>
                <a:ea typeface="+mn-ea"/>
                <a:cs typeface="楷体_GB2312" pitchFamily="49" charset="-122"/>
              </a:rPr>
              <a:t>实施培训、提供技术支持</a:t>
            </a:r>
            <a:endParaRPr kumimoji="1" lang="en-US" altLang="zh-CN" sz="28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p"/>
              <a:defRPr/>
            </a:pPr>
            <a:r>
              <a:rPr kumimoji="1" lang="zh-CN" altLang="en-US" sz="2800" b="1" i="0" u="none" strike="noStrike" kern="1200" cap="none" spc="0" normalizeH="0" baseline="0" noProof="0" dirty="0" smtClean="0">
                <a:ln>
                  <a:noFill/>
                </a:ln>
                <a:solidFill>
                  <a:srgbClr val="003399"/>
                </a:solidFill>
                <a:effectLst/>
                <a:uLnTx/>
                <a:uFillTx/>
                <a:latin typeface="+mn-ea"/>
                <a:ea typeface="+mn-ea"/>
                <a:cs typeface="楷体_GB2312" pitchFamily="49" charset="-122"/>
              </a:rPr>
              <a:t>开展督导质控</a:t>
            </a:r>
            <a:endParaRPr kumimoji="1" lang="en-US" altLang="zh-CN" sz="28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p"/>
              <a:defRPr/>
            </a:pPr>
            <a:r>
              <a:rPr kumimoji="1" lang="zh-CN" altLang="en-US" sz="2800" b="1" i="0" u="none" strike="noStrike" kern="1200" cap="none" spc="0" normalizeH="0" baseline="0" noProof="0" dirty="0" smtClean="0">
                <a:ln>
                  <a:noFill/>
                </a:ln>
                <a:solidFill>
                  <a:srgbClr val="003399"/>
                </a:solidFill>
                <a:effectLst/>
                <a:uLnTx/>
                <a:uFillTx/>
                <a:latin typeface="+mn-ea"/>
                <a:ea typeface="+mn-ea"/>
                <a:cs typeface="楷体_GB2312" pitchFamily="49" charset="-122"/>
              </a:rPr>
              <a:t>促进数据利用</a:t>
            </a:r>
            <a:endParaRPr kumimoji="1" lang="en-US" altLang="zh-CN" sz="28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0" marR="0" lvl="0" indent="0" algn="l" defTabSz="914400" rtl="0" eaLnBrk="0" fontAlgn="base" latinLnBrk="0" hangingPunct="0">
              <a:lnSpc>
                <a:spcPct val="150000"/>
              </a:lnSpc>
              <a:spcBef>
                <a:spcPts val="0"/>
              </a:spcBef>
              <a:spcAft>
                <a:spcPct val="0"/>
              </a:spcAft>
              <a:buClr>
                <a:schemeClr val="accent2"/>
              </a:buClr>
              <a:buSzTx/>
              <a:buFont typeface="Wingdings" panose="05000000000000000000" pitchFamily="2" charset="2"/>
              <a:buNone/>
              <a:defRPr/>
            </a:pPr>
            <a:r>
              <a:rPr kumimoji="0" lang="en-US" altLang="zh-CN" sz="2400" b="1" i="0" u="none" strike="noStrike" kern="0" cap="none" spc="0" normalizeH="0" baseline="0" noProof="0" dirty="0">
                <a:ln>
                  <a:noFill/>
                </a:ln>
                <a:solidFill>
                  <a:srgbClr val="003399"/>
                </a:solidFill>
                <a:effectLst>
                  <a:outerShdw blurRad="38100" dist="38100" dir="2700000" algn="tl">
                    <a:srgbClr val="000000">
                      <a:alpha val="43137"/>
                    </a:srgbClr>
                  </a:outerShdw>
                </a:effectLst>
                <a:uLnTx/>
                <a:uFillTx/>
                <a:latin typeface="等线" panose="02010600030101010101" pitchFamily="2" charset="-122"/>
                <a:ea typeface="等线" panose="02010600030101010101" pitchFamily="2" charset="-122"/>
                <a:cs typeface="楷体_GB2312"/>
              </a:rPr>
              <a:t>       </a:t>
            </a:r>
            <a:endParaRPr kumimoji="0" lang="en-US" altLang="zh-CN" sz="2400" b="1" i="0" u="none" strike="noStrike" kern="0" cap="none" spc="0" normalizeH="0" baseline="0" noProof="0" dirty="0">
              <a:ln>
                <a:noFill/>
              </a:ln>
              <a:solidFill>
                <a:srgbClr val="003399"/>
              </a:solidFill>
              <a:effectLst>
                <a:outerShdw blurRad="38100" dist="38100" dir="2700000" algn="tl">
                  <a:srgbClr val="000000">
                    <a:alpha val="43137"/>
                  </a:srgbClr>
                </a:outerShdw>
              </a:effectLst>
              <a:uLnTx/>
              <a:uFillTx/>
              <a:latin typeface="等线" panose="02010600030101010101" pitchFamily="2" charset="-122"/>
              <a:ea typeface="等线" panose="02010600030101010101" pitchFamily="2" charset="-122"/>
              <a:cs typeface="楷体_GB2312"/>
            </a:endParaRP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5100" y="655638"/>
            <a:ext cx="10515600" cy="827088"/>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医疗卫生机构</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5" name="内容占位符 2"/>
          <p:cNvSpPr>
            <a:spLocks noGrp="1"/>
          </p:cNvSpPr>
          <p:nvPr>
            <p:custDataLst>
              <p:tags r:id="rId1"/>
            </p:custDataLst>
          </p:nvPr>
        </p:nvSpPr>
        <p:spPr>
          <a:xfrm>
            <a:off x="615950" y="1710055"/>
            <a:ext cx="11068050" cy="4713605"/>
          </a:xfrm>
          <a:prstGeom prst="rect">
            <a:avLst/>
          </a:prstGeom>
          <a:noFill/>
          <a:ln w="9525">
            <a:noFill/>
          </a:ln>
        </p:spPr>
        <p:txBody>
          <a:bodyPr vert="horz" wrap="square" lIns="91440" tIns="45720" rIns="91440" bIns="45720" numCol="1" anchor="t" anchorCtr="0" compatLnSpc="1">
            <a:noAutofit/>
          </a:bodyPr>
          <a:lstStyle>
            <a:lvl1pPr marL="342900" indent="-342900" algn="l" rtl="0" eaLnBrk="0" fontAlgn="base" hangingPunct="0">
              <a:lnSpc>
                <a:spcPct val="140000"/>
              </a:lnSpc>
              <a:spcBef>
                <a:spcPct val="20000"/>
              </a:spcBef>
              <a:spcAft>
                <a:spcPct val="0"/>
              </a:spcAft>
              <a:buClr>
                <a:schemeClr val="accent2"/>
              </a:buClr>
              <a:buFont typeface="Wingdings" panose="05000000000000000000" pitchFamily="2" charset="2"/>
              <a:buChar char="n"/>
              <a:defRPr sz="2400" b="1">
                <a:solidFill>
                  <a:srgbClr val="003399"/>
                </a:solidFill>
                <a:latin typeface="+mn-lt"/>
                <a:ea typeface="+mn-ea"/>
                <a:cs typeface="楷体_GB2312"/>
              </a:defRPr>
            </a:lvl1pPr>
            <a:lvl2pPr marL="742950" indent="-285750" algn="l" rtl="0" eaLnBrk="0" fontAlgn="base" hangingPunct="0">
              <a:lnSpc>
                <a:spcPct val="140000"/>
              </a:lnSpc>
              <a:spcBef>
                <a:spcPct val="20000"/>
              </a:spcBef>
              <a:spcAft>
                <a:spcPct val="0"/>
              </a:spcAft>
              <a:buClr>
                <a:schemeClr val="accent2"/>
              </a:buClr>
              <a:buFont typeface="Wingdings" panose="05000000000000000000" pitchFamily="2" charset="2"/>
              <a:buChar char="p"/>
              <a:defRPr sz="2000" b="1">
                <a:solidFill>
                  <a:srgbClr val="003399"/>
                </a:solidFill>
                <a:latin typeface="+mn-lt"/>
                <a:ea typeface="+mn-ea"/>
                <a:cs typeface="楷体_GB2312"/>
              </a:defRPr>
            </a:lvl2pPr>
            <a:lvl3pPr marL="1143000" indent="-228600" algn="l" rtl="0" eaLnBrk="0" fontAlgn="base" hangingPunct="0">
              <a:lnSpc>
                <a:spcPct val="140000"/>
              </a:lnSpc>
              <a:spcBef>
                <a:spcPct val="20000"/>
              </a:spcBef>
              <a:spcAft>
                <a:spcPct val="0"/>
              </a:spcAft>
              <a:buClr>
                <a:schemeClr val="accent2"/>
              </a:buClr>
              <a:buFont typeface="Wingdings" panose="05000000000000000000" pitchFamily="2" charset="2"/>
              <a:buChar char="Ø"/>
              <a:defRPr sz="2400" b="1">
                <a:solidFill>
                  <a:srgbClr val="003399"/>
                </a:solidFill>
                <a:latin typeface="+mn-lt"/>
                <a:ea typeface="+mn-ea"/>
                <a:cs typeface="楷体_GB2312"/>
              </a:defRPr>
            </a:lvl3pPr>
            <a:lvl4pPr marL="1600200" indent="-228600" algn="l" rtl="0" eaLnBrk="0" fontAlgn="base" hangingPunct="0">
              <a:lnSpc>
                <a:spcPct val="140000"/>
              </a:lnSpc>
              <a:spcBef>
                <a:spcPct val="20000"/>
              </a:spcBef>
              <a:spcAft>
                <a:spcPct val="0"/>
              </a:spcAft>
              <a:buClr>
                <a:schemeClr val="accent2"/>
              </a:buClr>
              <a:buFont typeface="Wingdings" panose="05000000000000000000" pitchFamily="2" charset="2"/>
              <a:buChar char="ü"/>
              <a:defRPr sz="1600" b="1">
                <a:solidFill>
                  <a:srgbClr val="003399"/>
                </a:solidFill>
                <a:latin typeface="+mn-lt"/>
                <a:ea typeface="+mn-ea"/>
                <a:cs typeface="楷体_GB231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cs typeface="楷体_GB231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a:lstStyle>
          <a:p>
            <a:pPr marL="342900" marR="0" lvl="0" indent="-342900" algn="l" defTabSz="914400" rtl="0" eaLnBrk="0" fontAlgn="base" latinLnBrk="0" hangingPunct="0">
              <a:lnSpc>
                <a:spcPct val="160000"/>
              </a:lnSpc>
              <a:spcBef>
                <a:spcPct val="20000"/>
              </a:spcBef>
              <a:spcAft>
                <a:spcPct val="0"/>
              </a:spcAft>
              <a:buClr>
                <a:schemeClr val="accent2"/>
              </a:buClr>
              <a:buSzTx/>
              <a:buFont typeface="Wingdings" panose="05000000000000000000" pitchFamily="2" charset="2"/>
              <a:buChar char="n"/>
              <a:defRPr/>
            </a:pPr>
            <a:r>
              <a:rPr kumimoji="0" lang="zh-CN" altLang="en-US" b="1" i="0" u="none" strike="noStrike" kern="0" cap="none" spc="0" normalizeH="0" baseline="0" noProof="0" dirty="0" smtClean="0">
                <a:ln>
                  <a:noFill/>
                </a:ln>
                <a:solidFill>
                  <a:srgbClr val="003399"/>
                </a:solidFill>
                <a:effectLst/>
                <a:uLnTx/>
                <a:uFillTx/>
                <a:latin typeface="+mn-ea"/>
                <a:ea typeface="+mn-ea"/>
                <a:cs typeface="楷体_GB2312" pitchFamily="49" charset="-122"/>
                <a:sym typeface="+mn-ea"/>
              </a:rPr>
              <a:t>各医疗卫生机构</a:t>
            </a:r>
            <a:endParaRPr kumimoji="0" lang="en-US" altLang="zh-CN" b="1" i="0" u="none" strike="noStrike" kern="0" cap="none" spc="0" normalizeH="0" baseline="0" noProof="0" dirty="0" smtClean="0">
              <a:ln>
                <a:noFill/>
              </a:ln>
              <a:solidFill>
                <a:srgbClr val="003399"/>
              </a:solidFill>
              <a:effectLst/>
              <a:uLnTx/>
              <a:uFillTx/>
              <a:latin typeface="+mn-ea"/>
              <a:ea typeface="+mn-ea"/>
              <a:cs typeface="楷体_GB2312" pitchFamily="49" charset="-122"/>
              <a:sym typeface="+mn-ea"/>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p"/>
              <a:defRPr/>
            </a:pP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 负责本院伤害首诊患者报告卡填写，审核及上报</a:t>
            </a:r>
            <a:endPar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p"/>
              <a:defRPr/>
            </a:pP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保证信息安全</a:t>
            </a:r>
            <a:endParaRPr kumimoji="1" lang="zh-CN" altLang="en-US" sz="2400" b="1" i="0" u="none" strike="noStrike" kern="1200" cap="none" spc="0" normalizeH="0" baseline="0" noProof="0" dirty="0" smtClean="0">
              <a:ln>
                <a:noFill/>
              </a:ln>
              <a:solidFill>
                <a:srgbClr val="FF0000"/>
              </a:solidFill>
              <a:effectLst/>
              <a:uLnTx/>
              <a:uFillTx/>
              <a:latin typeface="+mn-ea"/>
              <a:ea typeface="+mn-ea"/>
              <a:cs typeface="楷体_GB2312" pitchFamily="49" charset="-12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p"/>
              <a:defRPr/>
            </a:pP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利用本机构伤害监测数据</a:t>
            </a:r>
            <a:endPar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p"/>
              <a:defRPr/>
            </a:pP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推进本院</a:t>
            </a:r>
            <a:r>
              <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rPr>
              <a:t>HIS</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系统建设，将伤害监测卡片嵌入医院</a:t>
            </a:r>
            <a:r>
              <a:rPr kumimoji="1" lang="en-US" altLang="zh-CN" sz="2400" b="1" i="0" u="none" strike="noStrike" kern="1200" cap="none" spc="0" normalizeH="0" baseline="0" noProof="0" dirty="0" smtClean="0">
                <a:ln>
                  <a:noFill/>
                </a:ln>
                <a:solidFill>
                  <a:srgbClr val="003399"/>
                </a:solidFill>
                <a:effectLst/>
                <a:uLnTx/>
                <a:uFillTx/>
                <a:latin typeface="+mn-ea"/>
                <a:ea typeface="+mn-ea"/>
                <a:cs typeface="楷体_GB2312" pitchFamily="49" charset="-122"/>
              </a:rPr>
              <a:t>HIS</a:t>
            </a:r>
            <a:r>
              <a:rPr kumimoji="1" lang="zh-CN" altLang="en-US" sz="2400" b="1" i="0" u="none" strike="noStrike" kern="1200" cap="none" spc="0" normalizeH="0" baseline="0" noProof="0" dirty="0" smtClean="0">
                <a:ln>
                  <a:noFill/>
                </a:ln>
                <a:solidFill>
                  <a:srgbClr val="003399"/>
                </a:solidFill>
                <a:effectLst/>
                <a:uLnTx/>
                <a:uFillTx/>
                <a:latin typeface="+mn-ea"/>
                <a:ea typeface="+mn-ea"/>
                <a:cs typeface="楷体_GB2312" pitchFamily="49" charset="-122"/>
              </a:rPr>
              <a:t>系统，</a:t>
            </a:r>
            <a:r>
              <a:rPr kumimoji="1" lang="zh-CN" altLang="en-US" sz="2400" b="1" i="0" u="none" strike="noStrike" kern="1200" cap="none" spc="0" normalizeH="0" baseline="0" noProof="0" dirty="0" smtClean="0">
                <a:ln>
                  <a:noFill/>
                </a:ln>
                <a:solidFill>
                  <a:srgbClr val="003399"/>
                </a:solidFill>
                <a:effectLst/>
                <a:uLnTx/>
                <a:uFillTx/>
                <a:latin typeface="+mn-ea"/>
                <a:ea typeface="+mn-ea"/>
                <a:cs typeface="楷体_GB2312"/>
              </a:rPr>
              <a:t>实现</a:t>
            </a:r>
            <a:r>
              <a:rPr kumimoji="1" lang="en-US" altLang="zh-CN" sz="2400" b="1" i="0" u="none" strike="noStrike" kern="1200" cap="none" spc="0" normalizeH="0" baseline="0" noProof="0" dirty="0" smtClean="0">
                <a:ln>
                  <a:noFill/>
                </a:ln>
                <a:solidFill>
                  <a:srgbClr val="003399"/>
                </a:solidFill>
                <a:effectLst/>
                <a:uLnTx/>
                <a:uFillTx/>
                <a:latin typeface="+mn-ea"/>
                <a:ea typeface="+mn-ea"/>
                <a:cs typeface="楷体_GB2312" pitchFamily="49" charset="-122"/>
              </a:rPr>
              <a:t>HIS</a:t>
            </a:r>
            <a:r>
              <a:rPr kumimoji="1" lang="zh-CN" altLang="en-US" sz="2400" b="1" i="0" u="none" strike="noStrike" kern="1200" cap="none" spc="0" normalizeH="0" baseline="0" noProof="0" dirty="0" smtClean="0">
                <a:ln>
                  <a:noFill/>
                </a:ln>
                <a:solidFill>
                  <a:srgbClr val="003399"/>
                </a:solidFill>
                <a:effectLst/>
                <a:uLnTx/>
                <a:uFillTx/>
                <a:latin typeface="+mn-ea"/>
                <a:ea typeface="+mn-ea"/>
                <a:cs typeface="楷体_GB2312" pitchFamily="49" charset="-122"/>
              </a:rPr>
              <a:t>系统</a:t>
            </a:r>
            <a:r>
              <a:rPr kumimoji="1" lang="en-US" altLang="zh-CN" sz="2400" b="1" i="0" u="none" strike="noStrike" kern="1200" cap="none" spc="0" normalizeH="0" baseline="0" noProof="0" dirty="0" smtClean="0">
                <a:ln>
                  <a:noFill/>
                </a:ln>
                <a:solidFill>
                  <a:srgbClr val="003399"/>
                </a:solidFill>
                <a:effectLst/>
                <a:uLnTx/>
                <a:uFillTx/>
                <a:latin typeface="+mn-ea"/>
                <a:ea typeface="+mn-ea"/>
                <a:cs typeface="楷体_GB2312" pitchFamily="49" charset="-122"/>
              </a:rPr>
              <a:t>-</a:t>
            </a:r>
            <a:r>
              <a:rPr kumimoji="1" lang="zh-CN" altLang="en-US" sz="2400" b="1" i="0" u="none" strike="noStrike" kern="1200" cap="none" spc="0" normalizeH="0" baseline="0" noProof="0" dirty="0" smtClean="0">
                <a:ln>
                  <a:noFill/>
                </a:ln>
                <a:solidFill>
                  <a:srgbClr val="FF0000"/>
                </a:solidFill>
                <a:effectLst/>
                <a:uLnTx/>
                <a:uFillTx/>
                <a:latin typeface="+mn-ea"/>
                <a:ea typeface="+mn-ea"/>
                <a:cs typeface="楷体_GB2312" pitchFamily="49" charset="-122"/>
              </a:rPr>
              <a:t>伤害监测信息管理平台</a:t>
            </a:r>
            <a:r>
              <a:rPr kumimoji="1" lang="zh-CN" altLang="en-US" sz="2400" b="1" i="0" u="none" strike="noStrike" kern="1200" cap="none" spc="0" normalizeH="0" baseline="0" noProof="0" dirty="0" smtClean="0">
                <a:ln>
                  <a:noFill/>
                </a:ln>
                <a:solidFill>
                  <a:srgbClr val="003399"/>
                </a:solidFill>
                <a:effectLst/>
                <a:uLnTx/>
                <a:uFillTx/>
                <a:latin typeface="+mn-ea"/>
                <a:ea typeface="+mn-ea"/>
                <a:cs typeface="楷体_GB2312" pitchFamily="49" charset="-122"/>
              </a:rPr>
              <a:t>对接工作</a:t>
            </a:r>
            <a:r>
              <a:rPr kumimoji="1" lang="zh-CN" altLang="en-US" sz="2400" b="1" i="0" u="none" strike="noStrike" kern="1200" cap="none" spc="0" normalizeH="0" baseline="0" noProof="0" dirty="0" smtClean="0">
                <a:ln>
                  <a:noFill/>
                </a:ln>
                <a:solidFill>
                  <a:srgbClr val="FF0000"/>
                </a:solidFill>
                <a:effectLst/>
                <a:uLnTx/>
                <a:uFillTx/>
                <a:latin typeface="+mn-ea"/>
                <a:ea typeface="+mn-ea"/>
                <a:cs typeface="楷体_GB2312" pitchFamily="49" charset="-122"/>
              </a:rPr>
              <a:t>（针对无外网的医院）（能用外网的医院采用网络直报报卡）</a:t>
            </a:r>
            <a:endParaRPr kumimoji="1" lang="en-US" altLang="zh-CN" sz="2400" b="1" i="0" u="none" strike="noStrike" kern="1200" cap="none" spc="0" normalizeH="0" baseline="0" noProof="0" dirty="0" smtClean="0">
              <a:ln>
                <a:noFill/>
              </a:ln>
              <a:solidFill>
                <a:srgbClr val="003399"/>
              </a:solidFill>
              <a:effectLst/>
              <a:uLnTx/>
              <a:uFillTx/>
              <a:latin typeface="+mn-ea"/>
              <a:ea typeface="+mn-ea"/>
              <a:cs typeface="楷体_GB2312" pitchFamily="49" charset="-122"/>
            </a:endParaRPr>
          </a:p>
          <a:p>
            <a:pPr marL="0" marR="0" lvl="0" indent="0" algn="l" defTabSz="914400" rtl="0" eaLnBrk="0" fontAlgn="base" latinLnBrk="0" hangingPunct="0">
              <a:lnSpc>
                <a:spcPct val="150000"/>
              </a:lnSpc>
              <a:spcBef>
                <a:spcPts val="0"/>
              </a:spcBef>
              <a:spcAft>
                <a:spcPct val="0"/>
              </a:spcAft>
              <a:buClr>
                <a:schemeClr val="accent2"/>
              </a:buClr>
              <a:buSzTx/>
              <a:buFont typeface="Wingdings" panose="05000000000000000000" pitchFamily="2" charset="2"/>
              <a:buNone/>
              <a:defRPr/>
            </a:pPr>
            <a:r>
              <a:rPr kumimoji="0" lang="en-US" altLang="zh-CN" b="1" i="0" u="none" strike="noStrike" kern="0" cap="none" spc="0" normalizeH="0" baseline="0" noProof="0" dirty="0" smtClean="0">
                <a:ln>
                  <a:noFill/>
                </a:ln>
                <a:solidFill>
                  <a:srgbClr val="003399"/>
                </a:solidFill>
                <a:effectLst>
                  <a:outerShdw blurRad="38100" dist="38100" dir="2700000" algn="tl">
                    <a:srgbClr val="000000">
                      <a:alpha val="43137"/>
                    </a:srgbClr>
                  </a:outerShdw>
                </a:effectLst>
                <a:uLnTx/>
                <a:uFillTx/>
                <a:latin typeface="+mn-ea"/>
                <a:ea typeface="+mn-ea"/>
                <a:cs typeface="楷体_GB2312"/>
              </a:rPr>
              <a:t>       </a:t>
            </a:r>
            <a:endParaRPr kumimoji="0" lang="en-US" altLang="zh-CN" b="1" i="0" u="none" strike="noStrike" kern="0" cap="none" spc="0" normalizeH="0" baseline="0" noProof="0" dirty="0" smtClean="0">
              <a:ln>
                <a:noFill/>
              </a:ln>
              <a:solidFill>
                <a:srgbClr val="003399"/>
              </a:solidFill>
              <a:effectLst>
                <a:outerShdw blurRad="38100" dist="38100" dir="2700000" algn="tl">
                  <a:srgbClr val="000000">
                    <a:alpha val="43137"/>
                  </a:srgbClr>
                </a:outerShdw>
              </a:effectLst>
              <a:uLnTx/>
              <a:uFillTx/>
              <a:latin typeface="+mn-ea"/>
              <a:ea typeface="+mn-ea"/>
              <a:cs typeface="楷体_GB2312"/>
            </a:endParaRPr>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3"/>
          <p:cNvSpPr txBox="1"/>
          <p:nvPr>
            <p:custDataLst>
              <p:tags r:id="rId1"/>
            </p:custDataLst>
          </p:nvPr>
        </p:nvSpPr>
        <p:spPr>
          <a:xfrm>
            <a:off x="1489710" y="569595"/>
            <a:ext cx="8986520" cy="584200"/>
          </a:xfrm>
          <a:prstGeom prst="rect">
            <a:avLst/>
          </a:prstGeom>
        </p:spPr>
        <p:txBody>
          <a:bodyPr/>
          <a:lstStyle/>
          <a:p>
            <a:pPr marR="0" algn="ctr" defTabSz="914400">
              <a:buClrTx/>
              <a:buSzTx/>
              <a:buFontTx/>
              <a:buNone/>
              <a:defRPr/>
            </a:pPr>
            <a:endParaRPr kumimoji="0" lang="zh-CN" altLang="en-US" sz="4000" b="1" kern="0" cap="none" spc="0" normalizeH="0" baseline="0" noProof="0" dirty="0">
              <a:solidFill>
                <a:schemeClr val="accent2"/>
              </a:solidFill>
              <a:latin typeface="+mj-lt"/>
              <a:ea typeface="+mj-ea"/>
              <a:cs typeface="+mj-cs"/>
            </a:endParaRPr>
          </a:p>
        </p:txBody>
      </p:sp>
      <p:cxnSp>
        <p:nvCxnSpPr>
          <p:cNvPr id="3" name="直接连接符 2"/>
          <p:cNvCxnSpPr/>
          <p:nvPr>
            <p:custDataLst>
              <p:tags r:id="rId2"/>
            </p:custDataLst>
          </p:nvPr>
        </p:nvCxnSpPr>
        <p:spPr>
          <a:xfrm>
            <a:off x="1170027" y="2447952"/>
            <a:ext cx="10181590" cy="635"/>
          </a:xfrm>
          <a:prstGeom prst="line">
            <a:avLst/>
          </a:prstGeom>
          <a:noFill/>
          <a:ln w="6350" cap="flat" cmpd="sng" algn="ctr">
            <a:solidFill>
              <a:srgbClr val="4AB5F5">
                <a:lumMod val="60000"/>
                <a:lumOff val="40000"/>
              </a:srgbClr>
            </a:solidFill>
            <a:prstDash val="solid"/>
            <a:miter lim="800000"/>
            <a:headEnd type="oval"/>
            <a:tailEnd type="triangle"/>
          </a:ln>
          <a:effectLst/>
        </p:spPr>
      </p:cxnSp>
      <p:grpSp>
        <p:nvGrpSpPr>
          <p:cNvPr id="5" name="组合 4"/>
          <p:cNvGrpSpPr/>
          <p:nvPr>
            <p:custDataLst>
              <p:tags r:id="rId3"/>
            </p:custDataLst>
          </p:nvPr>
        </p:nvGrpSpPr>
        <p:grpSpPr>
          <a:xfrm>
            <a:off x="484469" y="1656473"/>
            <a:ext cx="3226435" cy="4446906"/>
            <a:chOff x="1977074" y="2986314"/>
            <a:chExt cx="1580993" cy="2466189"/>
          </a:xfrm>
        </p:grpSpPr>
        <p:sp>
          <p:nvSpPr>
            <p:cNvPr id="20" name="任意多边形 19"/>
            <p:cNvSpPr/>
            <p:nvPr>
              <p:custDataLst>
                <p:tags r:id="rId4"/>
              </p:custDataLst>
            </p:nvPr>
          </p:nvSpPr>
          <p:spPr>
            <a:xfrm>
              <a:off x="2115624" y="2986314"/>
              <a:ext cx="1254932" cy="620485"/>
            </a:xfrm>
            <a:custGeom>
              <a:avLst/>
              <a:gdLst>
                <a:gd name="connsiteX0" fmla="*/ 774242 w 1548484"/>
                <a:gd name="connsiteY0" fmla="*/ 0 h 765628"/>
                <a:gd name="connsiteX1" fmla="*/ 1544942 w 1548484"/>
                <a:gd name="connsiteY1" fmla="*/ 695492 h 765628"/>
                <a:gd name="connsiteX2" fmla="*/ 1548484 w 1548484"/>
                <a:gd name="connsiteY2" fmla="*/ 765628 h 765628"/>
                <a:gd name="connsiteX3" fmla="*/ 0 w 1548484"/>
                <a:gd name="connsiteY3" fmla="*/ 765628 h 765628"/>
                <a:gd name="connsiteX4" fmla="*/ 3542 w 1548484"/>
                <a:gd name="connsiteY4" fmla="*/ 695492 h 765628"/>
                <a:gd name="connsiteX5" fmla="*/ 774242 w 1548484"/>
                <a:gd name="connsiteY5" fmla="*/ 0 h 76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484" h="765628">
                  <a:moveTo>
                    <a:pt x="774242" y="0"/>
                  </a:moveTo>
                  <a:cubicBezTo>
                    <a:pt x="1175356" y="0"/>
                    <a:pt x="1505270" y="304844"/>
                    <a:pt x="1544942" y="695492"/>
                  </a:cubicBezTo>
                  <a:lnTo>
                    <a:pt x="1548484" y="765628"/>
                  </a:lnTo>
                  <a:lnTo>
                    <a:pt x="0" y="765628"/>
                  </a:lnTo>
                  <a:lnTo>
                    <a:pt x="3542" y="695492"/>
                  </a:lnTo>
                  <a:cubicBezTo>
                    <a:pt x="43214" y="304844"/>
                    <a:pt x="373128" y="0"/>
                    <a:pt x="774242" y="0"/>
                  </a:cubicBezTo>
                  <a:close/>
                </a:path>
              </a:pathLst>
            </a:custGeom>
            <a:solidFill>
              <a:srgbClr val="4AB5F5"/>
            </a:solidFill>
            <a:ln w="12700" cap="flat" cmpd="sng" algn="ctr">
              <a:noFill/>
              <a:prstDash val="solid"/>
              <a:miter lim="800000"/>
            </a:ln>
            <a:effectLst/>
          </p:spPr>
          <p:txBody>
            <a:bodyPr rtlCol="0" anchor="ctr">
              <a:normAutofit/>
            </a:bodyPr>
            <a:lstStyle/>
            <a:p>
              <a:pPr algn="ctr"/>
              <a:endParaRPr lang="zh-CN" altLang="en-US" sz="2000" b="1" smtClean="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a:p>
              <a:pPr algn="ctr"/>
              <a:r>
                <a:rPr lang="zh-CN" altLang="en-US" sz="2000" b="1" smtClean="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省级监测工作组</a:t>
              </a:r>
              <a:endParaRPr lang="zh-CN" altLang="en-US" sz="2000" b="1" smtClean="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6" name="等腰三角形 5"/>
            <p:cNvSpPr/>
            <p:nvPr>
              <p:custDataLst>
                <p:tags r:id="rId5"/>
              </p:custDataLst>
            </p:nvPr>
          </p:nvSpPr>
          <p:spPr>
            <a:xfrm flipV="1">
              <a:off x="2650937" y="3697449"/>
              <a:ext cx="173227" cy="188539"/>
            </a:xfrm>
            <a:prstGeom prst="triangle">
              <a:avLst/>
            </a:prstGeom>
            <a:solidFill>
              <a:srgbClr val="4AB5F5">
                <a:lumMod val="60000"/>
                <a:lumOff val="40000"/>
              </a:srgbClr>
            </a:solidFill>
            <a:ln w="12700" cap="flat" cmpd="sng" algn="ctr">
              <a:noFill/>
              <a:prstDash val="solid"/>
              <a:miter lim="800000"/>
            </a:ln>
            <a:effectLst/>
          </p:spPr>
          <p:txBody>
            <a:bodyPr rtlCol="0" anchor="ctr">
              <a:normAutofit fontScale="32500" lnSpcReduction="20000"/>
            </a:bodyPr>
            <a:lstStyle/>
            <a:p>
              <a:pPr algn="ctr"/>
              <a:endParaRPr lang="zh-CN" altLang="en-US">
                <a:solidFill>
                  <a:sysClr val="window" lastClr="FFFFFF"/>
                </a:solidFill>
                <a:latin typeface="Calibri" panose="020F0502020204030204" charset="0"/>
                <a:ea typeface="宋体" panose="02010600030101010101" pitchFamily="2" charset="-122"/>
                <a:sym typeface="Arial" panose="020B0604020202020204" pitchFamily="34" charset="0"/>
              </a:endParaRPr>
            </a:p>
          </p:txBody>
        </p:sp>
        <p:sp>
          <p:nvSpPr>
            <p:cNvPr id="36" name="文本框 35"/>
            <p:cNvSpPr txBox="1"/>
            <p:nvPr>
              <p:custDataLst>
                <p:tags r:id="rId6"/>
              </p:custDataLst>
            </p:nvPr>
          </p:nvSpPr>
          <p:spPr>
            <a:xfrm>
              <a:off x="1977074" y="3885735"/>
              <a:ext cx="1580993" cy="1566768"/>
            </a:xfrm>
            <a:prstGeom prst="rect">
              <a:avLst/>
            </a:prstGeom>
            <a:noFill/>
          </p:spPr>
          <p:txBody>
            <a:bodyPr wrap="square" lIns="0" tIns="0" rIns="0" bIns="0" rtlCol="0" anchor="t" anchorCtr="0"/>
            <a:lstStyle/>
            <a:p>
              <a:pPr marL="285750" indent="-285750" algn="just">
                <a:lnSpc>
                  <a:spcPct val="130000"/>
                </a:lnSpc>
                <a:buFont typeface="Wingdings" panose="05000000000000000000" charset="0"/>
                <a:buChar char="n"/>
              </a:pPr>
              <a:r>
                <a:rPr lang="zh-CN" altLang="en-US" sz="1600" b="1" dirty="0">
                  <a:solidFill>
                    <a:schemeClr val="tx1"/>
                  </a:solidFill>
                  <a:sym typeface="Arial" panose="020B0604020202020204" pitchFamily="34" charset="0"/>
                </a:rPr>
                <a:t>人员设置：</a:t>
              </a:r>
              <a:endParaRPr lang="zh-CN" altLang="en-US" sz="1600" b="1" dirty="0">
                <a:solidFill>
                  <a:schemeClr val="tx1"/>
                </a:solidFill>
                <a:sym typeface="Arial" panose="020B0604020202020204" pitchFamily="34" charset="0"/>
              </a:endParaRPr>
            </a:p>
            <a:p>
              <a:pPr algn="just">
                <a:lnSpc>
                  <a:spcPct val="130000"/>
                </a:lnSpc>
              </a:pPr>
              <a:r>
                <a:rPr lang="en-US" altLang="zh-CN" sz="1600" b="1" dirty="0">
                  <a:solidFill>
                    <a:schemeClr val="tx1"/>
                  </a:solidFill>
                  <a:sym typeface="Arial" panose="020B0604020202020204" pitchFamily="34" charset="0"/>
                </a:rPr>
                <a:t>     2</a:t>
              </a:r>
              <a:r>
                <a:rPr lang="zh-CN" altLang="en-US" sz="1600" b="1" dirty="0">
                  <a:solidFill>
                    <a:schemeClr val="tx1"/>
                  </a:solidFill>
                  <a:sym typeface="Arial" panose="020B0604020202020204" pitchFamily="34" charset="0"/>
                </a:rPr>
                <a:t>人（专职）</a:t>
              </a:r>
              <a:endParaRPr lang="zh-CN" altLang="en-US" sz="1600" b="1" dirty="0">
                <a:solidFill>
                  <a:schemeClr val="tx1"/>
                </a:solidFill>
                <a:sym typeface="Arial" panose="020B0604020202020204" pitchFamily="34" charset="0"/>
              </a:endParaRPr>
            </a:p>
            <a:p>
              <a:pPr marL="285750" indent="-285750" algn="just">
                <a:lnSpc>
                  <a:spcPct val="130000"/>
                </a:lnSpc>
                <a:buFont typeface="Wingdings" panose="05000000000000000000" charset="0"/>
                <a:buChar char="n"/>
              </a:pPr>
              <a:r>
                <a:rPr lang="zh-CN" altLang="en-US" sz="1600" b="1" dirty="0">
                  <a:solidFill>
                    <a:schemeClr val="tx1"/>
                  </a:solidFill>
                  <a:sym typeface="Arial" panose="020B0604020202020204" pitchFamily="34" charset="0"/>
                </a:rPr>
                <a:t>工作内容：</a:t>
              </a:r>
              <a:endParaRPr lang="zh-CN" altLang="en-US" sz="1600" b="1" dirty="0">
                <a:solidFill>
                  <a:schemeClr val="tx1"/>
                </a:solidFill>
                <a:sym typeface="Arial" panose="020B0604020202020204" pitchFamily="34" charset="0"/>
              </a:endParaRPr>
            </a:p>
            <a:p>
              <a:pPr marL="285750" indent="-285750" algn="just">
                <a:lnSpc>
                  <a:spcPct val="130000"/>
                </a:lnSpc>
                <a:buFont typeface="Wingdings" panose="05000000000000000000" charset="0"/>
                <a:buChar char="ü"/>
              </a:pPr>
              <a:r>
                <a:rPr lang="zh-CN" altLang="en-US" sz="1600" b="1" dirty="0">
                  <a:solidFill>
                    <a:schemeClr val="tx1"/>
                  </a:solidFill>
                  <a:sym typeface="Arial" panose="020B0604020202020204" pitchFamily="34" charset="0"/>
                </a:rPr>
                <a:t>制定修订工作方案；</a:t>
              </a:r>
              <a:endParaRPr lang="zh-CN" altLang="en-US" sz="1600" b="1" dirty="0">
                <a:solidFill>
                  <a:schemeClr val="tx1"/>
                </a:solidFill>
                <a:sym typeface="Arial" panose="020B0604020202020204" pitchFamily="34" charset="0"/>
              </a:endParaRPr>
            </a:p>
            <a:p>
              <a:pPr marL="285750" indent="-285750" algn="just">
                <a:lnSpc>
                  <a:spcPct val="130000"/>
                </a:lnSpc>
                <a:buFont typeface="Wingdings" panose="05000000000000000000" charset="0"/>
                <a:buChar char="ü"/>
              </a:pPr>
              <a:r>
                <a:rPr lang="zh-CN" altLang="en-US" sz="1600" b="1" dirty="0">
                  <a:solidFill>
                    <a:schemeClr val="tx1"/>
                  </a:solidFill>
                  <a:sym typeface="Arial" panose="020B0604020202020204" pitchFamily="34" charset="0"/>
                </a:rPr>
                <a:t>开发慢性病报告卡监管平台（伤害监测模块）；</a:t>
              </a:r>
              <a:endParaRPr lang="zh-CN" altLang="en-US" sz="1600" b="1" dirty="0">
                <a:solidFill>
                  <a:schemeClr val="tx1"/>
                </a:solidFill>
                <a:sym typeface="Arial" panose="020B0604020202020204" pitchFamily="34" charset="0"/>
              </a:endParaRPr>
            </a:p>
            <a:p>
              <a:pPr marL="285750" indent="-285750" algn="just">
                <a:lnSpc>
                  <a:spcPct val="130000"/>
                </a:lnSpc>
                <a:buFont typeface="Wingdings" panose="05000000000000000000" charset="0"/>
                <a:buChar char="ü"/>
              </a:pPr>
              <a:r>
                <a:rPr lang="zh-CN" altLang="en-US" sz="1600" b="1" dirty="0">
                  <a:solidFill>
                    <a:schemeClr val="tx1"/>
                  </a:solidFill>
                  <a:sym typeface="Arial" panose="020B0604020202020204" pitchFamily="34" charset="0"/>
                </a:rPr>
                <a:t>质控、技术指导、督导并定期培训；</a:t>
              </a:r>
              <a:endParaRPr lang="zh-CN" altLang="en-US" sz="1600" b="1" dirty="0">
                <a:solidFill>
                  <a:schemeClr val="tx1"/>
                </a:solidFill>
                <a:sym typeface="Arial" panose="020B0604020202020204" pitchFamily="34" charset="0"/>
              </a:endParaRPr>
            </a:p>
            <a:p>
              <a:pPr marL="285750" indent="-285750" algn="just">
                <a:lnSpc>
                  <a:spcPct val="130000"/>
                </a:lnSpc>
                <a:buFont typeface="Wingdings" panose="05000000000000000000" charset="0"/>
                <a:buChar char="ü"/>
              </a:pPr>
              <a:r>
                <a:rPr lang="zh-CN" altLang="en-US" sz="1600" b="1" dirty="0">
                  <a:solidFill>
                    <a:schemeClr val="tx1"/>
                  </a:solidFill>
                  <a:sym typeface="Arial" panose="020B0604020202020204" pitchFamily="34" charset="0"/>
                </a:rPr>
                <a:t>按年度分析整理数据形成报告。</a:t>
              </a:r>
              <a:endParaRPr lang="zh-CN" altLang="en-US" sz="1600" b="1" dirty="0">
                <a:solidFill>
                  <a:schemeClr val="tx1"/>
                </a:solidFill>
                <a:sym typeface="Arial" panose="020B0604020202020204" pitchFamily="34" charset="0"/>
              </a:endParaRPr>
            </a:p>
          </p:txBody>
        </p:sp>
      </p:grpSp>
      <p:grpSp>
        <p:nvGrpSpPr>
          <p:cNvPr id="7" name="组合 6"/>
          <p:cNvGrpSpPr/>
          <p:nvPr>
            <p:custDataLst>
              <p:tags r:id="rId7"/>
            </p:custDataLst>
          </p:nvPr>
        </p:nvGrpSpPr>
        <p:grpSpPr>
          <a:xfrm>
            <a:off x="4508903" y="1656474"/>
            <a:ext cx="3192144" cy="4414520"/>
            <a:chOff x="3836983" y="2985962"/>
            <a:chExt cx="1564190" cy="2448228"/>
          </a:xfrm>
        </p:grpSpPr>
        <p:sp>
          <p:nvSpPr>
            <p:cNvPr id="21" name="任意多边形 20"/>
            <p:cNvSpPr/>
            <p:nvPr>
              <p:custDataLst>
                <p:tags r:id="rId8"/>
              </p:custDataLst>
            </p:nvPr>
          </p:nvSpPr>
          <p:spPr>
            <a:xfrm>
              <a:off x="3869966" y="2985962"/>
              <a:ext cx="1254932" cy="620485"/>
            </a:xfrm>
            <a:custGeom>
              <a:avLst/>
              <a:gdLst>
                <a:gd name="connsiteX0" fmla="*/ 774242 w 1548484"/>
                <a:gd name="connsiteY0" fmla="*/ 0 h 765628"/>
                <a:gd name="connsiteX1" fmla="*/ 1544942 w 1548484"/>
                <a:gd name="connsiteY1" fmla="*/ 695492 h 765628"/>
                <a:gd name="connsiteX2" fmla="*/ 1548484 w 1548484"/>
                <a:gd name="connsiteY2" fmla="*/ 765628 h 765628"/>
                <a:gd name="connsiteX3" fmla="*/ 0 w 1548484"/>
                <a:gd name="connsiteY3" fmla="*/ 765628 h 765628"/>
                <a:gd name="connsiteX4" fmla="*/ 3542 w 1548484"/>
                <a:gd name="connsiteY4" fmla="*/ 695492 h 765628"/>
                <a:gd name="connsiteX5" fmla="*/ 774242 w 1548484"/>
                <a:gd name="connsiteY5" fmla="*/ 0 h 76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484" h="765628">
                  <a:moveTo>
                    <a:pt x="774242" y="0"/>
                  </a:moveTo>
                  <a:cubicBezTo>
                    <a:pt x="1175356" y="0"/>
                    <a:pt x="1505270" y="304844"/>
                    <a:pt x="1544942" y="695492"/>
                  </a:cubicBezTo>
                  <a:lnTo>
                    <a:pt x="1548484" y="765628"/>
                  </a:lnTo>
                  <a:lnTo>
                    <a:pt x="0" y="765628"/>
                  </a:lnTo>
                  <a:lnTo>
                    <a:pt x="3542" y="695492"/>
                  </a:lnTo>
                  <a:cubicBezTo>
                    <a:pt x="43214" y="304844"/>
                    <a:pt x="373128" y="0"/>
                    <a:pt x="774242" y="0"/>
                  </a:cubicBezTo>
                  <a:close/>
                </a:path>
              </a:pathLst>
            </a:custGeom>
            <a:solidFill>
              <a:srgbClr val="4AB5F5"/>
            </a:solidFill>
            <a:ln w="12700" cap="flat" cmpd="sng" algn="ctr">
              <a:noFill/>
              <a:prstDash val="solid"/>
              <a:miter lim="800000"/>
            </a:ln>
            <a:effectLst/>
          </p:spPr>
          <p:txBody>
            <a:bodyPr rtlCol="0" anchor="ctr">
              <a:normAutofit/>
            </a:bodyPr>
            <a:lstStyle/>
            <a:p>
              <a:pPr algn="ctr"/>
              <a:endParaRPr lang="zh-CN" altLang="en-US" sz="2000" b="1" smtClean="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a:p>
              <a:pPr algn="ctr"/>
              <a:r>
                <a:rPr lang="zh-CN" altLang="en-US" sz="2000" b="1" smtClean="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县（市、区）级</a:t>
              </a:r>
              <a:endParaRPr lang="zh-CN" altLang="en-US" sz="2000" b="1" smtClean="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a:p>
              <a:pPr algn="ctr"/>
              <a:r>
                <a:rPr lang="zh-CN" altLang="en-US" sz="2000" b="1" smtClean="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监测工作组</a:t>
              </a:r>
              <a:endParaRPr lang="zh-CN" altLang="en-US" sz="2000" b="1" smtClean="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8" name="等腰三角形 7"/>
            <p:cNvSpPr/>
            <p:nvPr>
              <p:custDataLst>
                <p:tags r:id="rId9"/>
              </p:custDataLst>
            </p:nvPr>
          </p:nvSpPr>
          <p:spPr>
            <a:xfrm flipV="1">
              <a:off x="4408065" y="3697969"/>
              <a:ext cx="173227" cy="188539"/>
            </a:xfrm>
            <a:prstGeom prst="triangle">
              <a:avLst/>
            </a:prstGeom>
            <a:solidFill>
              <a:srgbClr val="4AB5F5">
                <a:lumMod val="60000"/>
                <a:lumOff val="40000"/>
              </a:srgbClr>
            </a:solidFill>
            <a:ln w="12700" cap="flat" cmpd="sng" algn="ctr">
              <a:noFill/>
              <a:prstDash val="solid"/>
              <a:miter lim="800000"/>
            </a:ln>
            <a:effectLst/>
          </p:spPr>
          <p:txBody>
            <a:bodyPr rtlCol="0" anchor="ctr">
              <a:normAutofit fontScale="32500" lnSpcReduction="20000"/>
            </a:bodyPr>
            <a:lstStyle/>
            <a:p>
              <a:pPr algn="ctr"/>
              <a:endParaRPr lang="zh-CN" altLang="en-US">
                <a:solidFill>
                  <a:sysClr val="window" lastClr="FFFFFF"/>
                </a:solidFill>
                <a:latin typeface="Calibri" panose="020F0502020204030204" charset="0"/>
                <a:ea typeface="宋体" panose="02010600030101010101" pitchFamily="2" charset="-122"/>
                <a:sym typeface="Arial" panose="020B0604020202020204" pitchFamily="34" charset="0"/>
              </a:endParaRPr>
            </a:p>
          </p:txBody>
        </p:sp>
        <p:sp>
          <p:nvSpPr>
            <p:cNvPr id="37" name="文本框 36"/>
            <p:cNvSpPr txBox="1"/>
            <p:nvPr>
              <p:custDataLst>
                <p:tags r:id="rId10"/>
              </p:custDataLst>
            </p:nvPr>
          </p:nvSpPr>
          <p:spPr>
            <a:xfrm>
              <a:off x="3836983" y="4026248"/>
              <a:ext cx="1564190" cy="1407942"/>
            </a:xfrm>
            <a:prstGeom prst="rect">
              <a:avLst/>
            </a:prstGeom>
            <a:noFill/>
          </p:spPr>
          <p:txBody>
            <a:bodyPr wrap="square" lIns="0" tIns="0" rIns="0" bIns="0" rtlCol="0" anchor="t" anchorCtr="0"/>
            <a:lstStyle/>
            <a:p>
              <a:pPr marL="285750" indent="-285750" algn="l">
                <a:lnSpc>
                  <a:spcPct val="130000"/>
                </a:lnSpc>
                <a:buFont typeface="Wingdings" panose="05000000000000000000" charset="0"/>
                <a:buChar char="n"/>
              </a:pPr>
              <a:r>
                <a:rPr lang="zh-CN" altLang="en-US" sz="1600" b="1" dirty="0">
                  <a:solidFill>
                    <a:schemeClr val="tx1"/>
                  </a:solidFill>
                  <a:sym typeface="Arial" panose="020B0604020202020204" pitchFamily="34" charset="0"/>
                </a:rPr>
                <a:t>工作内容：</a:t>
              </a:r>
              <a:endParaRPr lang="zh-CN" altLang="en-US" sz="1600" b="1" dirty="0">
                <a:solidFill>
                  <a:schemeClr val="tx1"/>
                </a:solidFill>
                <a:sym typeface="Arial" panose="020B0604020202020204" pitchFamily="34" charset="0"/>
              </a:endParaRPr>
            </a:p>
            <a:p>
              <a:pPr marL="285750" indent="-285750" algn="l">
                <a:lnSpc>
                  <a:spcPct val="130000"/>
                </a:lnSpc>
                <a:buFont typeface="Wingdings" panose="05000000000000000000" charset="0"/>
                <a:buChar char="ü"/>
              </a:pPr>
              <a:r>
                <a:rPr lang="zh-CN" altLang="en-US" sz="1600" b="1" dirty="0">
                  <a:solidFill>
                    <a:schemeClr val="tx1"/>
                  </a:solidFill>
                  <a:sym typeface="Arial" panose="020B0604020202020204" pitchFamily="34" charset="0"/>
                </a:rPr>
                <a:t>开展辖区内业务管理、人员培训和技术指导；</a:t>
              </a:r>
              <a:endParaRPr lang="zh-CN" altLang="en-US" sz="1600" b="1" dirty="0">
                <a:solidFill>
                  <a:schemeClr val="tx1"/>
                </a:solidFill>
                <a:sym typeface="Arial" panose="020B0604020202020204" pitchFamily="34" charset="0"/>
              </a:endParaRPr>
            </a:p>
            <a:p>
              <a:pPr marL="285750" indent="-285750" algn="l">
                <a:lnSpc>
                  <a:spcPct val="130000"/>
                </a:lnSpc>
                <a:buFont typeface="Wingdings" panose="05000000000000000000" charset="0"/>
                <a:buChar char="ü"/>
              </a:pPr>
              <a:r>
                <a:rPr lang="zh-CN" altLang="en-US" sz="1600" b="1" dirty="0">
                  <a:solidFill>
                    <a:schemeClr val="tx1"/>
                  </a:solidFill>
                  <a:sym typeface="Arial" panose="020B0604020202020204" pitchFamily="34" charset="0"/>
                </a:rPr>
                <a:t>数据审核、备份、分析和报告撰写，开展伤害监测质量评价；</a:t>
              </a:r>
              <a:endParaRPr lang="zh-CN" altLang="en-US" sz="1600" b="1" dirty="0">
                <a:solidFill>
                  <a:schemeClr val="tx1"/>
                </a:solidFill>
                <a:sym typeface="Arial" panose="020B0604020202020204" pitchFamily="34" charset="0"/>
              </a:endParaRPr>
            </a:p>
            <a:p>
              <a:pPr marL="285750" indent="-285750" algn="l">
                <a:lnSpc>
                  <a:spcPct val="130000"/>
                </a:lnSpc>
                <a:buFont typeface="Wingdings" panose="05000000000000000000" charset="0"/>
                <a:buChar char="ü"/>
              </a:pPr>
              <a:r>
                <a:rPr lang="zh-CN" altLang="en-US" sz="1600" b="1" dirty="0">
                  <a:solidFill>
                    <a:schemeClr val="tx1"/>
                  </a:solidFill>
                  <a:sym typeface="Arial" panose="020B0604020202020204" pitchFamily="34" charset="0"/>
                </a:rPr>
                <a:t>定期督导检查并开展考核评估。</a:t>
              </a:r>
              <a:endParaRPr lang="zh-CN" altLang="en-US" sz="1600" b="1" dirty="0">
                <a:solidFill>
                  <a:schemeClr val="tx1"/>
                </a:solidFill>
                <a:sym typeface="Arial" panose="020B0604020202020204" pitchFamily="34" charset="0"/>
              </a:endParaRPr>
            </a:p>
          </p:txBody>
        </p:sp>
      </p:grpSp>
      <p:grpSp>
        <p:nvGrpSpPr>
          <p:cNvPr id="17" name="组合 16"/>
          <p:cNvGrpSpPr/>
          <p:nvPr>
            <p:custDataLst>
              <p:tags r:id="rId11"/>
            </p:custDataLst>
          </p:nvPr>
        </p:nvGrpSpPr>
        <p:grpSpPr>
          <a:xfrm>
            <a:off x="8385725" y="1657743"/>
            <a:ext cx="2692400" cy="4156076"/>
            <a:chOff x="5459024" y="2986314"/>
            <a:chExt cx="1319309" cy="2304899"/>
          </a:xfrm>
        </p:grpSpPr>
        <p:sp>
          <p:nvSpPr>
            <p:cNvPr id="27" name="任意多边形 26"/>
            <p:cNvSpPr/>
            <p:nvPr>
              <p:custDataLst>
                <p:tags r:id="rId12"/>
              </p:custDataLst>
            </p:nvPr>
          </p:nvSpPr>
          <p:spPr>
            <a:xfrm>
              <a:off x="5459024" y="2986314"/>
              <a:ext cx="1254932" cy="620485"/>
            </a:xfrm>
            <a:custGeom>
              <a:avLst/>
              <a:gdLst>
                <a:gd name="connsiteX0" fmla="*/ 774242 w 1548484"/>
                <a:gd name="connsiteY0" fmla="*/ 0 h 765628"/>
                <a:gd name="connsiteX1" fmla="*/ 1544942 w 1548484"/>
                <a:gd name="connsiteY1" fmla="*/ 695492 h 765628"/>
                <a:gd name="connsiteX2" fmla="*/ 1548484 w 1548484"/>
                <a:gd name="connsiteY2" fmla="*/ 765628 h 765628"/>
                <a:gd name="connsiteX3" fmla="*/ 0 w 1548484"/>
                <a:gd name="connsiteY3" fmla="*/ 765628 h 765628"/>
                <a:gd name="connsiteX4" fmla="*/ 3542 w 1548484"/>
                <a:gd name="connsiteY4" fmla="*/ 695492 h 765628"/>
                <a:gd name="connsiteX5" fmla="*/ 774242 w 1548484"/>
                <a:gd name="connsiteY5" fmla="*/ 0 h 76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484" h="765628">
                  <a:moveTo>
                    <a:pt x="774242" y="0"/>
                  </a:moveTo>
                  <a:cubicBezTo>
                    <a:pt x="1175356" y="0"/>
                    <a:pt x="1505270" y="304844"/>
                    <a:pt x="1544942" y="695492"/>
                  </a:cubicBezTo>
                  <a:lnTo>
                    <a:pt x="1548484" y="765628"/>
                  </a:lnTo>
                  <a:lnTo>
                    <a:pt x="0" y="765628"/>
                  </a:lnTo>
                  <a:lnTo>
                    <a:pt x="3542" y="695492"/>
                  </a:lnTo>
                  <a:cubicBezTo>
                    <a:pt x="43214" y="304844"/>
                    <a:pt x="373128" y="0"/>
                    <a:pt x="774242" y="0"/>
                  </a:cubicBezTo>
                  <a:close/>
                </a:path>
              </a:pathLst>
            </a:custGeom>
            <a:solidFill>
              <a:srgbClr val="4AB5F5"/>
            </a:solidFill>
            <a:ln w="12700" cap="flat" cmpd="sng" algn="ctr">
              <a:noFill/>
              <a:prstDash val="solid"/>
              <a:miter lim="800000"/>
            </a:ln>
            <a:effectLst/>
          </p:spPr>
          <p:txBody>
            <a:bodyPr rtlCol="0" anchor="ctr">
              <a:normAutofit/>
            </a:bodyPr>
            <a:lstStyle/>
            <a:p>
              <a:pPr algn="ctr"/>
              <a:endParaRPr lang="zh-CN" altLang="en-US" sz="2000" b="1" smtClean="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a:p>
              <a:pPr algn="ctr"/>
              <a:r>
                <a:rPr lang="zh-CN" altLang="en-US" sz="2000" b="1" smtClean="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监测医疗卫生机构</a:t>
              </a:r>
              <a:endParaRPr lang="zh-CN" altLang="en-US" sz="2000" b="1" smtClean="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38" name="等腰三角形 37"/>
            <p:cNvSpPr/>
            <p:nvPr>
              <p:custDataLst>
                <p:tags r:id="rId13"/>
              </p:custDataLst>
            </p:nvPr>
          </p:nvSpPr>
          <p:spPr>
            <a:xfrm flipV="1">
              <a:off x="5999875" y="3697178"/>
              <a:ext cx="173227" cy="188539"/>
            </a:xfrm>
            <a:prstGeom prst="triangle">
              <a:avLst/>
            </a:prstGeom>
            <a:solidFill>
              <a:srgbClr val="4AB5F5">
                <a:lumMod val="60000"/>
                <a:lumOff val="40000"/>
              </a:srgbClr>
            </a:solidFill>
            <a:ln w="12700" cap="flat" cmpd="sng" algn="ctr">
              <a:noFill/>
              <a:prstDash val="solid"/>
              <a:miter lim="800000"/>
            </a:ln>
            <a:effectLst/>
          </p:spPr>
          <p:txBody>
            <a:bodyPr rtlCol="0" anchor="ctr">
              <a:normAutofit fontScale="32500" lnSpcReduction="20000"/>
            </a:bodyPr>
            <a:lstStyle/>
            <a:p>
              <a:pPr algn="ctr"/>
              <a:endParaRPr lang="zh-CN" altLang="en-US">
                <a:solidFill>
                  <a:sysClr val="window" lastClr="FFFFFF"/>
                </a:solidFill>
                <a:latin typeface="Calibri" panose="020F0502020204030204" charset="0"/>
                <a:ea typeface="宋体" panose="02010600030101010101" pitchFamily="2" charset="-122"/>
                <a:sym typeface="Arial" panose="020B0604020202020204" pitchFamily="34" charset="0"/>
              </a:endParaRPr>
            </a:p>
          </p:txBody>
        </p:sp>
        <p:sp>
          <p:nvSpPr>
            <p:cNvPr id="39" name="文本框 38"/>
            <p:cNvSpPr txBox="1"/>
            <p:nvPr>
              <p:custDataLst>
                <p:tags r:id="rId14"/>
              </p:custDataLst>
            </p:nvPr>
          </p:nvSpPr>
          <p:spPr>
            <a:xfrm>
              <a:off x="5459024" y="4025896"/>
              <a:ext cx="1319309" cy="1265317"/>
            </a:xfrm>
            <a:prstGeom prst="rect">
              <a:avLst/>
            </a:prstGeom>
            <a:noFill/>
          </p:spPr>
          <p:txBody>
            <a:bodyPr wrap="square" lIns="0" tIns="0" rIns="0" bIns="0" rtlCol="0" anchor="t" anchorCtr="0">
              <a:normAutofit fontScale="90000"/>
            </a:bodyPr>
            <a:lstStyle/>
            <a:p>
              <a:pPr marL="285750" indent="-285750" algn="just">
                <a:lnSpc>
                  <a:spcPct val="130000"/>
                </a:lnSpc>
                <a:buFont typeface="Wingdings" panose="05000000000000000000" charset="0"/>
                <a:buChar char="n"/>
              </a:pPr>
              <a:r>
                <a:rPr lang="zh-CN" altLang="en-US" b="1" dirty="0">
                  <a:solidFill>
                    <a:schemeClr val="tx1"/>
                  </a:solidFill>
                  <a:sym typeface="Arial" panose="020B0604020202020204" pitchFamily="34" charset="0"/>
                </a:rPr>
                <a:t>工作内容：</a:t>
              </a:r>
              <a:endParaRPr lang="zh-CN" altLang="en-US" b="1" dirty="0">
                <a:solidFill>
                  <a:schemeClr val="tx1"/>
                </a:solidFill>
                <a:sym typeface="Arial" panose="020B0604020202020204" pitchFamily="34" charset="0"/>
              </a:endParaRPr>
            </a:p>
            <a:p>
              <a:pPr marL="285750" indent="-285750" algn="just">
                <a:lnSpc>
                  <a:spcPct val="130000"/>
                </a:lnSpc>
                <a:buFont typeface="Wingdings" panose="05000000000000000000" charset="0"/>
                <a:buChar char="ü"/>
              </a:pPr>
              <a:r>
                <a:rPr lang="zh-CN" altLang="en-US" b="1" dirty="0">
                  <a:solidFill>
                    <a:schemeClr val="tx1"/>
                  </a:solidFill>
                  <a:sym typeface="Arial" panose="020B0604020202020204" pitchFamily="34" charset="0"/>
                </a:rPr>
                <a:t>设置专门科室及人员；</a:t>
              </a:r>
              <a:endParaRPr lang="zh-CN" altLang="en-US" b="1" dirty="0">
                <a:solidFill>
                  <a:schemeClr val="tx1"/>
                </a:solidFill>
                <a:sym typeface="Arial" panose="020B0604020202020204" pitchFamily="34" charset="0"/>
              </a:endParaRPr>
            </a:p>
            <a:p>
              <a:pPr marL="285750" indent="-285750" algn="just">
                <a:lnSpc>
                  <a:spcPct val="130000"/>
                </a:lnSpc>
                <a:buFont typeface="Wingdings" panose="05000000000000000000" charset="0"/>
                <a:buChar char="ü"/>
              </a:pPr>
              <a:r>
                <a:rPr lang="zh-CN" altLang="en-US" b="1" dirty="0">
                  <a:solidFill>
                    <a:schemeClr val="tx1"/>
                  </a:solidFill>
                  <a:sym typeface="Arial" panose="020B0604020202020204" pitchFamily="34" charset="0"/>
                </a:rPr>
                <a:t>报告卡收集、审核、录入和上报</a:t>
              </a:r>
              <a:endParaRPr lang="zh-CN" altLang="en-US" b="1" dirty="0">
                <a:solidFill>
                  <a:schemeClr val="tx1"/>
                </a:solidFill>
                <a:sym typeface="Arial" panose="020B0604020202020204" pitchFamily="34" charset="0"/>
              </a:endParaRPr>
            </a:p>
            <a:p>
              <a:pPr marL="285750" indent="-285750" algn="just">
                <a:lnSpc>
                  <a:spcPct val="130000"/>
                </a:lnSpc>
                <a:buFont typeface="Wingdings" panose="05000000000000000000" charset="0"/>
                <a:buChar char="ü"/>
              </a:pPr>
              <a:r>
                <a:rPr lang="zh-CN" altLang="en-US" b="1" dirty="0">
                  <a:solidFill>
                    <a:schemeClr val="tx1"/>
                  </a:solidFill>
                  <a:sym typeface="Arial" panose="020B0604020202020204" pitchFamily="34" charset="0"/>
                </a:rPr>
                <a:t>定期开展质量控制和医院漏报、错报、重报检查</a:t>
              </a:r>
              <a:endParaRPr lang="zh-CN" altLang="en-US" b="1" dirty="0">
                <a:solidFill>
                  <a:schemeClr val="tx1"/>
                </a:solidFill>
                <a:sym typeface="Arial" panose="020B0604020202020204" pitchFamily="34" charset="0"/>
              </a:endParaRP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23043" y="3044190"/>
            <a:ext cx="4144963" cy="76993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1200" cap="none" spc="0" normalizeH="0" baseline="0" noProof="0" dirty="0">
                <a:ln>
                  <a:noFill/>
                </a:ln>
                <a:solidFill>
                  <a:srgbClr val="003399"/>
                </a:solidFill>
                <a:effectLst/>
                <a:uLnTx/>
                <a:uFillTx/>
                <a:latin typeface="+mn-lt"/>
                <a:ea typeface="+mn-ea"/>
                <a:cs typeface="楷体_GB2312"/>
              </a:rPr>
              <a:t>（三）质量控制</a:t>
            </a:r>
            <a:endParaRPr kumimoji="0" lang="zh-CN" altLang="en-US" sz="4400" b="1" i="0" u="none" strike="noStrike" kern="1200" cap="none" spc="0" normalizeH="0" baseline="0" noProof="0" dirty="0">
              <a:ln>
                <a:noFill/>
              </a:ln>
              <a:solidFill>
                <a:srgbClr val="003399"/>
              </a:solidFill>
              <a:effectLst/>
              <a:uLnTx/>
              <a:uFillTx/>
              <a:latin typeface="+mn-lt"/>
              <a:ea typeface="+mn-ea"/>
              <a:cs typeface="楷体_GB231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a:xfrm>
            <a:off x="1069975" y="549275"/>
            <a:ext cx="10272713" cy="766763"/>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质量控制</a:t>
            </a: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原则</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48131" name="内容占位符 2"/>
          <p:cNvSpPr>
            <a:spLocks noGrp="1"/>
          </p:cNvSpPr>
          <p:nvPr>
            <p:ph idx="1"/>
          </p:nvPr>
        </p:nvSpPr>
        <p:spPr>
          <a:xfrm>
            <a:off x="217714" y="1409700"/>
            <a:ext cx="11974286" cy="4699000"/>
          </a:xfrm>
        </p:spPr>
        <p:txBody>
          <a:bodyPr vert="horz" wrap="square" lIns="91438" tIns="45719" rIns="91438" bIns="45719" numCol="1" anchor="t" anchorCtr="0" compatLnSpc="1"/>
          <a:lstStyle/>
          <a:p>
            <a:pPr marL="341630" marR="0" lvl="0" indent="-341630" algn="l" defTabSz="914400" rtl="0" eaLnBrk="0" fontAlgn="base" latinLnBrk="0" hangingPunct="0">
              <a:lnSpc>
                <a:spcPts val="3200"/>
              </a:lnSpc>
              <a:spcBef>
                <a:spcPct val="0"/>
              </a:spcBef>
              <a:spcAft>
                <a:spcPct val="0"/>
              </a:spcAft>
              <a:buClr>
                <a:schemeClr val="accent2"/>
              </a:buClr>
              <a:buSzTx/>
              <a:buFont typeface="Wingdings" panose="05000000000000000000" pitchFamily="2" charset="2"/>
              <a:buChar char="n"/>
              <a:defRPr/>
            </a:pPr>
            <a:endParaRPr kumimoji="0" lang="en-US" altLang="zh-CN" sz="2400" b="1" i="0" u="none" strike="noStrike" kern="0" cap="none" spc="0" normalizeH="0" baseline="0" noProof="0" dirty="0" smtClean="0">
              <a:ln>
                <a:noFill/>
              </a:ln>
              <a:solidFill>
                <a:srgbClr val="003399"/>
              </a:solidFill>
              <a:effectLst/>
              <a:uLnTx/>
              <a:uFillTx/>
              <a:latin typeface="+mn-lt"/>
              <a:ea typeface="+mn-ea"/>
              <a:cs typeface="楷体_GB2312" pitchFamily="49" charset="-122"/>
            </a:endParaRPr>
          </a:p>
          <a:p>
            <a:pPr marL="341630" marR="0" lvl="0" indent="-341630" algn="l" defTabSz="914400" rtl="0" eaLnBrk="0" fontAlgn="base" latinLnBrk="0" hangingPunct="0">
              <a:lnSpc>
                <a:spcPts val="36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重视组织</a:t>
            </a:r>
            <a:endParaRPr kumimoji="0" lang="en-US" altLang="zh-CN" sz="2800" b="1" i="0" u="none" strike="noStrike" kern="0" cap="none" spc="0" normalizeH="0" baseline="0" noProof="0" dirty="0" smtClean="0">
              <a:ln>
                <a:noFill/>
              </a:ln>
              <a:solidFill>
                <a:srgbClr val="FF0000"/>
              </a:solidFill>
              <a:effectLst/>
              <a:uLnTx/>
              <a:uFillTx/>
              <a:latin typeface="+mn-ea"/>
              <a:ea typeface="+mn-ea"/>
              <a:cs typeface="楷体_GB2312" pitchFamily="49" charset="-122"/>
            </a:endParaRPr>
          </a:p>
          <a:p>
            <a:pPr marL="798830" lvl="1" indent="-341630">
              <a:lnSpc>
                <a:spcPts val="3800"/>
              </a:lnSpc>
              <a:spcBef>
                <a:spcPct val="0"/>
              </a:spcBef>
              <a:defRPr/>
            </a:pP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工作领导组</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lang="zh-CN" altLang="en-US" sz="2800" dirty="0" smtClean="0">
                <a:solidFill>
                  <a:srgbClr val="FF0000"/>
                </a:solidFill>
                <a:latin typeface="+mn-ea"/>
                <a:cs typeface="楷体_GB2312" pitchFamily="49" charset="-122"/>
              </a:rPr>
              <a:t>疾控局</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a:t>
            </a:r>
            <a:r>
              <a:rPr lang="zh-CN" altLang="en-US" sz="2800" dirty="0" smtClean="0">
                <a:latin typeface="+mn-ea"/>
                <a:cs typeface="楷体_GB2312" pitchFamily="49" charset="-122"/>
              </a:rPr>
              <a:t>卫生健康行政</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疾控中心</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医疗卫生机构</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领导</a:t>
            </a:r>
            <a:endParaRPr kumimoji="0" lang="en-US" altLang="zh-CN" sz="2800" b="1" i="0" u="none" strike="noStrike" kern="0" cap="none" spc="0" normalizeH="0" baseline="0" noProof="0" dirty="0" smtClean="0">
              <a:ln>
                <a:noFill/>
              </a:ln>
              <a:solidFill>
                <a:srgbClr val="FF0000"/>
              </a:solidFill>
              <a:effectLst/>
              <a:uLnTx/>
              <a:uFillTx/>
              <a:latin typeface="+mn-ea"/>
              <a:ea typeface="+mn-ea"/>
              <a:cs typeface="楷体_GB2312" pitchFamily="49" charset="-122"/>
            </a:endParaRPr>
          </a:p>
          <a:p>
            <a:pPr marL="798830" marR="0" lvl="1" indent="-341630" algn="l" defTabSz="914400" rtl="0" eaLnBrk="0" fontAlgn="base" latinLnBrk="0" hangingPunct="0">
              <a:lnSpc>
                <a:spcPts val="3800"/>
              </a:lnSpc>
              <a:spcBef>
                <a:spcPct val="0"/>
              </a:spcBef>
              <a:spcAft>
                <a:spcPts val="1600"/>
              </a:spcAft>
              <a:buClr>
                <a:schemeClr val="accent2"/>
              </a:buClr>
              <a:buSzTx/>
              <a:buFont typeface="Wingdings" panose="05000000000000000000" pitchFamily="2" charset="2"/>
              <a:buChar char="p"/>
              <a:defRPr/>
            </a:pP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医院内工作领导组</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院领导</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协调负责科室</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（医务</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 </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防保</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rPr>
              <a:t>病案室</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公卫</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疾控科等）</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医院内所有有伤害病例的临床科室</a:t>
            </a:r>
            <a:endParaRPr kumimoji="0" lang="en-US" altLang="zh-CN" sz="2800" b="1" i="0" u="none" strike="noStrike" kern="0" cap="none" spc="0" normalizeH="0" baseline="0" noProof="0" dirty="0" smtClean="0">
              <a:ln>
                <a:noFill/>
              </a:ln>
              <a:solidFill>
                <a:srgbClr val="FF0000"/>
              </a:solidFill>
              <a:effectLst/>
              <a:uLnTx/>
              <a:uFillTx/>
              <a:latin typeface="+mn-ea"/>
              <a:ea typeface="+mn-ea"/>
              <a:cs typeface="楷体_GB2312" pitchFamily="49" charset="-122"/>
            </a:endParaRPr>
          </a:p>
          <a:p>
            <a:pPr marL="341630" marR="0" lvl="0" indent="-341630" algn="l" defTabSz="914400" rtl="0" eaLnBrk="0" fontAlgn="base" latinLnBrk="0" hangingPunct="0">
              <a:lnSpc>
                <a:spcPts val="36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统一监测方法</a:t>
            </a:r>
            <a:endParaRPr kumimoji="0" lang="en-US" altLang="zh-CN" sz="2800" b="1" i="0" u="none" strike="noStrike" kern="0" cap="none" spc="0" normalizeH="0" baseline="0" noProof="0" dirty="0" smtClean="0">
              <a:ln>
                <a:noFill/>
              </a:ln>
              <a:solidFill>
                <a:srgbClr val="FF0000"/>
              </a:solidFill>
              <a:effectLst/>
              <a:uLnTx/>
              <a:uFillTx/>
              <a:latin typeface="+mn-ea"/>
              <a:ea typeface="+mn-ea"/>
              <a:cs typeface="楷体_GB2312" pitchFamily="49" charset="-122"/>
            </a:endParaRPr>
          </a:p>
          <a:p>
            <a:pPr marL="798830" marR="0" lvl="1" indent="-341630" algn="l" defTabSz="914400" rtl="0" eaLnBrk="0" fontAlgn="base" latinLnBrk="0" hangingPunct="0">
              <a:lnSpc>
                <a:spcPts val="3600"/>
              </a:lnSpc>
              <a:spcBef>
                <a:spcPct val="0"/>
              </a:spcBef>
              <a:spcAft>
                <a:spcPct val="0"/>
              </a:spcAft>
              <a:buClr>
                <a:schemeClr val="accent2"/>
              </a:buClr>
              <a:buSzTx/>
              <a:buFont typeface="Wingdings" panose="05000000000000000000" pitchFamily="2" charset="2"/>
              <a:buChar char="p"/>
              <a:defRPr/>
            </a:pP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数据收集工具及方法</a:t>
            </a:r>
            <a:endPar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798830" marR="0" lvl="1" indent="-341630" algn="l" defTabSz="914400" rtl="0" eaLnBrk="0" fontAlgn="base" latinLnBrk="0" hangingPunct="0">
              <a:lnSpc>
                <a:spcPts val="3600"/>
              </a:lnSpc>
              <a:spcBef>
                <a:spcPct val="0"/>
              </a:spcBef>
              <a:spcAft>
                <a:spcPts val="1600"/>
              </a:spcAft>
              <a:buClr>
                <a:schemeClr val="accent2"/>
              </a:buClr>
              <a:buSzTx/>
              <a:buFont typeface="Wingdings" panose="05000000000000000000" pitchFamily="2" charset="2"/>
              <a:buChar char="p"/>
              <a:defRPr/>
            </a:pP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培训</a:t>
            </a:r>
            <a:endPar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341630" marR="0" lvl="0" indent="-341630" algn="l" defTabSz="914400" rtl="0" eaLnBrk="0" fontAlgn="base" latinLnBrk="0" hangingPunct="0">
              <a:lnSpc>
                <a:spcPts val="36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加强工作督导</a:t>
            </a:r>
            <a:endParaRPr kumimoji="0" lang="en-US" altLang="zh-CN" sz="2800" b="1" i="0" u="none" strike="noStrike" kern="0" cap="none" spc="0" normalizeH="0" baseline="0" noProof="0" dirty="0" smtClean="0">
              <a:ln>
                <a:noFill/>
              </a:ln>
              <a:solidFill>
                <a:srgbClr val="FF0000"/>
              </a:solidFill>
              <a:effectLst/>
              <a:uLnTx/>
              <a:uFillTx/>
              <a:latin typeface="+mn-ea"/>
              <a:ea typeface="+mn-ea"/>
              <a:cs typeface="楷体_GB2312" pitchFamily="49" charset="-122"/>
            </a:endParaRP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1979613" y="630238"/>
            <a:ext cx="7620000" cy="727075"/>
          </a:xfrm>
        </p:spPr>
        <p:txBody>
          <a:bodyPr vert="horz" wrap="square" lIns="91438" tIns="45719" rIns="91438" bIns="45719" anchor="t" anchorCtr="0"/>
          <a:lstStyle/>
          <a:p>
            <a:r>
              <a:rPr lang="zh-CN" altLang="en-US" dirty="0"/>
              <a:t>质量控制</a:t>
            </a:r>
            <a:r>
              <a:rPr lang="en-US" altLang="zh-CN" dirty="0">
                <a:sym typeface="+mn-ea"/>
              </a:rPr>
              <a:t>-</a:t>
            </a:r>
            <a:r>
              <a:rPr lang="zh-CN" altLang="en-US" dirty="0">
                <a:sym typeface="+mn-ea"/>
              </a:rPr>
              <a:t>涉及环节</a:t>
            </a:r>
            <a:endParaRPr lang="zh-CN" altLang="en-US" dirty="0">
              <a:sym typeface="+mn-ea"/>
            </a:endParaRPr>
          </a:p>
        </p:txBody>
      </p:sp>
      <p:sp>
        <p:nvSpPr>
          <p:cNvPr id="50179" name="内容占位符 2"/>
          <p:cNvSpPr>
            <a:spLocks noGrp="1"/>
          </p:cNvSpPr>
          <p:nvPr>
            <p:ph idx="1"/>
          </p:nvPr>
        </p:nvSpPr>
        <p:spPr>
          <a:xfrm>
            <a:off x="1979613" y="1597025"/>
            <a:ext cx="8335962" cy="4511675"/>
          </a:xfrm>
        </p:spPr>
        <p:txBody>
          <a:bodyPr vert="horz" wrap="square" lIns="91438" tIns="45719" rIns="91438" bIns="45719" anchor="t" anchorCtr="0"/>
          <a:lstStyle/>
          <a:p>
            <a:pPr>
              <a:lnSpc>
                <a:spcPct val="200000"/>
              </a:lnSpc>
            </a:pPr>
            <a:r>
              <a:rPr lang="zh-CN" altLang="en-US" sz="2800" dirty="0">
                <a:latin typeface="楷体_GB2312" pitchFamily="49" charset="-122"/>
                <a:ea typeface="等线" panose="02010600030101010101" pitchFamily="2" charset="-122"/>
              </a:rPr>
              <a:t>监测启动前</a:t>
            </a:r>
            <a:endParaRPr lang="en-US" altLang="zh-CN" sz="2800" dirty="0">
              <a:latin typeface="楷体_GB2312" pitchFamily="49" charset="-122"/>
              <a:ea typeface="等线" panose="02010600030101010101" pitchFamily="2" charset="-122"/>
            </a:endParaRPr>
          </a:p>
          <a:p>
            <a:pPr eaLnBrk="1" hangingPunct="1">
              <a:lnSpc>
                <a:spcPct val="200000"/>
              </a:lnSpc>
            </a:pPr>
            <a:r>
              <a:rPr lang="zh-CN" altLang="en-US" sz="2800" dirty="0">
                <a:latin typeface="楷体_GB2312" pitchFamily="49" charset="-122"/>
                <a:ea typeface="等线" panose="02010600030101010101" pitchFamily="2" charset="-122"/>
              </a:rPr>
              <a:t>数据收集</a:t>
            </a:r>
            <a:endParaRPr lang="en-US" altLang="zh-CN" sz="2800" dirty="0">
              <a:latin typeface="楷体_GB2312" pitchFamily="49" charset="-122"/>
              <a:ea typeface="等线" panose="02010600030101010101" pitchFamily="2" charset="-122"/>
            </a:endParaRPr>
          </a:p>
          <a:p>
            <a:pPr eaLnBrk="1" hangingPunct="1">
              <a:lnSpc>
                <a:spcPct val="200000"/>
              </a:lnSpc>
            </a:pPr>
            <a:r>
              <a:rPr lang="zh-CN" altLang="en-US" sz="2800" dirty="0">
                <a:latin typeface="楷体_GB2312" pitchFamily="49" charset="-122"/>
                <a:ea typeface="等线" panose="02010600030101010101" pitchFamily="2" charset="-122"/>
              </a:rPr>
              <a:t>数据上报</a:t>
            </a:r>
            <a:endParaRPr lang="en-US" altLang="zh-CN" sz="2800" dirty="0">
              <a:latin typeface="楷体_GB2312" pitchFamily="49" charset="-122"/>
              <a:ea typeface="等线" panose="02010600030101010101" pitchFamily="2" charset="-122"/>
            </a:endParaRPr>
          </a:p>
          <a:p>
            <a:pPr eaLnBrk="1" hangingPunct="1">
              <a:lnSpc>
                <a:spcPct val="200000"/>
              </a:lnSpc>
            </a:pPr>
            <a:r>
              <a:rPr lang="zh-CN" altLang="en-US" sz="2800" dirty="0">
                <a:latin typeface="楷体_GB2312" pitchFamily="49" charset="-122"/>
                <a:ea typeface="等线" panose="02010600030101010101" pitchFamily="2" charset="-122"/>
              </a:rPr>
              <a:t>培训</a:t>
            </a:r>
            <a:endParaRPr lang="en-US" altLang="zh-CN" sz="2800" dirty="0">
              <a:latin typeface="楷体_GB2312" pitchFamily="49" charset="-122"/>
              <a:ea typeface="等线" panose="02010600030101010101" pitchFamily="2" charset="-122"/>
            </a:endParaRPr>
          </a:p>
          <a:p>
            <a:pPr eaLnBrk="1" hangingPunct="1">
              <a:lnSpc>
                <a:spcPct val="200000"/>
              </a:lnSpc>
            </a:pPr>
            <a:endParaRPr lang="zh-CN" altLang="en-US" sz="2700" dirty="0">
              <a:latin typeface="等线" panose="02010600030101010101" pitchFamily="2" charset="-122"/>
              <a:ea typeface="等线" panose="02010600030101010101" pitchFamily="2" charset="-122"/>
            </a:endParaRP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85683" y="618808"/>
            <a:ext cx="7620000" cy="727075"/>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1</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、监测启动前的质控</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51203" name="内容占位符 2"/>
          <p:cNvSpPr>
            <a:spLocks noGrp="1"/>
          </p:cNvSpPr>
          <p:nvPr>
            <p:ph idx="1"/>
          </p:nvPr>
        </p:nvSpPr>
        <p:spPr>
          <a:xfrm>
            <a:off x="1150938" y="1797050"/>
            <a:ext cx="9890125" cy="3360738"/>
          </a:xfrm>
        </p:spPr>
        <p:txBody>
          <a:bodyPr vert="horz" wrap="square" lIns="91438" tIns="45719" rIns="91438" bIns="45719" anchor="t" anchorCtr="0"/>
          <a:lstStyle/>
          <a:p>
            <a:pPr>
              <a:lnSpc>
                <a:spcPct val="200000"/>
              </a:lnSpc>
            </a:pPr>
            <a:r>
              <a:rPr lang="zh-CN" altLang="en-US" sz="2800" dirty="0">
                <a:latin typeface="楷体_GB2312" pitchFamily="49" charset="-122"/>
                <a:ea typeface="等线" panose="02010600030101010101" pitchFamily="2" charset="-122"/>
              </a:rPr>
              <a:t>建立和完善伤害监测工作网络，明确工作职责</a:t>
            </a:r>
            <a:endParaRPr lang="en-US" altLang="zh-CN" sz="2800" dirty="0">
              <a:latin typeface="楷体_GB2312" pitchFamily="49" charset="-122"/>
              <a:ea typeface="等线" panose="02010600030101010101" pitchFamily="2" charset="-122"/>
            </a:endParaRPr>
          </a:p>
          <a:p>
            <a:pPr>
              <a:lnSpc>
                <a:spcPct val="200000"/>
              </a:lnSpc>
            </a:pPr>
            <a:r>
              <a:rPr lang="zh-CN" altLang="en-US" sz="2800" dirty="0">
                <a:latin typeface="楷体_GB2312" pitchFamily="49" charset="-122"/>
                <a:ea typeface="等线" panose="02010600030101010101" pitchFamily="2" charset="-122"/>
              </a:rPr>
              <a:t>建立各种制度，工作流程，保证工作的可持续性（</a:t>
            </a:r>
            <a:r>
              <a:rPr lang="zh-CN" altLang="en-US" sz="2800" dirty="0">
                <a:solidFill>
                  <a:srgbClr val="FF0000"/>
                </a:solidFill>
                <a:latin typeface="楷体_GB2312" pitchFamily="49" charset="-122"/>
                <a:ea typeface="等线" panose="02010600030101010101" pitchFamily="2" charset="-122"/>
              </a:rPr>
              <a:t>可上墙</a:t>
            </a:r>
            <a:r>
              <a:rPr lang="zh-CN" altLang="en-US" sz="2800" dirty="0">
                <a:latin typeface="楷体_GB2312" pitchFamily="49" charset="-122"/>
                <a:ea typeface="等线" panose="02010600030101010101" pitchFamily="2" charset="-122"/>
              </a:rPr>
              <a:t>）</a:t>
            </a:r>
            <a:endParaRPr lang="zh-CN" altLang="en-US" sz="2800" dirty="0">
              <a:latin typeface="楷体_GB2312" pitchFamily="49" charset="-122"/>
              <a:ea typeface="等线" panose="02010600030101010101" pitchFamily="2" charset="-122"/>
            </a:endParaRPr>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页脚占位符 1"/>
          <p:cNvSpPr txBox="1">
            <a:spLocks noGrp="1"/>
          </p:cNvSpPr>
          <p:nvPr>
            <p:ph type="ftr" sz="quarter" idx="11"/>
          </p:nvPr>
        </p:nvSpPr>
        <p:spPr bwMode="auto">
          <a:xfrm>
            <a:off x="609600" y="6245225"/>
            <a:ext cx="2844800" cy="476250"/>
          </a:xfrm>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/9</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矩形 4"/>
          <p:cNvSpPr/>
          <p:nvPr/>
        </p:nvSpPr>
        <p:spPr>
          <a:xfrm>
            <a:off x="5233988" y="476250"/>
            <a:ext cx="1724025" cy="70802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rgbClr val="0070C0"/>
                </a:solidFill>
                <a:effectLst/>
                <a:uLnTx/>
                <a:uFillTx/>
                <a:latin typeface="华文中宋" panose="02010600040101010101" pitchFamily="2" charset="-122"/>
                <a:ea typeface="华文中宋" panose="02010600040101010101" pitchFamily="2" charset="-122"/>
                <a:cs typeface="+mj-cs"/>
              </a:rPr>
              <a:t>大理市</a:t>
            </a:r>
            <a:endParaRPr kumimoji="0" lang="zh-CN" altLang="en-US" sz="4000" b="1" i="0" u="none" strike="noStrike" kern="1200" cap="none" spc="0" normalizeH="0" baseline="0" noProof="0" dirty="0">
              <a:ln>
                <a:noFill/>
              </a:ln>
              <a:solidFill>
                <a:srgbClr val="0070C0"/>
              </a:solidFill>
              <a:effectLst/>
              <a:uLnTx/>
              <a:uFillTx/>
              <a:latin typeface="华文中宋" panose="02010600040101010101" pitchFamily="2" charset="-122"/>
              <a:ea typeface="华文中宋" panose="02010600040101010101" pitchFamily="2" charset="-122"/>
              <a:cs typeface="+mj-cs"/>
            </a:endParaRPr>
          </a:p>
        </p:txBody>
      </p:sp>
      <p:pic>
        <p:nvPicPr>
          <p:cNvPr id="52228" name="Picture 3" descr="E:\伤害\伤害项目\督导\2016年国家督导资料\照片\A236FEB8509596D1AA76690302BC65F6.jpg"/>
          <p:cNvPicPr>
            <a:picLocks noChangeAspect="1"/>
          </p:cNvPicPr>
          <p:nvPr/>
        </p:nvPicPr>
        <p:blipFill>
          <a:blip r:embed="rId1" cstate="print"/>
          <a:stretch>
            <a:fillRect/>
          </a:stretch>
        </p:blipFill>
        <p:spPr>
          <a:xfrm>
            <a:off x="822325" y="1670050"/>
            <a:ext cx="4237355" cy="4380230"/>
          </a:xfrm>
          <a:prstGeom prst="rect">
            <a:avLst/>
          </a:prstGeom>
          <a:noFill/>
          <a:ln w="9525">
            <a:noFill/>
          </a:ln>
        </p:spPr>
      </p:pic>
      <p:pic>
        <p:nvPicPr>
          <p:cNvPr id="52229" name="Picture 4" descr="E:\伤害\伤害项目\督导\2016年国家督导资料\照片\C086CFD39D2D14D556B1BCA3D42B4895.jpg"/>
          <p:cNvPicPr>
            <a:picLocks noChangeAspect="1"/>
          </p:cNvPicPr>
          <p:nvPr/>
        </p:nvPicPr>
        <p:blipFill>
          <a:blip r:embed="rId2" cstate="print"/>
          <a:stretch>
            <a:fillRect/>
          </a:stretch>
        </p:blipFill>
        <p:spPr>
          <a:xfrm>
            <a:off x="6478905" y="1670050"/>
            <a:ext cx="4349115" cy="4380230"/>
          </a:xfrm>
          <a:prstGeom prst="rect">
            <a:avLst/>
          </a:prstGeom>
          <a:noFill/>
          <a:ln w="9525">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85683" y="571818"/>
            <a:ext cx="7620000" cy="727075"/>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2</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、数据收集环节的质控</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53251" name="内容占位符 2"/>
          <p:cNvSpPr>
            <a:spLocks noGrp="1"/>
          </p:cNvSpPr>
          <p:nvPr>
            <p:ph idx="1"/>
          </p:nvPr>
        </p:nvSpPr>
        <p:spPr>
          <a:xfrm>
            <a:off x="1150938" y="1797050"/>
            <a:ext cx="10482263" cy="3984625"/>
          </a:xfrm>
        </p:spPr>
        <p:txBody>
          <a:bodyPr vert="horz" wrap="square" lIns="91438" tIns="45719" rIns="91438" bIns="45719" numCol="1" anchor="t" anchorCtr="0" compatLnSpc="1"/>
          <a:lstStyle/>
          <a:p>
            <a:pPr marL="342900" marR="0" lvl="0" indent="-34290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n"/>
              <a:defRPr/>
            </a:pPr>
            <a:r>
              <a:rPr kumimoji="0" lang="zh-CN" altLang="en-US" sz="3200" b="1" i="0" u="none" strike="noStrike" kern="0" cap="none" spc="0" normalizeH="0" baseline="0" noProof="0" dirty="0" smtClean="0">
                <a:ln>
                  <a:noFill/>
                </a:ln>
                <a:solidFill>
                  <a:srgbClr val="003399"/>
                </a:solidFill>
                <a:effectLst/>
                <a:uLnTx/>
                <a:uFillTx/>
                <a:latin typeface="楷体_GB2312" pitchFamily="49" charset="-122"/>
                <a:ea typeface="等线" panose="02010600030101010101" pitchFamily="2" charset="-122"/>
                <a:cs typeface="等线" panose="02010600030101010101" pitchFamily="2" charset="-122"/>
              </a:rPr>
              <a:t>日常质控：</a:t>
            </a:r>
            <a:r>
              <a:rPr kumimoji="0" lang="zh-CN" altLang="en-US" sz="2000" b="1" i="0" u="none" strike="noStrike" kern="0" cap="none" spc="0" normalizeH="0" baseline="0" noProof="0" dirty="0" smtClean="0">
                <a:ln>
                  <a:noFill/>
                </a:ln>
                <a:solidFill>
                  <a:srgbClr val="003399"/>
                </a:solidFill>
                <a:effectLst/>
                <a:uLnTx/>
                <a:uFillTx/>
                <a:latin typeface="楷体_GB2312" pitchFamily="49" charset="-122"/>
                <a:ea typeface="等线" panose="02010600030101010101" pitchFamily="2" charset="-122"/>
                <a:cs typeface="等线" panose="02010600030101010101" pitchFamily="2" charset="-122"/>
              </a:rPr>
              <a:t>院内质控 重点：漏报，错填，滞后</a:t>
            </a:r>
            <a:endParaRPr kumimoji="0" lang="zh-CN" altLang="en-US" sz="2000" b="1" i="0" u="none" strike="noStrike" kern="0" cap="none" spc="0" normalizeH="0" baseline="0" noProof="0" dirty="0" smtClean="0">
              <a:ln>
                <a:noFill/>
              </a:ln>
              <a:solidFill>
                <a:srgbClr val="003399"/>
              </a:solidFill>
              <a:effectLst/>
              <a:uLnTx/>
              <a:uFillTx/>
              <a:latin typeface="楷体_GB2312" pitchFamily="49" charset="-122"/>
              <a:ea typeface="等线" panose="02010600030101010101" pitchFamily="2" charset="-122"/>
              <a:cs typeface="等线" panose="02010600030101010101" pitchFamily="2" charset="-122"/>
            </a:endParaRPr>
          </a:p>
          <a:p>
            <a:pPr marL="342900" marR="0" lvl="0" indent="-34290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n"/>
              <a:defRPr/>
            </a:pPr>
            <a:r>
              <a:rPr kumimoji="0" lang="zh-CN" altLang="en-US" sz="3200" b="1" i="0" u="none" strike="noStrike" kern="0" cap="none" spc="0" normalizeH="0" baseline="0" noProof="0" dirty="0" smtClean="0">
                <a:ln>
                  <a:noFill/>
                </a:ln>
                <a:solidFill>
                  <a:srgbClr val="003399"/>
                </a:solidFill>
                <a:effectLst/>
                <a:uLnTx/>
                <a:uFillTx/>
                <a:latin typeface="楷体_GB2312" pitchFamily="49" charset="-122"/>
                <a:ea typeface="等线" panose="02010600030101010101" pitchFamily="2" charset="-122"/>
                <a:cs typeface="等线" panose="02010600030101010101" pitchFamily="2" charset="-122"/>
              </a:rPr>
              <a:t>督导检查：</a:t>
            </a:r>
            <a:endParaRPr kumimoji="0" lang="en-US" altLang="zh-CN" sz="3200" b="1" i="0" u="none" strike="noStrike" kern="0" cap="none" spc="0" normalizeH="0" baseline="0" noProof="0" dirty="0" smtClean="0">
              <a:ln>
                <a:noFill/>
              </a:ln>
              <a:solidFill>
                <a:srgbClr val="003399"/>
              </a:solidFill>
              <a:effectLst/>
              <a:uLnTx/>
              <a:uFillTx/>
              <a:latin typeface="楷体_GB2312" pitchFamily="49" charset="-122"/>
              <a:ea typeface="等线" panose="02010600030101010101" pitchFamily="2" charset="-122"/>
              <a:cs typeface="等线" panose="02010600030101010101" pitchFamily="2" charset="-122"/>
            </a:endParaRPr>
          </a:p>
          <a:p>
            <a:pPr marL="342900" marR="0" lvl="0" indent="-34290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p"/>
              <a:defRPr/>
            </a:pPr>
            <a:r>
              <a:rPr kumimoji="0" lang="zh-CN" altLang="en-US" sz="2000" b="1" i="0" u="none" strike="noStrike" kern="0" cap="none" spc="0" normalizeH="0" baseline="0" noProof="0" dirty="0" smtClean="0">
                <a:ln>
                  <a:noFill/>
                </a:ln>
                <a:solidFill>
                  <a:srgbClr val="003399"/>
                </a:solidFill>
                <a:effectLst>
                  <a:outerShdw blurRad="38100" dist="38100" dir="2700000" algn="tl">
                    <a:srgbClr val="C0C0C0"/>
                  </a:outerShdw>
                </a:effectLst>
                <a:uLnTx/>
                <a:uFillTx/>
                <a:latin typeface="楷体_GB2312" pitchFamily="49" charset="-122"/>
                <a:ea typeface="+mn-ea"/>
                <a:cs typeface="楷体_GB2312" pitchFamily="49" charset="-122"/>
              </a:rPr>
              <a:t>省、市级疾控中心：</a:t>
            </a:r>
            <a:r>
              <a:rPr kumimoji="0" lang="zh-CN" altLang="en-US" sz="2000" b="1" i="0" u="none" strike="noStrike" kern="0" cap="none" spc="0" normalizeH="0" baseline="0" noProof="0" dirty="0" smtClean="0">
                <a:ln>
                  <a:noFill/>
                </a:ln>
                <a:solidFill>
                  <a:srgbClr val="003399"/>
                </a:solidFill>
                <a:effectLst/>
                <a:uLnTx/>
                <a:uFillTx/>
                <a:latin typeface="楷体_GB2312" pitchFamily="49" charset="-122"/>
                <a:ea typeface="+mn-ea"/>
                <a:cs typeface="楷体_GB2312" pitchFamily="49" charset="-122"/>
              </a:rPr>
              <a:t>每年开展至少一次督导检查</a:t>
            </a:r>
            <a:endParaRPr kumimoji="0" lang="en-US" altLang="zh-CN" sz="2000" b="1" i="0" u="none" strike="noStrike" kern="0" cap="none" spc="0" normalizeH="0" baseline="0" noProof="0" dirty="0" smtClean="0">
              <a:ln>
                <a:noFill/>
              </a:ln>
              <a:solidFill>
                <a:srgbClr val="003399"/>
              </a:solidFill>
              <a:effectLst/>
              <a:uLnTx/>
              <a:uFillTx/>
              <a:latin typeface="楷体_GB2312" pitchFamily="49" charset="-122"/>
              <a:ea typeface="+mn-ea"/>
              <a:cs typeface="楷体_GB2312" pitchFamily="49" charset="-122"/>
            </a:endParaRPr>
          </a:p>
          <a:p>
            <a:pPr marL="342900" marR="0" lvl="0" indent="-34290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p"/>
              <a:defRPr/>
            </a:pPr>
            <a:r>
              <a:rPr kumimoji="0" lang="zh-CN" altLang="en-US" sz="2000" b="1" i="0" u="none" strike="noStrike" kern="0" cap="none" spc="0" normalizeH="0" baseline="0" noProof="0" dirty="0" smtClean="0">
                <a:ln>
                  <a:noFill/>
                </a:ln>
                <a:solidFill>
                  <a:srgbClr val="003399"/>
                </a:solidFill>
                <a:effectLst>
                  <a:outerShdw blurRad="38100" dist="38100" dir="2700000" algn="tl">
                    <a:srgbClr val="C0C0C0"/>
                  </a:outerShdw>
                </a:effectLst>
                <a:uLnTx/>
                <a:uFillTx/>
                <a:latin typeface="楷体_GB2312" pitchFamily="49" charset="-122"/>
                <a:ea typeface="+mn-ea"/>
                <a:cs typeface="楷体_GB2312" pitchFamily="49" charset="-122"/>
              </a:rPr>
              <a:t>县（市、区）级疾控中心：</a:t>
            </a:r>
            <a:r>
              <a:rPr kumimoji="0" lang="zh-CN" altLang="en-US" sz="2000" b="1" i="0" u="none" strike="noStrike" kern="0" cap="none" spc="0" normalizeH="0" baseline="0" noProof="0" dirty="0" smtClean="0">
                <a:ln>
                  <a:noFill/>
                </a:ln>
                <a:solidFill>
                  <a:srgbClr val="003399"/>
                </a:solidFill>
                <a:effectLst/>
                <a:uLnTx/>
                <a:uFillTx/>
                <a:latin typeface="楷体_GB2312" pitchFamily="49" charset="-122"/>
                <a:ea typeface="+mn-ea"/>
                <a:cs typeface="楷体_GB2312" pitchFamily="49" charset="-122"/>
              </a:rPr>
              <a:t>日常联络</a:t>
            </a:r>
            <a:r>
              <a:rPr kumimoji="0" lang="en-US" altLang="zh-CN" sz="2000" b="1" i="0" u="none" strike="noStrike" kern="0" cap="none" spc="0" normalizeH="0" baseline="0" noProof="0" dirty="0" smtClean="0">
                <a:ln>
                  <a:noFill/>
                </a:ln>
                <a:solidFill>
                  <a:srgbClr val="003399"/>
                </a:solidFill>
                <a:effectLst/>
                <a:uLnTx/>
                <a:uFillTx/>
                <a:latin typeface="楷体_GB2312" pitchFamily="49" charset="-122"/>
                <a:ea typeface="+mn-ea"/>
                <a:cs typeface="楷体_GB2312" pitchFamily="49" charset="-122"/>
              </a:rPr>
              <a:t>+</a:t>
            </a:r>
            <a:r>
              <a:rPr kumimoji="0" lang="zh-CN" altLang="en-US" sz="2000" b="1" i="0" u="none" strike="noStrike" kern="0" cap="none" spc="0" normalizeH="0" baseline="0" noProof="0" dirty="0" smtClean="0">
                <a:ln>
                  <a:noFill/>
                </a:ln>
                <a:solidFill>
                  <a:srgbClr val="003399"/>
                </a:solidFill>
                <a:effectLst/>
                <a:uLnTx/>
                <a:uFillTx/>
                <a:latin typeface="楷体_GB2312" pitchFamily="49" charset="-122"/>
                <a:ea typeface="+mn-ea"/>
                <a:cs typeface="楷体_GB2312" pitchFamily="49" charset="-122"/>
              </a:rPr>
              <a:t>每年至少两次督导检查（</a:t>
            </a:r>
            <a:r>
              <a:rPr kumimoji="0" lang="zh-CN" altLang="en-US" sz="2000" b="1" i="0" u="none" strike="noStrike" kern="0" cap="none" spc="0" normalizeH="0" baseline="0" noProof="0" dirty="0" smtClean="0">
                <a:ln>
                  <a:noFill/>
                </a:ln>
                <a:solidFill>
                  <a:srgbClr val="FF0000"/>
                </a:solidFill>
                <a:effectLst/>
                <a:uLnTx/>
                <a:uFillTx/>
                <a:latin typeface="楷体_GB2312" pitchFamily="49" charset="-122"/>
                <a:ea typeface="+mn-ea"/>
                <a:cs typeface="楷体_GB2312" pitchFamily="49" charset="-122"/>
              </a:rPr>
              <a:t>对新开展工作的医院建议每季度督导一次</a:t>
            </a:r>
            <a:r>
              <a:rPr kumimoji="0" lang="zh-CN" altLang="en-US" sz="2000" b="1" i="0" u="none" strike="noStrike" kern="0" cap="none" spc="0" normalizeH="0" baseline="0" noProof="0" dirty="0" smtClean="0">
                <a:ln>
                  <a:noFill/>
                </a:ln>
                <a:solidFill>
                  <a:srgbClr val="003399"/>
                </a:solidFill>
                <a:effectLst/>
                <a:uLnTx/>
                <a:uFillTx/>
                <a:latin typeface="楷体_GB2312" pitchFamily="49" charset="-122"/>
                <a:ea typeface="+mn-ea"/>
                <a:cs typeface="楷体_GB2312" pitchFamily="49" charset="-122"/>
              </a:rPr>
              <a:t>）</a:t>
            </a:r>
            <a:endParaRPr kumimoji="0" lang="en-US" altLang="zh-CN" sz="2000" b="1" i="0" u="none" strike="noStrike" kern="0" cap="none" spc="0" normalizeH="0" baseline="0" noProof="0" dirty="0" smtClean="0">
              <a:ln>
                <a:noFill/>
              </a:ln>
              <a:solidFill>
                <a:srgbClr val="003399"/>
              </a:solidFill>
              <a:effectLst/>
              <a:uLnTx/>
              <a:uFillTx/>
              <a:latin typeface="楷体_GB2312" pitchFamily="49" charset="-122"/>
              <a:ea typeface="+mn-ea"/>
              <a:cs typeface="楷体_GB2312" pitchFamily="49" charset="-122"/>
            </a:endParaRPr>
          </a:p>
          <a:p>
            <a:pPr marL="342900" marR="0" lvl="0" indent="-34290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Char char="n"/>
              <a:defRPr/>
            </a:pPr>
            <a:r>
              <a:rPr kumimoji="0" lang="zh-CN" altLang="en-US" sz="3200" b="1" i="0" u="none" strike="noStrike" kern="0" cap="none" spc="0" normalizeH="0" baseline="0" noProof="0" dirty="0" smtClean="0">
                <a:ln>
                  <a:noFill/>
                </a:ln>
                <a:solidFill>
                  <a:srgbClr val="003399"/>
                </a:solidFill>
                <a:effectLst/>
                <a:uLnTx/>
                <a:uFillTx/>
                <a:latin typeface="楷体_GB2312" pitchFamily="49" charset="-122"/>
                <a:ea typeface="等线" panose="02010600030101010101" pitchFamily="2" charset="-122"/>
                <a:cs typeface="等线" panose="02010600030101010101" pitchFamily="2" charset="-122"/>
              </a:rPr>
              <a:t>漏报调查</a:t>
            </a:r>
            <a:endParaRPr kumimoji="0" lang="zh-CN" altLang="en-US" sz="3200" b="1" i="0" u="none" strike="noStrike" kern="0" cap="none" spc="0" normalizeH="0" baseline="0" noProof="0" dirty="0" smtClean="0">
              <a:ln>
                <a:noFill/>
              </a:ln>
              <a:solidFill>
                <a:srgbClr val="003399"/>
              </a:solidFill>
              <a:effectLst/>
              <a:uLnTx/>
              <a:uFillTx/>
              <a:latin typeface="楷体_GB2312" pitchFamily="49" charset="-122"/>
              <a:ea typeface="等线" panose="02010600030101010101" pitchFamily="2" charset="-122"/>
              <a:cs typeface="等线" panose="02010600030101010101" pitchFamily="2" charset="-122"/>
            </a:endParaRPr>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85683" y="549275"/>
            <a:ext cx="7620000" cy="727075"/>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督导检查（</a:t>
            </a: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1</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54275" name="内容占位符 2"/>
          <p:cNvSpPr>
            <a:spLocks noGrp="1"/>
          </p:cNvSpPr>
          <p:nvPr>
            <p:ph idx="1"/>
          </p:nvPr>
        </p:nvSpPr>
        <p:spPr>
          <a:xfrm>
            <a:off x="1169988" y="1346200"/>
            <a:ext cx="9890125" cy="4895850"/>
          </a:xfrm>
        </p:spPr>
        <p:txBody>
          <a:bodyPr vert="horz" wrap="square" lIns="91438" tIns="45719" rIns="91438" bIns="45719" anchor="t" anchorCtr="0"/>
          <a:lstStyle/>
          <a:p>
            <a:pPr>
              <a:lnSpc>
                <a:spcPct val="200000"/>
              </a:lnSpc>
              <a:spcBef>
                <a:spcPct val="0"/>
              </a:spcBef>
            </a:pPr>
            <a:r>
              <a:rPr lang="zh-CN" altLang="en-US" sz="2800" dirty="0">
                <a:latin typeface="楷体_GB2312" pitchFamily="49" charset="-122"/>
                <a:ea typeface="等线" panose="02010600030101010101" pitchFamily="2" charset="-122"/>
              </a:rPr>
              <a:t>对</a:t>
            </a:r>
            <a:r>
              <a:rPr lang="zh-CN" altLang="en-US" sz="2800" dirty="0">
                <a:solidFill>
                  <a:srgbClr val="FF0000"/>
                </a:solidFill>
                <a:latin typeface="楷体_GB2312" pitchFamily="49" charset="-122"/>
                <a:ea typeface="等线" panose="02010600030101010101" pitchFamily="2" charset="-122"/>
              </a:rPr>
              <a:t>疾控机构</a:t>
            </a:r>
            <a:r>
              <a:rPr lang="zh-CN" altLang="en-US" sz="2800" dirty="0">
                <a:latin typeface="楷体_GB2312" pitchFamily="49" charset="-122"/>
                <a:ea typeface="等线" panose="02010600030101010101" pitchFamily="2" charset="-122"/>
              </a:rPr>
              <a:t>的督导检查重点</a:t>
            </a:r>
            <a:endParaRPr lang="zh-CN" altLang="en-US" sz="2800" dirty="0">
              <a:latin typeface="楷体_GB2312" pitchFamily="49" charset="-122"/>
              <a:ea typeface="等线" panose="02010600030101010101" pitchFamily="2" charset="-122"/>
            </a:endParaRPr>
          </a:p>
          <a:p>
            <a:pPr lvl="1">
              <a:lnSpc>
                <a:spcPct val="200000"/>
              </a:lnSpc>
              <a:spcBef>
                <a:spcPct val="0"/>
              </a:spcBef>
            </a:pPr>
            <a:r>
              <a:rPr lang="zh-CN" altLang="en-US" sz="2800" dirty="0">
                <a:latin typeface="楷体_GB2312" pitchFamily="49" charset="-122"/>
                <a:ea typeface="等线" panose="02010600030101010101" pitchFamily="2" charset="-122"/>
              </a:rPr>
              <a:t>人员配置</a:t>
            </a:r>
            <a:endParaRPr lang="en-US" altLang="zh-CN" sz="2800" dirty="0">
              <a:latin typeface="楷体_GB2312" pitchFamily="49" charset="-122"/>
              <a:ea typeface="等线" panose="02010600030101010101" pitchFamily="2" charset="-122"/>
            </a:endParaRPr>
          </a:p>
          <a:p>
            <a:pPr lvl="1">
              <a:lnSpc>
                <a:spcPct val="200000"/>
              </a:lnSpc>
              <a:spcBef>
                <a:spcPct val="0"/>
              </a:spcBef>
            </a:pPr>
            <a:r>
              <a:rPr lang="zh-CN" altLang="en-US" sz="2800" dirty="0">
                <a:latin typeface="楷体_GB2312" pitchFamily="49" charset="-122"/>
                <a:ea typeface="等线" panose="02010600030101010101" pitchFamily="2" charset="-122"/>
              </a:rPr>
              <a:t>培训及技术支持</a:t>
            </a:r>
            <a:endParaRPr lang="en-US" altLang="zh-CN" sz="2800" dirty="0">
              <a:latin typeface="楷体_GB2312" pitchFamily="49" charset="-122"/>
              <a:ea typeface="等线" panose="02010600030101010101" pitchFamily="2" charset="-122"/>
            </a:endParaRPr>
          </a:p>
          <a:p>
            <a:pPr lvl="1">
              <a:lnSpc>
                <a:spcPct val="200000"/>
              </a:lnSpc>
              <a:spcBef>
                <a:spcPct val="0"/>
              </a:spcBef>
            </a:pPr>
            <a:r>
              <a:rPr lang="zh-CN" altLang="en-US" sz="2800" dirty="0">
                <a:latin typeface="楷体_GB2312" pitchFamily="49" charset="-122"/>
                <a:ea typeface="等线" panose="02010600030101010101" pitchFamily="2" charset="-122"/>
              </a:rPr>
              <a:t>数据审核</a:t>
            </a:r>
            <a:endParaRPr lang="en-US" altLang="zh-CN" sz="2800" dirty="0">
              <a:latin typeface="楷体_GB2312" pitchFamily="49" charset="-122"/>
              <a:ea typeface="等线" panose="02010600030101010101" pitchFamily="2" charset="-122"/>
            </a:endParaRPr>
          </a:p>
          <a:p>
            <a:pPr lvl="1">
              <a:lnSpc>
                <a:spcPct val="200000"/>
              </a:lnSpc>
              <a:spcBef>
                <a:spcPct val="0"/>
              </a:spcBef>
            </a:pPr>
            <a:r>
              <a:rPr lang="zh-CN" altLang="en-US" sz="2800" dirty="0">
                <a:latin typeface="楷体_GB2312" pitchFamily="49" charset="-122"/>
                <a:ea typeface="等线" panose="02010600030101010101" pitchFamily="2" charset="-122"/>
              </a:rPr>
              <a:t>督导</a:t>
            </a:r>
            <a:endParaRPr lang="en-US" altLang="zh-CN" sz="2800" dirty="0">
              <a:latin typeface="楷体_GB2312" pitchFamily="49" charset="-122"/>
              <a:ea typeface="等线" panose="02010600030101010101" pitchFamily="2" charset="-122"/>
            </a:endParaRPr>
          </a:p>
          <a:p>
            <a:pPr lvl="1">
              <a:lnSpc>
                <a:spcPct val="200000"/>
              </a:lnSpc>
              <a:spcBef>
                <a:spcPct val="0"/>
              </a:spcBef>
            </a:pPr>
            <a:endParaRPr lang="zh-CN" altLang="en-US" sz="2800" dirty="0">
              <a:latin typeface="等线" panose="02010600030101010101" pitchFamily="2" charset="-122"/>
              <a:ea typeface="等线" panose="02010600030101010101" pitchFamily="2" charset="-122"/>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a:xfrm>
            <a:off x="639763" y="295275"/>
            <a:ext cx="10515600" cy="1325563"/>
          </a:xfrm>
        </p:spPr>
        <p:txBody>
          <a:bodyPr vert="horz" wrap="square" lIns="91440" tIns="45720" rIns="91440" bIns="45720" anchor="ctr" anchorCtr="0"/>
          <a:lstStyle/>
          <a:p>
            <a:r>
              <a:rPr lang="zh-CN" altLang="en-US" dirty="0">
                <a:solidFill>
                  <a:srgbClr val="2F1FA9"/>
                </a:solidFill>
                <a:sym typeface="+mn-ea"/>
              </a:rPr>
              <a:t>全</a:t>
            </a:r>
            <a:r>
              <a:rPr lang="zh-CN" altLang="zh-CN" dirty="0">
                <a:solidFill>
                  <a:srgbClr val="2F1FA9"/>
                </a:solidFill>
                <a:sym typeface="+mn-ea"/>
              </a:rPr>
              <a:t>国</a:t>
            </a:r>
            <a:r>
              <a:rPr lang="zh-CN" altLang="zh-CN" dirty="0">
                <a:sym typeface="+mn-ea"/>
              </a:rPr>
              <a:t>伤害流行现状</a:t>
            </a:r>
            <a:endParaRPr lang="zh-CN" altLang="en-US" dirty="0">
              <a:sym typeface="+mn-ea"/>
            </a:endParaRPr>
          </a:p>
        </p:txBody>
      </p:sp>
      <p:sp>
        <p:nvSpPr>
          <p:cNvPr id="10243" name="内容占位符 2"/>
          <p:cNvSpPr>
            <a:spLocks noGrp="1"/>
          </p:cNvSpPr>
          <p:nvPr>
            <p:ph idx="1"/>
          </p:nvPr>
        </p:nvSpPr>
        <p:spPr>
          <a:xfrm>
            <a:off x="474663" y="1666875"/>
            <a:ext cx="11545887" cy="4471988"/>
          </a:xfrm>
        </p:spPr>
        <p:txBody>
          <a:bodyPr vert="horz" wrap="square" lIns="91440" tIns="45720" rIns="91440" bIns="45720" anchor="t" anchorCtr="0"/>
          <a:lstStyle/>
          <a:p>
            <a:pPr marL="514350" indent="-514350">
              <a:lnSpc>
                <a:spcPct val="120000"/>
              </a:lnSpc>
              <a:buFont typeface="Wingdings" panose="05000000000000000000" pitchFamily="2" charset="2"/>
              <a:buAutoNum type="arabicPeriod"/>
            </a:pPr>
            <a:r>
              <a:rPr lang="zh-CN" altLang="en-US" sz="2000" dirty="0"/>
              <a:t>伤害是全国三大类健康问题之一。</a:t>
            </a:r>
            <a:endParaRPr lang="zh-CN" altLang="en-US" sz="2000" dirty="0"/>
          </a:p>
          <a:p>
            <a:pPr marL="514350" indent="-514350">
              <a:lnSpc>
                <a:spcPct val="120000"/>
              </a:lnSpc>
              <a:buFont typeface="Wingdings" panose="05000000000000000000" pitchFamily="2" charset="2"/>
              <a:buAutoNum type="arabicPeriod"/>
            </a:pPr>
            <a:r>
              <a:rPr lang="zh-CN" altLang="en-US" sz="2000" dirty="0">
                <a:solidFill>
                  <a:srgbClr val="FF0000"/>
                </a:solidFill>
              </a:rPr>
              <a:t>伤害是全国 1-44 岁人群的第一位致死原因。</a:t>
            </a:r>
            <a:endParaRPr lang="zh-CN" altLang="en-US" sz="2000" dirty="0">
              <a:solidFill>
                <a:srgbClr val="FF0000"/>
              </a:solidFill>
            </a:endParaRPr>
          </a:p>
          <a:p>
            <a:pPr marL="514350" indent="-514350">
              <a:lnSpc>
                <a:spcPct val="120000"/>
              </a:lnSpc>
              <a:buFont typeface="Wingdings" panose="05000000000000000000" pitchFamily="2" charset="2"/>
              <a:buAutoNum type="arabicPeriod"/>
            </a:pPr>
            <a:r>
              <a:rPr lang="zh-CN" altLang="en-US" sz="2000" dirty="0"/>
              <a:t>全国人群伤害死亡率呈下降趋势，但存在性别和城乡差异。</a:t>
            </a:r>
            <a:endParaRPr lang="zh-CN" altLang="en-US" sz="2000" dirty="0"/>
          </a:p>
          <a:p>
            <a:pPr marL="514350" indent="-514350">
              <a:lnSpc>
                <a:spcPct val="120000"/>
              </a:lnSpc>
              <a:buFont typeface="Wingdings" panose="05000000000000000000" pitchFamily="2" charset="2"/>
              <a:buAutoNum type="arabicPeriod"/>
            </a:pPr>
            <a:r>
              <a:rPr lang="zh-CN" altLang="en-US" sz="2000" dirty="0">
                <a:solidFill>
                  <a:srgbClr val="FF0000"/>
                </a:solidFill>
              </a:rPr>
              <a:t>全国人群伤害前三位死因依次为道路交通伤害、跌倒和自杀。</a:t>
            </a:r>
            <a:endParaRPr lang="zh-CN" altLang="en-US" sz="2000" dirty="0">
              <a:solidFill>
                <a:srgbClr val="FF0000"/>
              </a:solidFill>
            </a:endParaRPr>
          </a:p>
          <a:p>
            <a:pPr marL="514350" indent="-514350">
              <a:lnSpc>
                <a:spcPct val="120000"/>
              </a:lnSpc>
              <a:buFont typeface="Wingdings" panose="05000000000000000000" pitchFamily="2" charset="2"/>
              <a:buAutoNum type="arabicPeriod"/>
            </a:pPr>
            <a:r>
              <a:rPr lang="zh-CN" altLang="en-US" sz="2000" dirty="0"/>
              <a:t>全国 15-44 岁人群道路交通伤害致死占比有所下降，但道路交通伤害仍是该人群首位致死原因。</a:t>
            </a:r>
            <a:endParaRPr lang="zh-CN" altLang="en-US" sz="2000" dirty="0"/>
          </a:p>
          <a:p>
            <a:pPr marL="514350" indent="-514350">
              <a:lnSpc>
                <a:spcPct val="120000"/>
              </a:lnSpc>
              <a:buFont typeface="Wingdings" panose="05000000000000000000" pitchFamily="2" charset="2"/>
              <a:buAutoNum type="arabicPeriod"/>
            </a:pPr>
            <a:r>
              <a:rPr lang="zh-CN" altLang="en-US" sz="2000" dirty="0"/>
              <a:t>全国儿童溺水死亡率总体呈下降趋势，但儿童溺水问题仍不容忽视。</a:t>
            </a:r>
            <a:endParaRPr lang="zh-CN" altLang="en-US" sz="2000" dirty="0"/>
          </a:p>
          <a:p>
            <a:pPr marL="514350" indent="-514350">
              <a:lnSpc>
                <a:spcPct val="120000"/>
              </a:lnSpc>
              <a:buFont typeface="Wingdings" panose="05000000000000000000" pitchFamily="2" charset="2"/>
              <a:buAutoNum type="arabicPeriod"/>
            </a:pPr>
            <a:r>
              <a:rPr lang="zh-CN" altLang="en-US" sz="2000" dirty="0">
                <a:solidFill>
                  <a:srgbClr val="FF0000"/>
                </a:solidFill>
              </a:rPr>
              <a:t>全国老年跌倒死亡率开始呈现上升趋势，是全国 65 岁及以上老年人首位伤害死因。</a:t>
            </a:r>
            <a:endParaRPr lang="zh-CN" altLang="en-US" sz="2000" dirty="0">
              <a:solidFill>
                <a:srgbClr val="FF0000"/>
              </a:solidFill>
            </a:endParaRPr>
          </a:p>
          <a:p>
            <a:pPr marL="514350" indent="-514350">
              <a:lnSpc>
                <a:spcPct val="120000"/>
              </a:lnSpc>
              <a:buFont typeface="Wingdings" panose="05000000000000000000" pitchFamily="2" charset="2"/>
              <a:buAutoNum type="arabicPeriod"/>
            </a:pPr>
            <a:r>
              <a:rPr lang="zh-CN" altLang="en-US" sz="2000" dirty="0"/>
              <a:t>医院就诊的伤害类型前三位为</a:t>
            </a:r>
            <a:r>
              <a:rPr lang="zh-CN" altLang="en-US" sz="2000" dirty="0">
                <a:solidFill>
                  <a:srgbClr val="FF0000"/>
                </a:solidFill>
              </a:rPr>
              <a:t>跌倒、道路交通伤害和钝器伤</a:t>
            </a:r>
            <a:r>
              <a:rPr lang="zh-CN" altLang="en-US" sz="2000" dirty="0"/>
              <a:t>。</a:t>
            </a:r>
            <a:endParaRPr lang="zh-CN" altLang="en-US" sz="2000" dirty="0"/>
          </a:p>
          <a:p>
            <a:pPr marL="514350" indent="-514350">
              <a:lnSpc>
                <a:spcPct val="120000"/>
              </a:lnSpc>
              <a:buFont typeface="Wingdings" panose="05000000000000000000" pitchFamily="2" charset="2"/>
              <a:buAutoNum type="arabicPeriod"/>
            </a:pPr>
            <a:r>
              <a:rPr lang="zh-CN" altLang="en-US" sz="2000" dirty="0"/>
              <a:t>全国人群伤害伤残调整寿命年率呈下降趋势。</a:t>
            </a:r>
            <a:endParaRPr lang="zh-CN" altLang="en-US" sz="2000" dirty="0"/>
          </a:p>
          <a:p>
            <a:pPr marL="514350" indent="-514350">
              <a:lnSpc>
                <a:spcPct val="120000"/>
              </a:lnSpc>
              <a:buFont typeface="Wingdings" panose="05000000000000000000" pitchFamily="2" charset="2"/>
              <a:buAutoNum type="arabicPeriod"/>
            </a:pPr>
            <a:r>
              <a:rPr lang="zh-CN" altLang="en-US" sz="2000" dirty="0"/>
              <a:t>全国伤害伤残调整寿命年率前三位为道路交通伤害、跌倒和溺水。</a:t>
            </a:r>
            <a:endParaRPr lang="zh-CN" altLang="en-US" sz="2000" dirty="0"/>
          </a:p>
        </p:txBody>
      </p:sp>
    </p:spTree>
  </p:cSld>
  <p:clrMapOvr>
    <a:masterClrMapping/>
  </p:clrMapOvr>
  <p:transition spd="med" advTm="5797">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85683" y="549275"/>
            <a:ext cx="7620000" cy="727075"/>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督导检查（</a:t>
            </a: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2</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55299" name="内容占位符 2"/>
          <p:cNvSpPr>
            <a:spLocks noGrp="1"/>
          </p:cNvSpPr>
          <p:nvPr>
            <p:ph idx="1"/>
          </p:nvPr>
        </p:nvSpPr>
        <p:spPr>
          <a:xfrm>
            <a:off x="1151255" y="1412875"/>
            <a:ext cx="10441940" cy="4993005"/>
          </a:xfrm>
        </p:spPr>
        <p:txBody>
          <a:bodyPr vert="horz" wrap="square" lIns="91438" tIns="45719" rIns="91438" bIns="45719" anchor="t" anchorCtr="0"/>
          <a:lstStyle/>
          <a:p>
            <a:pPr>
              <a:lnSpc>
                <a:spcPct val="200000"/>
              </a:lnSpc>
              <a:spcBef>
                <a:spcPct val="0"/>
              </a:spcBef>
            </a:pPr>
            <a:r>
              <a:rPr lang="zh-CN" altLang="en-US" sz="2800" dirty="0">
                <a:latin typeface="楷体_GB2312" pitchFamily="49" charset="-122"/>
                <a:ea typeface="等线" panose="02010600030101010101" pitchFamily="2" charset="-122"/>
              </a:rPr>
              <a:t>对</a:t>
            </a:r>
            <a:r>
              <a:rPr lang="zh-CN" altLang="en-US" sz="2800" dirty="0">
                <a:solidFill>
                  <a:srgbClr val="FF0000"/>
                </a:solidFill>
                <a:latin typeface="楷体_GB2312" pitchFamily="49" charset="-122"/>
                <a:ea typeface="等线" panose="02010600030101010101" pitchFamily="2" charset="-122"/>
              </a:rPr>
              <a:t>医疗卫生机构</a:t>
            </a:r>
            <a:r>
              <a:rPr lang="zh-CN" altLang="en-US" sz="2800" dirty="0">
                <a:latin typeface="楷体_GB2312" pitchFamily="49" charset="-122"/>
                <a:ea typeface="等线" panose="02010600030101010101" pitchFamily="2" charset="-122"/>
              </a:rPr>
              <a:t>的督导检查重点</a:t>
            </a:r>
            <a:endParaRPr lang="zh-CN" altLang="en-US" sz="2800" dirty="0">
              <a:latin typeface="楷体_GB2312" pitchFamily="49" charset="-122"/>
              <a:ea typeface="等线" panose="02010600030101010101" pitchFamily="2" charset="-122"/>
            </a:endParaRPr>
          </a:p>
          <a:p>
            <a:pPr lvl="1">
              <a:lnSpc>
                <a:spcPct val="150000"/>
              </a:lnSpc>
              <a:spcBef>
                <a:spcPct val="0"/>
              </a:spcBef>
            </a:pPr>
            <a:r>
              <a:rPr lang="zh-CN" altLang="en-US" sz="2800" dirty="0">
                <a:latin typeface="楷体_GB2312" pitchFamily="49" charset="-122"/>
                <a:ea typeface="等线" panose="02010600030101010101" pitchFamily="2" charset="-122"/>
              </a:rPr>
              <a:t>制度制定：工作制度，保障制度，激励制度</a:t>
            </a:r>
            <a:endParaRPr lang="en-US" altLang="zh-CN" sz="2800" dirty="0">
              <a:latin typeface="楷体_GB2312" pitchFamily="49" charset="-122"/>
              <a:ea typeface="等线" panose="02010600030101010101" pitchFamily="2" charset="-122"/>
            </a:endParaRPr>
          </a:p>
          <a:p>
            <a:pPr lvl="1">
              <a:lnSpc>
                <a:spcPct val="150000"/>
              </a:lnSpc>
              <a:spcBef>
                <a:spcPct val="0"/>
              </a:spcBef>
            </a:pPr>
            <a:r>
              <a:rPr lang="zh-CN" altLang="en-US" sz="2800" dirty="0">
                <a:latin typeface="楷体_GB2312" pitchFamily="49" charset="-122"/>
                <a:ea typeface="等线" panose="02010600030101010101" pitchFamily="2" charset="-122"/>
              </a:rPr>
              <a:t>工作流程：覆盖科室，填报人员，填报方式，填报及时性</a:t>
            </a:r>
            <a:endParaRPr lang="en-US" altLang="zh-CN" sz="2800" dirty="0">
              <a:latin typeface="楷体_GB2312" pitchFamily="49" charset="-122"/>
              <a:ea typeface="等线" panose="02010600030101010101" pitchFamily="2" charset="-122"/>
            </a:endParaRPr>
          </a:p>
          <a:p>
            <a:pPr lvl="1">
              <a:lnSpc>
                <a:spcPct val="150000"/>
              </a:lnSpc>
              <a:spcBef>
                <a:spcPct val="0"/>
              </a:spcBef>
            </a:pPr>
            <a:r>
              <a:rPr lang="zh-CN" altLang="en-US" sz="2800" dirty="0">
                <a:latin typeface="楷体_GB2312" pitchFamily="49" charset="-122"/>
                <a:ea typeface="等线" panose="02010600030101010101" pitchFamily="2" charset="-122"/>
              </a:rPr>
              <a:t>培训开展</a:t>
            </a:r>
            <a:endParaRPr lang="en-US" altLang="zh-CN" sz="2800" dirty="0">
              <a:latin typeface="楷体_GB2312" pitchFamily="49" charset="-122"/>
              <a:ea typeface="等线" panose="02010600030101010101" pitchFamily="2" charset="-122"/>
            </a:endParaRPr>
          </a:p>
          <a:p>
            <a:pPr lvl="1">
              <a:lnSpc>
                <a:spcPct val="150000"/>
              </a:lnSpc>
              <a:spcBef>
                <a:spcPct val="0"/>
              </a:spcBef>
            </a:pPr>
            <a:r>
              <a:rPr lang="zh-CN" altLang="en-US" sz="2800" dirty="0">
                <a:latin typeface="楷体_GB2312" pitchFamily="49" charset="-122"/>
                <a:ea typeface="等线" panose="02010600030101010101" pitchFamily="2" charset="-122"/>
              </a:rPr>
              <a:t>质控情况</a:t>
            </a:r>
            <a:endParaRPr lang="en-US" altLang="zh-CN" sz="2800" dirty="0">
              <a:latin typeface="楷体_GB2312" pitchFamily="49" charset="-122"/>
              <a:ea typeface="等线" panose="02010600030101010101" pitchFamily="2" charset="-122"/>
            </a:endParaRPr>
          </a:p>
          <a:p>
            <a:pPr lvl="1">
              <a:lnSpc>
                <a:spcPct val="150000"/>
              </a:lnSpc>
              <a:spcBef>
                <a:spcPct val="0"/>
              </a:spcBef>
            </a:pPr>
            <a:r>
              <a:rPr lang="zh-CN" altLang="en-US" sz="2800" dirty="0">
                <a:latin typeface="楷体_GB2312" pitchFamily="49" charset="-122"/>
                <a:ea typeface="等线" panose="02010600030101010101" pitchFamily="2" charset="-122"/>
              </a:rPr>
              <a:t>数据录入</a:t>
            </a:r>
            <a:endParaRPr lang="zh-CN" altLang="en-US" sz="2800" dirty="0">
              <a:latin typeface="楷体_GB2312" pitchFamily="49" charset="-122"/>
              <a:ea typeface="等线" panose="02010600030101010101" pitchFamily="2" charset="-122"/>
            </a:endParaRPr>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85683" y="549275"/>
            <a:ext cx="7620000" cy="727075"/>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督导检查（</a:t>
            </a: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3</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56323" name="内容占位符 2"/>
          <p:cNvSpPr>
            <a:spLocks noGrp="1"/>
          </p:cNvSpPr>
          <p:nvPr>
            <p:ph idx="1"/>
          </p:nvPr>
        </p:nvSpPr>
        <p:spPr>
          <a:xfrm>
            <a:off x="1169988" y="1423988"/>
            <a:ext cx="9890125" cy="4233862"/>
          </a:xfrm>
        </p:spPr>
        <p:txBody>
          <a:bodyPr vert="horz" wrap="square" lIns="91438" tIns="45719" rIns="91438" bIns="45719" anchor="t" anchorCtr="0"/>
          <a:lstStyle/>
          <a:p>
            <a:pPr>
              <a:lnSpc>
                <a:spcPct val="200000"/>
              </a:lnSpc>
              <a:spcBef>
                <a:spcPct val="0"/>
              </a:spcBef>
            </a:pPr>
            <a:r>
              <a:rPr lang="zh-CN" altLang="en-US" sz="2700" dirty="0">
                <a:latin typeface="楷体_GB2312" pitchFamily="49" charset="-122"/>
                <a:ea typeface="等线" panose="02010600030101010101" pitchFamily="2" charset="-122"/>
              </a:rPr>
              <a:t>方法</a:t>
            </a:r>
            <a:endParaRPr lang="en-US" altLang="zh-CN" sz="2700" dirty="0">
              <a:latin typeface="楷体_GB2312" pitchFamily="49" charset="-122"/>
              <a:ea typeface="等线" panose="02010600030101010101" pitchFamily="2" charset="-122"/>
            </a:endParaRPr>
          </a:p>
          <a:p>
            <a:pPr lvl="1">
              <a:lnSpc>
                <a:spcPct val="150000"/>
              </a:lnSpc>
              <a:spcBef>
                <a:spcPct val="0"/>
              </a:spcBef>
            </a:pPr>
            <a:r>
              <a:rPr lang="zh-CN" altLang="en-US" sz="2700" dirty="0">
                <a:latin typeface="楷体_GB2312" pitchFamily="49" charset="-122"/>
                <a:ea typeface="等线" panose="02010600030101010101" pitchFamily="2" charset="-122"/>
              </a:rPr>
              <a:t>座谈询问</a:t>
            </a:r>
            <a:endParaRPr lang="en-US" altLang="zh-CN" sz="2700" dirty="0">
              <a:latin typeface="楷体_GB2312" pitchFamily="49" charset="-122"/>
              <a:ea typeface="等线" panose="02010600030101010101" pitchFamily="2" charset="-122"/>
            </a:endParaRPr>
          </a:p>
          <a:p>
            <a:pPr lvl="1">
              <a:lnSpc>
                <a:spcPct val="150000"/>
              </a:lnSpc>
              <a:spcBef>
                <a:spcPct val="0"/>
              </a:spcBef>
            </a:pPr>
            <a:r>
              <a:rPr lang="zh-CN" altLang="en-US" sz="2700" dirty="0">
                <a:latin typeface="楷体_GB2312" pitchFamily="49" charset="-122"/>
                <a:ea typeface="等线" panose="02010600030101010101" pitchFamily="2" charset="-122"/>
              </a:rPr>
              <a:t>观察</a:t>
            </a:r>
            <a:endParaRPr lang="en-US" altLang="zh-CN" sz="2700" dirty="0">
              <a:latin typeface="楷体_GB2312" pitchFamily="49" charset="-122"/>
              <a:ea typeface="等线" panose="02010600030101010101" pitchFamily="2" charset="-122"/>
            </a:endParaRPr>
          </a:p>
          <a:p>
            <a:pPr lvl="1">
              <a:lnSpc>
                <a:spcPct val="150000"/>
              </a:lnSpc>
              <a:spcBef>
                <a:spcPct val="0"/>
              </a:spcBef>
            </a:pPr>
            <a:r>
              <a:rPr lang="zh-CN" altLang="en-US" sz="2700" dirty="0">
                <a:latin typeface="楷体_GB2312" pitchFamily="49" charset="-122"/>
                <a:ea typeface="等线" panose="02010600030101010101" pitchFamily="2" charset="-122"/>
              </a:rPr>
              <a:t>查阅项目资料和工作记录</a:t>
            </a:r>
            <a:endParaRPr lang="en-US" altLang="zh-CN" sz="2700" dirty="0">
              <a:latin typeface="楷体_GB2312" pitchFamily="49" charset="-122"/>
              <a:ea typeface="等线" panose="02010600030101010101" pitchFamily="2" charset="-122"/>
            </a:endParaRPr>
          </a:p>
          <a:p>
            <a:pPr lvl="1">
              <a:lnSpc>
                <a:spcPct val="150000"/>
              </a:lnSpc>
              <a:spcBef>
                <a:spcPct val="0"/>
              </a:spcBef>
            </a:pPr>
            <a:r>
              <a:rPr lang="zh-CN" altLang="en-US" sz="2700" dirty="0">
                <a:latin typeface="楷体_GB2312" pitchFamily="49" charset="-122"/>
                <a:ea typeface="等线" panose="02010600030101010101" pitchFamily="2" charset="-122"/>
              </a:rPr>
              <a:t>观看操作演示</a:t>
            </a:r>
            <a:endParaRPr lang="en-US" altLang="zh-CN" sz="2700" dirty="0">
              <a:latin typeface="楷体_GB2312" pitchFamily="49" charset="-122"/>
              <a:ea typeface="等线" panose="02010600030101010101" pitchFamily="2" charset="-122"/>
            </a:endParaRPr>
          </a:p>
          <a:p>
            <a:pPr lvl="1">
              <a:lnSpc>
                <a:spcPct val="150000"/>
              </a:lnSpc>
              <a:spcBef>
                <a:spcPct val="0"/>
              </a:spcBef>
            </a:pPr>
            <a:r>
              <a:rPr lang="zh-CN" altLang="en-US" sz="2700" dirty="0">
                <a:latin typeface="楷体_GB2312" pitchFamily="49" charset="-122"/>
                <a:ea typeface="等线" panose="02010600030101010101" pitchFamily="2" charset="-122"/>
              </a:rPr>
              <a:t>抽查报告卡</a:t>
            </a:r>
            <a:r>
              <a:rPr lang="en-US" altLang="zh-CN" sz="2700" dirty="0">
                <a:latin typeface="楷体_GB2312" pitchFamily="49" charset="-122"/>
                <a:ea typeface="等线" panose="02010600030101010101" pitchFamily="2" charset="-122"/>
              </a:rPr>
              <a:t>/</a:t>
            </a:r>
            <a:r>
              <a:rPr lang="zh-CN" altLang="en-US" sz="2700" dirty="0">
                <a:latin typeface="楷体_GB2312" pitchFamily="49" charset="-122"/>
                <a:ea typeface="等线" panose="02010600030101010101" pitchFamily="2" charset="-122"/>
              </a:rPr>
              <a:t>病例记录→漏报，错填；漏录，错录</a:t>
            </a:r>
            <a:endParaRPr lang="zh-CN" altLang="en-US" sz="2300" dirty="0">
              <a:latin typeface="楷体_GB2312" pitchFamily="49" charset="-122"/>
              <a:ea typeface="等线" panose="02010600030101010101" pitchFamily="2" charset="-122"/>
            </a:endParaRP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85683" y="657543"/>
            <a:ext cx="7620000" cy="727075"/>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3</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、数据上报环节的质控</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57347" name="内容占位符 2"/>
          <p:cNvSpPr>
            <a:spLocks noGrp="1"/>
          </p:cNvSpPr>
          <p:nvPr>
            <p:ph idx="1"/>
          </p:nvPr>
        </p:nvSpPr>
        <p:spPr>
          <a:xfrm>
            <a:off x="1131888" y="1673225"/>
            <a:ext cx="10555287" cy="4456113"/>
          </a:xfrm>
        </p:spPr>
        <p:txBody>
          <a:bodyPr vert="horz" wrap="square" lIns="91438" tIns="45719" rIns="91438" bIns="45719" anchor="t" anchorCtr="0"/>
          <a:lstStyle/>
          <a:p>
            <a:pPr>
              <a:lnSpc>
                <a:spcPct val="150000"/>
              </a:lnSpc>
              <a:spcBef>
                <a:spcPct val="0"/>
              </a:spcBef>
              <a:spcAft>
                <a:spcPts val="800"/>
              </a:spcAft>
            </a:pPr>
            <a:r>
              <a:rPr lang="zh-CN" altLang="en-US" sz="2800" dirty="0">
                <a:latin typeface="楷体_GB2312" pitchFamily="49" charset="-122"/>
                <a:ea typeface="等线" panose="02010600030101010101" pitchFamily="2" charset="-122"/>
              </a:rPr>
              <a:t>逐级审核</a:t>
            </a:r>
            <a:endParaRPr lang="en-US" altLang="zh-CN" sz="2800" dirty="0">
              <a:latin typeface="楷体_GB2312" pitchFamily="49" charset="-122"/>
              <a:ea typeface="等线" panose="02010600030101010101" pitchFamily="2" charset="-122"/>
            </a:endParaRPr>
          </a:p>
          <a:p>
            <a:pPr>
              <a:lnSpc>
                <a:spcPct val="150000"/>
              </a:lnSpc>
              <a:spcBef>
                <a:spcPct val="0"/>
              </a:spcBef>
              <a:spcAft>
                <a:spcPts val="800"/>
              </a:spcAft>
            </a:pPr>
            <a:r>
              <a:rPr lang="zh-CN" altLang="en-US" sz="2800" dirty="0">
                <a:latin typeface="楷体_GB2312" pitchFamily="49" charset="-122"/>
                <a:ea typeface="等线" panose="02010600030101010101" pitchFamily="2" charset="-122"/>
              </a:rPr>
              <a:t>关键时间点</a:t>
            </a:r>
            <a:endParaRPr lang="en-US" altLang="zh-CN" sz="2800" dirty="0">
              <a:latin typeface="楷体_GB2312" pitchFamily="49" charset="-122"/>
              <a:ea typeface="等线" panose="02010600030101010101" pitchFamily="2" charset="-122"/>
            </a:endParaRPr>
          </a:p>
          <a:p>
            <a:pPr lvl="1">
              <a:lnSpc>
                <a:spcPct val="150000"/>
              </a:lnSpc>
              <a:spcBef>
                <a:spcPct val="0"/>
              </a:spcBef>
              <a:spcAft>
                <a:spcPts val="800"/>
              </a:spcAft>
            </a:pPr>
            <a:r>
              <a:rPr lang="zh-CN" altLang="en-US" sz="2800" dirty="0">
                <a:latin typeface="楷体_GB2312" pitchFamily="49" charset="-122"/>
                <a:ea typeface="等线" panose="02010600030101010101" pitchFamily="2" charset="-122"/>
              </a:rPr>
              <a:t>医疗卫生机构：</a:t>
            </a:r>
            <a:r>
              <a:rPr lang="zh-CN" altLang="en-US" sz="2800" dirty="0">
                <a:solidFill>
                  <a:srgbClr val="FF0000"/>
                </a:solidFill>
                <a:latin typeface="楷体_GB2312" pitchFamily="49" charset="-122"/>
                <a:ea typeface="等线" panose="02010600030101010101" pitchFamily="2" charset="-122"/>
              </a:rPr>
              <a:t>每月</a:t>
            </a:r>
            <a:r>
              <a:rPr lang="en-US" altLang="zh-CN" sz="2800" dirty="0">
                <a:solidFill>
                  <a:srgbClr val="FF0000"/>
                </a:solidFill>
                <a:latin typeface="楷体_GB2312" pitchFamily="49" charset="-122"/>
                <a:ea typeface="等线" panose="02010600030101010101" pitchFamily="2" charset="-122"/>
              </a:rPr>
              <a:t>5</a:t>
            </a:r>
            <a:r>
              <a:rPr lang="zh-CN" altLang="en-US" sz="2800" dirty="0">
                <a:solidFill>
                  <a:srgbClr val="FF0000"/>
                </a:solidFill>
                <a:latin typeface="楷体_GB2312" pitchFamily="49" charset="-122"/>
                <a:ea typeface="等线" panose="02010600030101010101" pitchFamily="2" charset="-122"/>
              </a:rPr>
              <a:t>日</a:t>
            </a:r>
            <a:endParaRPr lang="en-US" altLang="zh-CN" sz="2800" dirty="0">
              <a:solidFill>
                <a:srgbClr val="FF0000"/>
              </a:solidFill>
              <a:latin typeface="楷体_GB2312" pitchFamily="49" charset="-122"/>
              <a:ea typeface="等线" panose="02010600030101010101" pitchFamily="2" charset="-122"/>
            </a:endParaRPr>
          </a:p>
          <a:p>
            <a:pPr lvl="1">
              <a:lnSpc>
                <a:spcPct val="150000"/>
              </a:lnSpc>
              <a:spcBef>
                <a:spcPct val="0"/>
              </a:spcBef>
              <a:spcAft>
                <a:spcPts val="800"/>
              </a:spcAft>
            </a:pPr>
            <a:r>
              <a:rPr lang="zh-CN" altLang="en-US" sz="2800" dirty="0">
                <a:latin typeface="楷体_GB2312" pitchFamily="49" charset="-122"/>
                <a:ea typeface="等线" panose="02010600030101010101" pitchFamily="2" charset="-122"/>
              </a:rPr>
              <a:t>县级疾控：</a:t>
            </a:r>
            <a:r>
              <a:rPr lang="zh-CN" altLang="en-US" sz="2800" dirty="0">
                <a:solidFill>
                  <a:srgbClr val="FF0000"/>
                </a:solidFill>
                <a:latin typeface="楷体_GB2312" pitchFamily="49" charset="-122"/>
                <a:ea typeface="等线" panose="02010600030101010101" pitchFamily="2" charset="-122"/>
              </a:rPr>
              <a:t>每季度次月</a:t>
            </a:r>
            <a:r>
              <a:rPr lang="en-US" altLang="zh-CN" sz="2800" dirty="0">
                <a:solidFill>
                  <a:srgbClr val="FF0000"/>
                </a:solidFill>
                <a:latin typeface="楷体_GB2312" pitchFamily="49" charset="-122"/>
                <a:ea typeface="等线" panose="02010600030101010101" pitchFamily="2" charset="-122"/>
              </a:rPr>
              <a:t>10</a:t>
            </a:r>
            <a:r>
              <a:rPr lang="zh-CN" altLang="en-US" sz="2800" dirty="0">
                <a:solidFill>
                  <a:srgbClr val="FF0000"/>
                </a:solidFill>
                <a:latin typeface="楷体_GB2312" pitchFamily="49" charset="-122"/>
                <a:ea typeface="等线" panose="02010600030101010101" pitchFamily="2" charset="-122"/>
              </a:rPr>
              <a:t>日，每年</a:t>
            </a:r>
            <a:r>
              <a:rPr lang="en-US" altLang="zh-CN" sz="2800" dirty="0">
                <a:solidFill>
                  <a:srgbClr val="FF0000"/>
                </a:solidFill>
                <a:latin typeface="楷体_GB2312" pitchFamily="49" charset="-122"/>
                <a:ea typeface="等线" panose="02010600030101010101" pitchFamily="2" charset="-122"/>
              </a:rPr>
              <a:t>3</a:t>
            </a:r>
            <a:r>
              <a:rPr lang="zh-CN" altLang="en-US" sz="2800" dirty="0">
                <a:solidFill>
                  <a:srgbClr val="FF0000"/>
                </a:solidFill>
                <a:latin typeface="楷体_GB2312" pitchFamily="49" charset="-122"/>
                <a:ea typeface="等线" panose="02010600030101010101" pitchFamily="2" charset="-122"/>
              </a:rPr>
              <a:t>月</a:t>
            </a:r>
            <a:r>
              <a:rPr lang="en-US" altLang="zh-CN" sz="2800" dirty="0">
                <a:solidFill>
                  <a:srgbClr val="FF0000"/>
                </a:solidFill>
                <a:latin typeface="楷体_GB2312" pitchFamily="49" charset="-122"/>
                <a:ea typeface="等线" panose="02010600030101010101" pitchFamily="2" charset="-122"/>
              </a:rPr>
              <a:t>10</a:t>
            </a:r>
            <a:r>
              <a:rPr lang="zh-CN" altLang="en-US" sz="2800" dirty="0">
                <a:solidFill>
                  <a:srgbClr val="FF0000"/>
                </a:solidFill>
                <a:latin typeface="楷体_GB2312" pitchFamily="49" charset="-122"/>
                <a:ea typeface="等线" panose="02010600030101010101" pitchFamily="2" charset="-122"/>
              </a:rPr>
              <a:t>日</a:t>
            </a:r>
            <a:endParaRPr lang="en-US" altLang="zh-CN" sz="2800" dirty="0">
              <a:solidFill>
                <a:srgbClr val="FF0000"/>
              </a:solidFill>
              <a:latin typeface="楷体_GB2312" pitchFamily="49" charset="-122"/>
              <a:ea typeface="等线" panose="02010600030101010101" pitchFamily="2" charset="-122"/>
            </a:endParaRPr>
          </a:p>
          <a:p>
            <a:pPr lvl="1">
              <a:lnSpc>
                <a:spcPct val="150000"/>
              </a:lnSpc>
              <a:spcBef>
                <a:spcPct val="0"/>
              </a:spcBef>
              <a:spcAft>
                <a:spcPts val="800"/>
              </a:spcAft>
            </a:pPr>
            <a:r>
              <a:rPr lang="zh-CN" altLang="en-US" sz="2800" dirty="0">
                <a:latin typeface="楷体_GB2312" pitchFamily="49" charset="-122"/>
                <a:ea typeface="等线" panose="02010600030101010101" pitchFamily="2" charset="-122"/>
              </a:rPr>
              <a:t>州（市）级疾控：</a:t>
            </a:r>
            <a:r>
              <a:rPr lang="zh-CN" altLang="en-US" sz="2800" dirty="0">
                <a:solidFill>
                  <a:srgbClr val="FF0000"/>
                </a:solidFill>
                <a:latin typeface="楷体_GB2312" pitchFamily="49" charset="-122"/>
                <a:ea typeface="等线" panose="02010600030101010101" pitchFamily="2" charset="-122"/>
              </a:rPr>
              <a:t>每季度次月</a:t>
            </a:r>
            <a:r>
              <a:rPr lang="en-US" altLang="zh-CN" sz="2800" dirty="0">
                <a:solidFill>
                  <a:srgbClr val="FF0000"/>
                </a:solidFill>
                <a:latin typeface="楷体_GB2312" pitchFamily="49" charset="-122"/>
                <a:ea typeface="等线" panose="02010600030101010101" pitchFamily="2" charset="-122"/>
              </a:rPr>
              <a:t>15</a:t>
            </a:r>
            <a:r>
              <a:rPr lang="zh-CN" altLang="en-US" sz="2800" dirty="0">
                <a:solidFill>
                  <a:srgbClr val="FF0000"/>
                </a:solidFill>
                <a:latin typeface="楷体_GB2312" pitchFamily="49" charset="-122"/>
                <a:ea typeface="等线" panose="02010600030101010101" pitchFamily="2" charset="-122"/>
              </a:rPr>
              <a:t>日，每年</a:t>
            </a:r>
            <a:r>
              <a:rPr lang="en-US" altLang="zh-CN" sz="2800" dirty="0">
                <a:solidFill>
                  <a:srgbClr val="FF0000"/>
                </a:solidFill>
                <a:latin typeface="楷体_GB2312" pitchFamily="49" charset="-122"/>
                <a:ea typeface="等线" panose="02010600030101010101" pitchFamily="2" charset="-122"/>
              </a:rPr>
              <a:t>3</a:t>
            </a:r>
            <a:r>
              <a:rPr lang="zh-CN" altLang="en-US" sz="2800" dirty="0">
                <a:solidFill>
                  <a:srgbClr val="FF0000"/>
                </a:solidFill>
                <a:latin typeface="楷体_GB2312" pitchFamily="49" charset="-122"/>
                <a:ea typeface="等线" panose="02010600030101010101" pitchFamily="2" charset="-122"/>
              </a:rPr>
              <a:t>月</a:t>
            </a:r>
            <a:r>
              <a:rPr lang="en-US" altLang="zh-CN" sz="2800" dirty="0">
                <a:solidFill>
                  <a:srgbClr val="FF0000"/>
                </a:solidFill>
                <a:latin typeface="楷体_GB2312" pitchFamily="49" charset="-122"/>
                <a:ea typeface="等线" panose="02010600030101010101" pitchFamily="2" charset="-122"/>
              </a:rPr>
              <a:t>15</a:t>
            </a:r>
            <a:r>
              <a:rPr lang="zh-CN" altLang="en-US" sz="2800" dirty="0">
                <a:solidFill>
                  <a:srgbClr val="FF0000"/>
                </a:solidFill>
                <a:latin typeface="楷体_GB2312" pitchFamily="49" charset="-122"/>
                <a:ea typeface="等线" panose="02010600030101010101" pitchFamily="2" charset="-122"/>
              </a:rPr>
              <a:t>日</a:t>
            </a:r>
            <a:endParaRPr lang="en-US" altLang="zh-CN" sz="2800" dirty="0">
              <a:solidFill>
                <a:srgbClr val="FF0000"/>
              </a:solidFill>
              <a:latin typeface="楷体_GB2312" pitchFamily="49" charset="-122"/>
              <a:ea typeface="等线" panose="02010600030101010101" pitchFamily="2" charset="-122"/>
            </a:endParaRPr>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85683" y="562928"/>
            <a:ext cx="7620000" cy="727075"/>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3</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、数据上报环节的质控</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58371" name="内容占位符 2"/>
          <p:cNvSpPr>
            <a:spLocks noGrp="1"/>
          </p:cNvSpPr>
          <p:nvPr>
            <p:ph idx="1"/>
          </p:nvPr>
        </p:nvSpPr>
        <p:spPr>
          <a:xfrm>
            <a:off x="1055688" y="1530350"/>
            <a:ext cx="10174287" cy="4584700"/>
          </a:xfrm>
        </p:spPr>
        <p:txBody>
          <a:bodyPr vert="horz" wrap="square" lIns="91438" tIns="45719" rIns="91438" bIns="45719" anchor="t" anchorCtr="0"/>
          <a:lstStyle/>
          <a:p>
            <a:pPr>
              <a:lnSpc>
                <a:spcPct val="150000"/>
              </a:lnSpc>
              <a:spcBef>
                <a:spcPct val="0"/>
              </a:spcBef>
              <a:spcAft>
                <a:spcPts val="800"/>
              </a:spcAft>
            </a:pPr>
            <a:r>
              <a:rPr lang="zh-CN" altLang="en-US" sz="2800" dirty="0">
                <a:latin typeface="楷体_GB2312" pitchFamily="49" charset="-122"/>
                <a:ea typeface="等线" panose="02010600030101010101" pitchFamily="2" charset="-122"/>
              </a:rPr>
              <a:t>数据</a:t>
            </a:r>
            <a:r>
              <a:rPr lang="en-US" altLang="zh-CN" sz="2800" dirty="0">
                <a:latin typeface="楷体_GB2312" pitchFamily="49" charset="-122"/>
                <a:ea typeface="等线" panose="02010600030101010101" pitchFamily="2" charset="-122"/>
              </a:rPr>
              <a:t>/</a:t>
            </a:r>
            <a:r>
              <a:rPr lang="zh-CN" altLang="en-US" sz="2800" dirty="0">
                <a:latin typeface="楷体_GB2312" pitchFamily="49" charset="-122"/>
                <a:ea typeface="等线" panose="02010600030101010101" pitchFamily="2" charset="-122"/>
              </a:rPr>
              <a:t>报告卡审核要点</a:t>
            </a:r>
            <a:endParaRPr lang="en-US" altLang="zh-CN" sz="2800" dirty="0">
              <a:latin typeface="楷体_GB2312" pitchFamily="49" charset="-122"/>
              <a:ea typeface="等线" panose="02010600030101010101" pitchFamily="2" charset="-122"/>
            </a:endParaRPr>
          </a:p>
          <a:p>
            <a:pPr lvl="1">
              <a:lnSpc>
                <a:spcPct val="150000"/>
              </a:lnSpc>
              <a:spcBef>
                <a:spcPct val="0"/>
              </a:spcBef>
              <a:spcAft>
                <a:spcPts val="800"/>
              </a:spcAft>
            </a:pPr>
            <a:r>
              <a:rPr lang="zh-CN" altLang="en-US" sz="2400" dirty="0">
                <a:solidFill>
                  <a:srgbClr val="FF0000"/>
                </a:solidFill>
                <a:latin typeface="楷体_GB2312" pitchFamily="49" charset="-122"/>
                <a:ea typeface="等线" panose="02010600030101010101" pitchFamily="2" charset="-122"/>
              </a:rPr>
              <a:t>医疗卫生机构</a:t>
            </a:r>
            <a:endParaRPr lang="en-US" altLang="zh-CN" sz="2400" dirty="0">
              <a:solidFill>
                <a:srgbClr val="FF0000"/>
              </a:solidFill>
              <a:latin typeface="楷体_GB2312" pitchFamily="49" charset="-122"/>
              <a:ea typeface="等线" panose="02010600030101010101" pitchFamily="2" charset="-122"/>
            </a:endParaRPr>
          </a:p>
          <a:p>
            <a:pPr lvl="2">
              <a:lnSpc>
                <a:spcPct val="150000"/>
              </a:lnSpc>
              <a:spcBef>
                <a:spcPct val="0"/>
              </a:spcBef>
              <a:spcAft>
                <a:spcPts val="800"/>
              </a:spcAft>
            </a:pPr>
            <a:r>
              <a:rPr lang="zh-CN" altLang="en-US" dirty="0">
                <a:latin typeface="楷体_GB2312" pitchFamily="49" charset="-122"/>
                <a:ea typeface="等线" panose="02010600030101010101" pitchFamily="2" charset="-122"/>
              </a:rPr>
              <a:t>错填，漏填（报告卡），逻辑错误</a:t>
            </a:r>
            <a:endParaRPr lang="en-US" altLang="zh-CN" dirty="0">
              <a:latin typeface="楷体_GB2312" pitchFamily="49" charset="-122"/>
              <a:ea typeface="等线" panose="02010600030101010101" pitchFamily="2" charset="-122"/>
            </a:endParaRPr>
          </a:p>
          <a:p>
            <a:pPr lvl="2">
              <a:lnSpc>
                <a:spcPct val="150000"/>
              </a:lnSpc>
              <a:spcBef>
                <a:spcPct val="0"/>
              </a:spcBef>
              <a:spcAft>
                <a:spcPts val="800"/>
              </a:spcAft>
            </a:pPr>
            <a:r>
              <a:rPr lang="zh-CN" altLang="en-US" dirty="0">
                <a:latin typeface="楷体_GB2312" pitchFamily="49" charset="-122"/>
                <a:ea typeface="等线" panose="02010600030101010101" pitchFamily="2" charset="-122"/>
              </a:rPr>
              <a:t>重复填报：同一次事件造成病例多重伤害，在不同科室就诊</a:t>
            </a:r>
            <a:endParaRPr lang="en-US" altLang="zh-CN" dirty="0">
              <a:latin typeface="楷体_GB2312" pitchFamily="49" charset="-122"/>
              <a:ea typeface="等线" panose="02010600030101010101" pitchFamily="2" charset="-122"/>
            </a:endParaRPr>
          </a:p>
          <a:p>
            <a:pPr lvl="1">
              <a:lnSpc>
                <a:spcPct val="150000"/>
              </a:lnSpc>
              <a:spcBef>
                <a:spcPct val="0"/>
              </a:spcBef>
              <a:spcAft>
                <a:spcPts val="800"/>
              </a:spcAft>
            </a:pPr>
            <a:r>
              <a:rPr lang="zh-CN" altLang="en-US" sz="2400" dirty="0">
                <a:solidFill>
                  <a:srgbClr val="FF0000"/>
                </a:solidFill>
                <a:latin typeface="楷体_GB2312" pitchFamily="49" charset="-122"/>
                <a:ea typeface="等线" panose="02010600030101010101" pitchFamily="2" charset="-122"/>
              </a:rPr>
              <a:t>疾控机构</a:t>
            </a:r>
            <a:endParaRPr lang="en-US" altLang="zh-CN" sz="2400" dirty="0">
              <a:solidFill>
                <a:srgbClr val="FF0000"/>
              </a:solidFill>
              <a:latin typeface="楷体_GB2312" pitchFamily="49" charset="-122"/>
              <a:ea typeface="等线" panose="02010600030101010101" pitchFamily="2" charset="-122"/>
            </a:endParaRPr>
          </a:p>
          <a:p>
            <a:pPr lvl="2">
              <a:lnSpc>
                <a:spcPct val="150000"/>
              </a:lnSpc>
              <a:spcBef>
                <a:spcPct val="0"/>
              </a:spcBef>
              <a:spcAft>
                <a:spcPts val="800"/>
              </a:spcAft>
            </a:pPr>
            <a:r>
              <a:rPr lang="zh-CN" altLang="en-US" dirty="0">
                <a:latin typeface="楷体_GB2312" pitchFamily="49" charset="-122"/>
                <a:ea typeface="等线" panose="02010600030101010101" pitchFamily="2" charset="-122"/>
              </a:rPr>
              <a:t>重复报卡，逻辑错误</a:t>
            </a:r>
            <a:endParaRPr lang="en-US" altLang="zh-CN" dirty="0">
              <a:latin typeface="楷体_GB2312" pitchFamily="49" charset="-122"/>
              <a:ea typeface="等线" panose="02010600030101010101" pitchFamily="2" charset="-122"/>
            </a:endParaRPr>
          </a:p>
          <a:p>
            <a:pPr lvl="2">
              <a:lnSpc>
                <a:spcPct val="150000"/>
              </a:lnSpc>
              <a:spcBef>
                <a:spcPct val="0"/>
              </a:spcBef>
              <a:spcAft>
                <a:spcPts val="800"/>
              </a:spcAft>
            </a:pPr>
            <a:r>
              <a:rPr lang="zh-CN" altLang="en-US" dirty="0">
                <a:latin typeface="楷体_GB2312" pitchFamily="49" charset="-122"/>
                <a:ea typeface="等线" panose="02010600030101010101" pitchFamily="2" charset="-122"/>
              </a:rPr>
              <a:t>了解工作管理情况</a:t>
            </a:r>
            <a:endParaRPr lang="en-US" altLang="zh-CN" dirty="0">
              <a:latin typeface="楷体_GB2312" pitchFamily="49" charset="-122"/>
              <a:ea typeface="等线" panose="02010600030101010101" pitchFamily="2" charset="-122"/>
            </a:endParaRP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85683" y="608648"/>
            <a:ext cx="7620000" cy="727075"/>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4</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、培训环节的质控</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59395" name="内容占位符 2"/>
          <p:cNvSpPr>
            <a:spLocks noGrp="1"/>
          </p:cNvSpPr>
          <p:nvPr>
            <p:ph idx="1"/>
          </p:nvPr>
        </p:nvSpPr>
        <p:spPr>
          <a:xfrm>
            <a:off x="1570038" y="1797050"/>
            <a:ext cx="9890125" cy="3360738"/>
          </a:xfrm>
        </p:spPr>
        <p:txBody>
          <a:bodyPr vert="horz" wrap="square" lIns="91438" tIns="45719" rIns="91438" bIns="45719" anchor="t" anchorCtr="0"/>
          <a:lstStyle/>
          <a:p>
            <a:pPr>
              <a:lnSpc>
                <a:spcPct val="200000"/>
              </a:lnSpc>
            </a:pPr>
            <a:r>
              <a:rPr lang="zh-CN" altLang="en-US" sz="3200" dirty="0">
                <a:solidFill>
                  <a:srgbClr val="FF0000"/>
                </a:solidFill>
                <a:latin typeface="楷体_GB2312" pitchFamily="49" charset="-122"/>
                <a:ea typeface="等线" panose="02010600030101010101" pitchFamily="2" charset="-122"/>
              </a:rPr>
              <a:t>无培训，不上岗</a:t>
            </a:r>
            <a:endParaRPr lang="en-US" altLang="zh-CN" sz="3200" dirty="0">
              <a:solidFill>
                <a:srgbClr val="FF0000"/>
              </a:solidFill>
              <a:latin typeface="楷体_GB2312" pitchFamily="49" charset="-122"/>
              <a:ea typeface="等线" panose="02010600030101010101" pitchFamily="2" charset="-122"/>
            </a:endParaRPr>
          </a:p>
          <a:p>
            <a:pPr>
              <a:lnSpc>
                <a:spcPct val="200000"/>
              </a:lnSpc>
            </a:pPr>
            <a:r>
              <a:rPr lang="zh-CN" altLang="en-US" sz="3200" dirty="0">
                <a:latin typeface="楷体_GB2312" pitchFamily="49" charset="-122"/>
                <a:ea typeface="等线" panose="02010600030101010101" pitchFamily="2" charset="-122"/>
              </a:rPr>
              <a:t>分级培训</a:t>
            </a:r>
            <a:endParaRPr lang="en-US" altLang="zh-CN" sz="3200" dirty="0">
              <a:latin typeface="楷体_GB2312" pitchFamily="49" charset="-122"/>
              <a:ea typeface="等线" panose="02010600030101010101" pitchFamily="2" charset="-122"/>
            </a:endParaRPr>
          </a:p>
          <a:p>
            <a:pPr>
              <a:lnSpc>
                <a:spcPct val="200000"/>
              </a:lnSpc>
            </a:pPr>
            <a:r>
              <a:rPr lang="zh-CN" altLang="en-US" sz="3200" dirty="0">
                <a:latin typeface="楷体_GB2312" pitchFamily="49" charset="-122"/>
                <a:ea typeface="等线" panose="02010600030101010101" pitchFamily="2" charset="-122"/>
              </a:rPr>
              <a:t>灵活培训</a:t>
            </a:r>
            <a:endParaRPr lang="zh-CN" altLang="en-US" sz="3200" dirty="0">
              <a:latin typeface="楷体_GB2312" pitchFamily="49" charset="-122"/>
              <a:ea typeface="等线" panose="02010600030101010101" pitchFamily="2" charset="-122"/>
            </a:endParaRPr>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27898" y="493395"/>
            <a:ext cx="7620000" cy="768350"/>
          </a:xfrm>
        </p:spPr>
        <p:txBody>
          <a:bodyPr vert="horz" wrap="square" lIns="91438" tIns="45719" rIns="91438" bIns="45719" numCol="1" rtlCol="0" anchor="t" anchorCtr="0" compatLnSpc="1">
            <a:noAutofit/>
          </a:bodyPr>
          <a:lstStyle/>
          <a:p>
            <a:pPr marL="342900" marR="0" lvl="0" indent="-342900" algn="ctr" defTabSz="914400" rtl="0" eaLnBrk="0" fontAlgn="base" latinLnBrk="0" hangingPunct="0">
              <a:lnSpc>
                <a:spcPct val="150000"/>
              </a:lnSpc>
              <a:spcBef>
                <a:spcPct val="0"/>
              </a:spcBef>
              <a:spcAft>
                <a:spcPct val="0"/>
              </a:spcAft>
              <a:buClr>
                <a:schemeClr val="accent2"/>
              </a:buClr>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(1)</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省、州（市）级培训</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44035" name="内容占位符 2"/>
          <p:cNvSpPr>
            <a:spLocks noGrp="1"/>
          </p:cNvSpPr>
          <p:nvPr>
            <p:ph idx="1"/>
          </p:nvPr>
        </p:nvSpPr>
        <p:spPr>
          <a:xfrm>
            <a:off x="1093788" y="1584325"/>
            <a:ext cx="9888538" cy="4549775"/>
          </a:xfrm>
        </p:spPr>
        <p:txBody>
          <a:bodyPr vert="horz" wrap="square" lIns="91438" tIns="45719" rIns="91438" bIns="45719" numCol="1" rtlCol="0" anchor="t" anchorCtr="0" compatLnSpc="1">
            <a:noAutofit/>
          </a:bodyPr>
          <a:lstStyle/>
          <a:p>
            <a:pPr marL="342900" marR="0" lvl="0" indent="-342900" algn="l" defTabSz="914400" rtl="0" eaLnBrk="0" fontAlgn="base" latinLnBrk="0" hangingPunct="0">
              <a:lnSpc>
                <a:spcPct val="150000"/>
              </a:lnSpc>
              <a:spcBef>
                <a:spcPts val="0"/>
              </a:spcBef>
              <a:spcAft>
                <a:spcPts val="800"/>
              </a:spcAft>
              <a:buClr>
                <a:schemeClr val="accent2"/>
              </a:buClr>
              <a:buSzTx/>
              <a:buFont typeface="Wingdings" panose="05000000000000000000" pitchFamily="2" charset="2"/>
              <a:buChar char="n"/>
              <a:defRPr/>
            </a:pPr>
            <a:r>
              <a:rPr kumimoji="0" lang="zh-CN" altLang="en-US" sz="2400" b="1" i="0" u="none" strike="noStrike" kern="0" cap="none" spc="0" normalizeH="0" baseline="0" noProof="0" dirty="0">
                <a:ln>
                  <a:noFill/>
                </a:ln>
                <a:solidFill>
                  <a:srgbClr val="003399"/>
                </a:solidFill>
                <a:effectLst>
                  <a:outerShdw blurRad="38100" dist="38100" dir="2700000" algn="tl">
                    <a:srgbClr val="000000">
                      <a:alpha val="43137"/>
                    </a:srgbClr>
                  </a:outerShdw>
                </a:effectLst>
                <a:uLnTx/>
                <a:uFillTx/>
                <a:latin typeface="+mn-ea"/>
                <a:ea typeface="+mn-ea"/>
                <a:cs typeface="楷体_GB2312"/>
              </a:rPr>
              <a:t>培训目的  </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建立伤害</a:t>
            </a:r>
            <a:r>
              <a:rPr kumimoji="0" lang="zh-CN" altLang="en-US" sz="2400" b="1" i="0" u="none" strike="noStrike" kern="0" cap="none" spc="0" normalizeH="0" baseline="0" noProof="0" dirty="0">
                <a:ln>
                  <a:noFill/>
                </a:ln>
                <a:solidFill>
                  <a:srgbClr val="003399"/>
                </a:solidFill>
                <a:effectLst/>
                <a:uLnTx/>
                <a:uFillTx/>
                <a:latin typeface="+mn-ea"/>
                <a:ea typeface="+mn-ea"/>
                <a:cs typeface="楷体_GB2312"/>
              </a:rPr>
              <a:t>监测管理队伍，为</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各医疗</a:t>
            </a:r>
            <a:r>
              <a:rPr kumimoji="0" lang="zh-CN" altLang="en-US" sz="2400" b="1" i="0" u="none" strike="noStrike" kern="0" cap="none" spc="0" normalizeH="0" baseline="0" noProof="0" dirty="0">
                <a:ln>
                  <a:noFill/>
                </a:ln>
                <a:solidFill>
                  <a:srgbClr val="003399"/>
                </a:solidFill>
                <a:effectLst/>
                <a:uLnTx/>
                <a:uFillTx/>
                <a:latin typeface="+mn-ea"/>
                <a:ea typeface="+mn-ea"/>
                <a:cs typeface="楷体_GB2312"/>
              </a:rPr>
              <a:t>卫生机构监测工作的正常运转、质量控制提供技术保障</a:t>
            </a:r>
            <a:endParaRPr kumimoji="0" lang="zh-CN" altLang="en-US" sz="2400" b="1" i="0" u="none" strike="noStrike" kern="0" cap="none" spc="0" normalizeH="0" baseline="0" noProof="0" dirty="0">
              <a:ln>
                <a:noFill/>
              </a:ln>
              <a:solidFill>
                <a:srgbClr val="003399"/>
              </a:solidFill>
              <a:effectLst/>
              <a:uLnTx/>
              <a:uFillTx/>
              <a:latin typeface="+mn-ea"/>
              <a:ea typeface="+mn-ea"/>
              <a:cs typeface="楷体_GB2312"/>
            </a:endParaRPr>
          </a:p>
          <a:p>
            <a:pPr marL="342900" marR="0" lvl="0" indent="-342900" algn="l" defTabSz="914400" rtl="0" eaLnBrk="0" fontAlgn="base" latinLnBrk="0" hangingPunct="0">
              <a:lnSpc>
                <a:spcPct val="150000"/>
              </a:lnSpc>
              <a:spcBef>
                <a:spcPts val="0"/>
              </a:spcBef>
              <a:spcAft>
                <a:spcPts val="800"/>
              </a:spcAft>
              <a:buClr>
                <a:schemeClr val="accent2"/>
              </a:buClr>
              <a:buSzTx/>
              <a:buFont typeface="Wingdings" panose="05000000000000000000" pitchFamily="2" charset="2"/>
              <a:buChar char="n"/>
              <a:defRPr/>
            </a:pPr>
            <a:r>
              <a:rPr kumimoji="0" lang="zh-CN" altLang="en-US" sz="2400" b="1" i="0" u="none" strike="noStrike" kern="0" cap="none" spc="0" normalizeH="0" baseline="0" noProof="0" dirty="0">
                <a:ln>
                  <a:noFill/>
                </a:ln>
                <a:solidFill>
                  <a:srgbClr val="003399"/>
                </a:solidFill>
                <a:effectLst>
                  <a:outerShdw blurRad="38100" dist="38100" dir="2700000" algn="tl">
                    <a:srgbClr val="000000">
                      <a:alpha val="43137"/>
                    </a:srgbClr>
                  </a:outerShdw>
                </a:effectLst>
                <a:uLnTx/>
                <a:uFillTx/>
                <a:latin typeface="+mn-ea"/>
                <a:ea typeface="+mn-ea"/>
                <a:cs typeface="楷体_GB2312"/>
              </a:rPr>
              <a:t>培训对象  </a:t>
            </a:r>
            <a:r>
              <a:rPr kumimoji="0" lang="zh-CN" altLang="en-US" sz="2400" b="1" i="0" u="none" strike="noStrike" kern="0" cap="none" spc="0" normalizeH="0" baseline="0" noProof="0" dirty="0">
                <a:ln>
                  <a:noFill/>
                </a:ln>
                <a:solidFill>
                  <a:srgbClr val="003399"/>
                </a:solidFill>
                <a:effectLst/>
                <a:uLnTx/>
                <a:uFillTx/>
                <a:latin typeface="+mn-ea"/>
                <a:ea typeface="+mn-ea"/>
                <a:cs typeface="楷体_GB2312"/>
              </a:rPr>
              <a:t>各级疾控机构伤害监测工作人员</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和医疗</a:t>
            </a:r>
            <a:r>
              <a:rPr kumimoji="0" lang="zh-CN" altLang="en-US" sz="2400" b="1" i="0" u="none" strike="noStrike" kern="0" cap="none" spc="0" normalizeH="0" baseline="0" noProof="0" dirty="0">
                <a:ln>
                  <a:noFill/>
                </a:ln>
                <a:solidFill>
                  <a:srgbClr val="003399"/>
                </a:solidFill>
                <a:effectLst/>
                <a:uLnTx/>
                <a:uFillTx/>
                <a:latin typeface="+mn-ea"/>
                <a:ea typeface="+mn-ea"/>
                <a:cs typeface="楷体_GB2312"/>
              </a:rPr>
              <a:t>卫生机构伤害监测工作管理人员。监测医疗卫生机构监测工作管理人员指监测医疗卫生机构的主管院长、护理部主任、医政（务）科长、防保科长、急诊科主任等相关管理人员</a:t>
            </a:r>
            <a:endParaRPr kumimoji="0" lang="en-US" altLang="zh-CN" sz="2400" b="1" i="0" u="none" strike="noStrike" kern="0" cap="none" spc="0" normalizeH="0" baseline="0" noProof="0" dirty="0">
              <a:ln>
                <a:noFill/>
              </a:ln>
              <a:solidFill>
                <a:srgbClr val="003399"/>
              </a:solidFill>
              <a:effectLst/>
              <a:uLnTx/>
              <a:uFillTx/>
              <a:latin typeface="+mn-ea"/>
              <a:ea typeface="+mn-ea"/>
              <a:cs typeface="楷体_GB2312"/>
            </a:endParaRPr>
          </a:p>
          <a:p>
            <a:pPr marL="342900" marR="0" lvl="0" indent="-342900" algn="l" defTabSz="914400" rtl="0" eaLnBrk="0" fontAlgn="base" latinLnBrk="0" hangingPunct="0">
              <a:lnSpc>
                <a:spcPct val="150000"/>
              </a:lnSpc>
              <a:spcBef>
                <a:spcPts val="0"/>
              </a:spcBef>
              <a:spcAft>
                <a:spcPts val="800"/>
              </a:spcAft>
              <a:buClr>
                <a:schemeClr val="accent2"/>
              </a:buClr>
              <a:buSzTx/>
              <a:buFont typeface="Wingdings" panose="05000000000000000000" pitchFamily="2" charset="2"/>
              <a:buChar char="n"/>
              <a:defRPr/>
            </a:pPr>
            <a:r>
              <a:rPr kumimoji="0" lang="zh-CN" altLang="en-US" sz="2400" b="1" i="0" u="none" strike="noStrike" kern="0" cap="none" spc="0" normalizeH="0" baseline="0" noProof="0" dirty="0">
                <a:ln>
                  <a:noFill/>
                </a:ln>
                <a:solidFill>
                  <a:srgbClr val="003399"/>
                </a:solidFill>
                <a:effectLst>
                  <a:outerShdw blurRad="38100" dist="38100" dir="2700000" algn="tl">
                    <a:srgbClr val="000000">
                      <a:alpha val="43137"/>
                    </a:srgbClr>
                  </a:outerShdw>
                </a:effectLst>
                <a:uLnTx/>
                <a:uFillTx/>
                <a:latin typeface="+mn-ea"/>
                <a:ea typeface="+mn-ea"/>
                <a:cs typeface="楷体_GB2312"/>
              </a:rPr>
              <a:t>培训方式  </a:t>
            </a:r>
            <a:r>
              <a:rPr kumimoji="0" lang="zh-CN" altLang="en-US" sz="2400" b="1" i="0" u="none" strike="noStrike" kern="0" cap="none" spc="0" normalizeH="0" baseline="0" noProof="0" dirty="0">
                <a:ln>
                  <a:noFill/>
                </a:ln>
                <a:solidFill>
                  <a:srgbClr val="FF0000"/>
                </a:solidFill>
                <a:effectLst/>
                <a:uLnTx/>
                <a:uFillTx/>
                <a:latin typeface="+mn-ea"/>
                <a:ea typeface="+mn-ea"/>
                <a:cs typeface="楷体_GB2312"/>
              </a:rPr>
              <a:t>集中面授</a:t>
            </a:r>
            <a:endParaRPr kumimoji="0" lang="zh-CN" altLang="en-US" sz="2400" b="1" i="0" u="none" strike="noStrike" kern="0" cap="none" spc="0" normalizeH="0" baseline="0" noProof="0" dirty="0">
              <a:ln>
                <a:noFill/>
              </a:ln>
              <a:solidFill>
                <a:srgbClr val="FF0000"/>
              </a:solidFill>
              <a:effectLst/>
              <a:uLnTx/>
              <a:uFillTx/>
              <a:latin typeface="+mn-ea"/>
              <a:ea typeface="+mn-ea"/>
              <a:cs typeface="楷体_GB2312"/>
            </a:endParaRP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08848" y="502920"/>
            <a:ext cx="7620000" cy="768350"/>
          </a:xfrm>
        </p:spPr>
        <p:txBody>
          <a:bodyPr vert="horz" wrap="square" lIns="91438" tIns="45719" rIns="91438" bIns="45719" numCol="1" rtlCol="0" anchor="t" anchorCtr="0" compatLnSpc="1">
            <a:noAutofit/>
          </a:bodyPr>
          <a:lstStyle/>
          <a:p>
            <a:pPr marL="342900" marR="0" lvl="0" indent="-342900" algn="ctr" defTabSz="914400" rtl="0" eaLnBrk="0" fontAlgn="base" latinLnBrk="0" hangingPunct="0">
              <a:lnSpc>
                <a:spcPct val="150000"/>
              </a:lnSpc>
              <a:spcBef>
                <a:spcPct val="0"/>
              </a:spcBef>
              <a:spcAft>
                <a:spcPct val="0"/>
              </a:spcAft>
              <a:buClr>
                <a:schemeClr val="accent2"/>
              </a:buClr>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(2)</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县（市、区）级培训</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44035" name="内容占位符 2"/>
          <p:cNvSpPr>
            <a:spLocks noGrp="1"/>
          </p:cNvSpPr>
          <p:nvPr>
            <p:ph idx="1"/>
          </p:nvPr>
        </p:nvSpPr>
        <p:spPr>
          <a:xfrm>
            <a:off x="1074738" y="1689100"/>
            <a:ext cx="9888538" cy="4235450"/>
          </a:xfrm>
        </p:spPr>
        <p:txBody>
          <a:bodyPr vert="horz" wrap="square" lIns="91438" tIns="45719" rIns="91438" bIns="45719" numCol="1" rtlCol="0" anchor="t" anchorCtr="0" compatLnSpc="1">
            <a:noAutofit/>
          </a:bodyPr>
          <a:lstStyle/>
          <a:p>
            <a:pPr marL="342900" marR="0" lvl="0" indent="-342900" algn="l" defTabSz="914400" rtl="0" eaLnBrk="0" fontAlgn="base" latinLnBrk="0" hangingPunct="0">
              <a:lnSpc>
                <a:spcPts val="3200"/>
              </a:lnSpc>
              <a:spcBef>
                <a:spcPts val="0"/>
              </a:spcBef>
              <a:spcAft>
                <a:spcPts val="800"/>
              </a:spcAft>
              <a:buClr>
                <a:schemeClr val="accent2"/>
              </a:buClr>
              <a:buSzTx/>
              <a:buFont typeface="Wingdings" panose="05000000000000000000" pitchFamily="2" charset="2"/>
              <a:buChar char="n"/>
              <a:defRPr/>
            </a:pPr>
            <a:r>
              <a:rPr kumimoji="0" lang="zh-CN" altLang="en-US" sz="2400" b="1" i="0" u="none" strike="noStrike" kern="0" cap="none" spc="0" normalizeH="0" baseline="0" noProof="0" dirty="0">
                <a:ln>
                  <a:noFill/>
                </a:ln>
                <a:solidFill>
                  <a:srgbClr val="003399"/>
                </a:solidFill>
                <a:effectLst>
                  <a:outerShdw blurRad="38100" dist="38100" dir="2700000" algn="tl">
                    <a:srgbClr val="000000">
                      <a:alpha val="43137"/>
                    </a:srgbClr>
                  </a:outerShdw>
                </a:effectLst>
                <a:uLnTx/>
                <a:uFillTx/>
                <a:latin typeface="+mn-ea"/>
                <a:ea typeface="+mn-ea"/>
                <a:cs typeface="楷体_GB2312"/>
              </a:rPr>
              <a:t>师资要求  </a:t>
            </a:r>
            <a:r>
              <a:rPr kumimoji="0" lang="zh-CN" altLang="zh-CN" sz="2400" b="1" i="0" u="none" strike="noStrike" kern="0" cap="none" spc="0" normalizeH="0" baseline="0" noProof="0" dirty="0">
                <a:ln>
                  <a:noFill/>
                </a:ln>
                <a:solidFill>
                  <a:srgbClr val="003399"/>
                </a:solidFill>
                <a:effectLst/>
                <a:uLnTx/>
                <a:uFillTx/>
                <a:latin typeface="+mn-ea"/>
                <a:ea typeface="+mn-ea"/>
                <a:cs typeface="楷体_GB2312"/>
              </a:rPr>
              <a:t>接受</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过</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国家、</a:t>
            </a:r>
            <a:r>
              <a:rPr kumimoji="0" lang="zh-CN" altLang="en-US" sz="2400" b="1" i="0" u="none" strike="noStrike" kern="1200" cap="none" spc="0" normalizeH="0" baseline="0" noProof="0" dirty="0" smtClean="0">
                <a:ln>
                  <a:noFill/>
                </a:ln>
                <a:solidFill>
                  <a:srgbClr val="003399"/>
                </a:solidFill>
                <a:effectLst/>
                <a:uLnTx/>
                <a:uFillTx/>
                <a:latin typeface="+mn-ea"/>
                <a:ea typeface="+mn-ea"/>
                <a:cs typeface="楷体_GB2312"/>
                <a:sym typeface="+mn-ea"/>
              </a:rPr>
              <a:t>省、州（市）级</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培训的</a:t>
            </a:r>
            <a:r>
              <a:rPr kumimoji="0" lang="zh-CN" altLang="en-US" sz="2400" b="1" i="0" u="none" strike="noStrike" kern="1200" cap="none" spc="0" normalizeH="0" baseline="0" noProof="0" dirty="0" smtClean="0">
                <a:ln>
                  <a:noFill/>
                </a:ln>
                <a:solidFill>
                  <a:srgbClr val="003399"/>
                </a:solidFill>
                <a:effectLst/>
                <a:uLnTx/>
                <a:uFillTx/>
                <a:latin typeface="+mn-ea"/>
                <a:ea typeface="+mn-ea"/>
                <a:cs typeface="楷体_GB2312"/>
                <a:sym typeface="+mn-ea"/>
              </a:rPr>
              <a:t>县（市、区）</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疾控</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中心</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伤害</a:t>
            </a:r>
            <a:r>
              <a:rPr kumimoji="0" lang="zh-CN" altLang="zh-CN" sz="2400" b="1" i="0" u="none" strike="noStrike" kern="0" cap="none" spc="0" normalizeH="0" baseline="0" noProof="0" dirty="0">
                <a:ln>
                  <a:noFill/>
                </a:ln>
                <a:solidFill>
                  <a:srgbClr val="003399"/>
                </a:solidFill>
                <a:effectLst/>
                <a:uLnTx/>
                <a:uFillTx/>
                <a:latin typeface="+mn-ea"/>
                <a:ea typeface="+mn-ea"/>
                <a:cs typeface="楷体_GB2312"/>
              </a:rPr>
              <a:t>监测工作人员</a:t>
            </a:r>
            <a:endParaRPr kumimoji="0" lang="zh-CN" altLang="en-US" sz="2400" b="1" i="0" u="none" strike="noStrike" kern="0" cap="none" spc="0" normalizeH="0" baseline="0" noProof="0" dirty="0">
              <a:ln>
                <a:noFill/>
              </a:ln>
              <a:solidFill>
                <a:srgbClr val="003399"/>
              </a:solidFill>
              <a:effectLst/>
              <a:uLnTx/>
              <a:uFillTx/>
              <a:latin typeface="+mn-ea"/>
              <a:ea typeface="+mn-ea"/>
              <a:cs typeface="楷体_GB2312"/>
            </a:endParaRPr>
          </a:p>
          <a:p>
            <a:pPr marL="342900" marR="0" lvl="0" indent="-342900" algn="l" defTabSz="914400" rtl="0" eaLnBrk="0" fontAlgn="base" latinLnBrk="0" hangingPunct="0">
              <a:lnSpc>
                <a:spcPts val="3200"/>
              </a:lnSpc>
              <a:spcBef>
                <a:spcPts val="0"/>
              </a:spcBef>
              <a:spcAft>
                <a:spcPts val="800"/>
              </a:spcAft>
              <a:buClr>
                <a:schemeClr val="accent2"/>
              </a:buClr>
              <a:buSzTx/>
              <a:buFont typeface="Wingdings" panose="05000000000000000000" pitchFamily="2" charset="2"/>
              <a:buChar char="n"/>
              <a:defRPr/>
            </a:pPr>
            <a:r>
              <a:rPr kumimoji="0" lang="zh-CN" altLang="en-US" sz="2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n-ea"/>
                <a:ea typeface="+mn-ea"/>
                <a:cs typeface="楷体_GB2312"/>
              </a:rPr>
              <a:t>培训重点</a:t>
            </a:r>
            <a:endParaRPr kumimoji="0" lang="en-US" altLang="zh-CN" sz="2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n-ea"/>
              <a:ea typeface="+mn-ea"/>
              <a:cs typeface="楷体_GB2312"/>
            </a:endParaRPr>
          </a:p>
          <a:p>
            <a:pPr marL="742950" marR="0" lvl="1" indent="-285750" algn="l" defTabSz="914400" rtl="0" eaLnBrk="0" fontAlgn="base" latinLnBrk="0" hangingPunct="0">
              <a:lnSpc>
                <a:spcPts val="3200"/>
              </a:lnSpc>
              <a:spcBef>
                <a:spcPts val="0"/>
              </a:spcBef>
              <a:spcAft>
                <a:spcPts val="800"/>
              </a:spcAft>
              <a:buClr>
                <a:schemeClr val="accent2"/>
              </a:buClr>
              <a:buSzTx/>
              <a:buFont typeface="Wingdings" panose="05000000000000000000" pitchFamily="2" charset="2"/>
              <a:buChar char="p"/>
              <a:defRPr/>
            </a:pPr>
            <a:r>
              <a:rPr kumimoji="0" lang="zh-CN" altLang="en-US" sz="2400" b="1" i="0" u="none" strike="noStrike" kern="0" cap="none" spc="0" normalizeH="0" baseline="0" noProof="0" dirty="0">
                <a:ln>
                  <a:noFill/>
                </a:ln>
                <a:solidFill>
                  <a:srgbClr val="003399"/>
                </a:solidFill>
                <a:effectLst/>
                <a:uLnTx/>
                <a:uFillTx/>
                <a:latin typeface="+mn-ea"/>
                <a:ea typeface="+mn-ea"/>
                <a:cs typeface="楷体_GB2312"/>
              </a:rPr>
              <a:t>伤害监测的意义和目的</a:t>
            </a:r>
            <a:endParaRPr kumimoji="0" lang="en-US" altLang="zh-CN" sz="2400" b="1" i="0" u="none" strike="noStrike" kern="0" cap="none" spc="0" normalizeH="0" baseline="0" noProof="0" dirty="0">
              <a:ln>
                <a:noFill/>
              </a:ln>
              <a:solidFill>
                <a:srgbClr val="003399"/>
              </a:solidFill>
              <a:effectLst/>
              <a:uLnTx/>
              <a:uFillTx/>
              <a:latin typeface="+mn-ea"/>
              <a:ea typeface="+mn-ea"/>
              <a:cs typeface="楷体_GB2312"/>
            </a:endParaRPr>
          </a:p>
          <a:p>
            <a:pPr marL="742950" marR="0" lvl="1" indent="-285750" algn="l" defTabSz="914400" rtl="0" eaLnBrk="0" fontAlgn="base" latinLnBrk="0" hangingPunct="0">
              <a:lnSpc>
                <a:spcPts val="3200"/>
              </a:lnSpc>
              <a:spcBef>
                <a:spcPts val="0"/>
              </a:spcBef>
              <a:spcAft>
                <a:spcPts val="800"/>
              </a:spcAft>
              <a:buClr>
                <a:schemeClr val="accent2"/>
              </a:buClr>
              <a:buSzTx/>
              <a:buFont typeface="Wingdings" panose="05000000000000000000" pitchFamily="2" charset="2"/>
              <a:buChar char="p"/>
              <a:defRPr/>
            </a:pPr>
            <a:r>
              <a:rPr kumimoji="0" lang="zh-CN" altLang="en-US" sz="2400" b="1" i="0" u="none" strike="noStrike" kern="0" cap="none" spc="0" normalizeH="0" baseline="0" noProof="0" dirty="0">
                <a:ln>
                  <a:noFill/>
                </a:ln>
                <a:solidFill>
                  <a:srgbClr val="003399"/>
                </a:solidFill>
                <a:effectLst/>
                <a:uLnTx/>
                <a:uFillTx/>
                <a:latin typeface="+mn-ea"/>
                <a:ea typeface="+mn-ea"/>
                <a:cs typeface="楷体_GB2312"/>
              </a:rPr>
              <a:t>伤害监测工作的程序</a:t>
            </a:r>
            <a:endParaRPr kumimoji="0" lang="en-US" altLang="zh-CN" sz="2400" b="1" i="0" u="none" strike="noStrike" kern="0" cap="none" spc="0" normalizeH="0" baseline="0" noProof="0" dirty="0">
              <a:ln>
                <a:noFill/>
              </a:ln>
              <a:solidFill>
                <a:srgbClr val="003399"/>
              </a:solidFill>
              <a:effectLst/>
              <a:uLnTx/>
              <a:uFillTx/>
              <a:latin typeface="+mn-ea"/>
              <a:ea typeface="+mn-ea"/>
              <a:cs typeface="楷体_GB2312"/>
            </a:endParaRPr>
          </a:p>
          <a:p>
            <a:pPr marL="742950" marR="0" lvl="1" indent="-285750" algn="l" defTabSz="914400" rtl="0" eaLnBrk="0" fontAlgn="base" latinLnBrk="0" hangingPunct="0">
              <a:lnSpc>
                <a:spcPts val="3200"/>
              </a:lnSpc>
              <a:spcBef>
                <a:spcPts val="0"/>
              </a:spcBef>
              <a:spcAft>
                <a:spcPts val="800"/>
              </a:spcAft>
              <a:buClr>
                <a:schemeClr val="accent2"/>
              </a:buClr>
              <a:buSzTx/>
              <a:buFont typeface="Wingdings" panose="05000000000000000000" pitchFamily="2" charset="2"/>
              <a:buChar char="p"/>
              <a:defRPr/>
            </a:pPr>
            <a:r>
              <a:rPr kumimoji="0" lang="zh-CN" altLang="en-US" sz="2400" b="1" i="0" u="none" strike="noStrike" kern="0" cap="none" spc="0" normalizeH="0" baseline="0" noProof="0" dirty="0">
                <a:ln>
                  <a:noFill/>
                </a:ln>
                <a:solidFill>
                  <a:srgbClr val="003399"/>
                </a:solidFill>
                <a:effectLst/>
                <a:uLnTx/>
                <a:uFillTx/>
                <a:latin typeface="+mn-ea"/>
                <a:ea typeface="+mn-ea"/>
                <a:cs typeface="楷体_GB2312"/>
              </a:rPr>
              <a:t>监测医疗卫生机构的职责和任务</a:t>
            </a:r>
            <a:endParaRPr kumimoji="0" lang="en-US" altLang="zh-CN" sz="2400" b="1" i="0" u="none" strike="noStrike" kern="0" cap="none" spc="0" normalizeH="0" baseline="0" noProof="0" dirty="0">
              <a:ln>
                <a:noFill/>
              </a:ln>
              <a:solidFill>
                <a:srgbClr val="003399"/>
              </a:solidFill>
              <a:effectLst/>
              <a:uLnTx/>
              <a:uFillTx/>
              <a:latin typeface="+mn-ea"/>
              <a:ea typeface="+mn-ea"/>
              <a:cs typeface="楷体_GB2312"/>
            </a:endParaRPr>
          </a:p>
          <a:p>
            <a:pPr marL="742950" marR="0" lvl="1" indent="-285750" algn="l" defTabSz="914400" rtl="0" eaLnBrk="0" fontAlgn="base" latinLnBrk="0" hangingPunct="0">
              <a:lnSpc>
                <a:spcPts val="3200"/>
              </a:lnSpc>
              <a:spcBef>
                <a:spcPts val="0"/>
              </a:spcBef>
              <a:spcAft>
                <a:spcPts val="800"/>
              </a:spcAft>
              <a:buClr>
                <a:schemeClr val="accent2"/>
              </a:buClr>
              <a:buSzTx/>
              <a:buFont typeface="Wingdings" panose="05000000000000000000" pitchFamily="2" charset="2"/>
              <a:buChar char="p"/>
              <a:defRPr/>
            </a:pPr>
            <a:r>
              <a:rPr kumimoji="0" lang="zh-CN" altLang="en-US" sz="2400" b="1" i="0" u="none" strike="noStrike" kern="0" cap="none" spc="0" normalizeH="0" baseline="0" noProof="0" dirty="0">
                <a:ln>
                  <a:noFill/>
                </a:ln>
                <a:solidFill>
                  <a:srgbClr val="003399"/>
                </a:solidFill>
                <a:effectLst/>
                <a:uLnTx/>
                <a:uFillTx/>
                <a:latin typeface="+mn-ea"/>
                <a:ea typeface="+mn-ea"/>
                <a:cs typeface="楷体_GB2312"/>
              </a:rPr>
              <a:t>门诊医生、护士的职责和任务</a:t>
            </a:r>
            <a:endParaRPr kumimoji="0" lang="en-US" altLang="zh-CN" sz="2400" b="1" i="0" u="none" strike="noStrike" kern="0" cap="none" spc="0" normalizeH="0" baseline="0" noProof="0" dirty="0">
              <a:ln>
                <a:noFill/>
              </a:ln>
              <a:solidFill>
                <a:srgbClr val="003399"/>
              </a:solidFill>
              <a:effectLst/>
              <a:uLnTx/>
              <a:uFillTx/>
              <a:latin typeface="+mn-ea"/>
              <a:ea typeface="+mn-ea"/>
              <a:cs typeface="楷体_GB2312"/>
            </a:endParaRPr>
          </a:p>
          <a:p>
            <a:pPr marL="742950" marR="0" lvl="1" indent="-285750" algn="l" defTabSz="914400" rtl="0" eaLnBrk="0" fontAlgn="base" latinLnBrk="0" hangingPunct="0">
              <a:lnSpc>
                <a:spcPts val="3200"/>
              </a:lnSpc>
              <a:spcBef>
                <a:spcPts val="0"/>
              </a:spcBef>
              <a:spcAft>
                <a:spcPts val="800"/>
              </a:spcAft>
              <a:buClr>
                <a:schemeClr val="accent2"/>
              </a:buClr>
              <a:buSzTx/>
              <a:buFont typeface="Wingdings" panose="05000000000000000000" pitchFamily="2" charset="2"/>
              <a:buChar char="p"/>
              <a:defRPr/>
            </a:pPr>
            <a:r>
              <a:rPr kumimoji="0" lang="zh-CN" altLang="en-US" sz="2400" b="1" i="0" u="none" strike="noStrike" kern="0" cap="none" spc="0" normalizeH="0" baseline="0" noProof="0" dirty="0">
                <a:ln>
                  <a:noFill/>
                </a:ln>
                <a:solidFill>
                  <a:srgbClr val="003399"/>
                </a:solidFill>
                <a:effectLst/>
                <a:uLnTx/>
                <a:uFillTx/>
                <a:latin typeface="+mn-ea"/>
                <a:ea typeface="+mn-ea"/>
                <a:cs typeface="楷体_GB2312"/>
              </a:rPr>
              <a:t>伤害监测报告卡的规范性填写</a:t>
            </a:r>
            <a:endParaRPr kumimoji="0" lang="en-US" altLang="zh-CN" sz="2400" b="1" i="0" u="none" strike="noStrike" kern="0" cap="none" spc="0" normalizeH="0" baseline="0" noProof="0" dirty="0">
              <a:ln>
                <a:noFill/>
              </a:ln>
              <a:solidFill>
                <a:srgbClr val="003399"/>
              </a:solidFill>
              <a:effectLst/>
              <a:uLnTx/>
              <a:uFillTx/>
              <a:latin typeface="+mn-ea"/>
              <a:ea typeface="+mn-ea"/>
              <a:cs typeface="楷体_GB2312"/>
            </a:endParaRP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85683" y="426720"/>
            <a:ext cx="7620000" cy="768350"/>
          </a:xfrm>
        </p:spPr>
        <p:txBody>
          <a:bodyPr vert="horz" wrap="square" lIns="91438" tIns="45719" rIns="91438" bIns="45719" numCol="1" rtlCol="0" anchor="t" anchorCtr="0" compatLnSpc="1">
            <a:noAutofit/>
          </a:bodyPr>
          <a:lstStyle/>
          <a:p>
            <a:pPr marL="342900" marR="0" lvl="0" indent="-342900" algn="ctr" defTabSz="914400" rtl="0" eaLnBrk="0" fontAlgn="base" latinLnBrk="0" hangingPunct="0">
              <a:lnSpc>
                <a:spcPct val="150000"/>
              </a:lnSpc>
              <a:spcBef>
                <a:spcPct val="0"/>
              </a:spcBef>
              <a:spcAft>
                <a:spcPct val="0"/>
              </a:spcAft>
              <a:buClr>
                <a:schemeClr val="accent2"/>
              </a:buClr>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(3)</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医疗机构内部培训</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44035" name="内容占位符 2"/>
          <p:cNvSpPr>
            <a:spLocks noGrp="1"/>
          </p:cNvSpPr>
          <p:nvPr>
            <p:ph idx="1"/>
          </p:nvPr>
        </p:nvSpPr>
        <p:spPr>
          <a:xfrm>
            <a:off x="1103313" y="1658620"/>
            <a:ext cx="10050463" cy="5089525"/>
          </a:xfrm>
        </p:spPr>
        <p:txBody>
          <a:bodyPr vert="horz" wrap="square" lIns="91438" tIns="45719" rIns="91438" bIns="45719" numCol="1" rtlCol="0" anchor="t" anchorCtr="0" compatLnSpc="1">
            <a:noAutofit/>
          </a:bodyPr>
          <a:lstStyle/>
          <a:p>
            <a:pPr marL="342900" marR="0" lvl="0" indent="-342900" algn="l" defTabSz="914400" rtl="0" eaLnBrk="0" fontAlgn="base" latinLnBrk="0" hangingPunct="0">
              <a:lnSpc>
                <a:spcPct val="150000"/>
              </a:lnSpc>
              <a:spcBef>
                <a:spcPts val="0"/>
              </a:spcBef>
              <a:spcAft>
                <a:spcPts val="80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ea"/>
                <a:ea typeface="+mn-ea"/>
                <a:cs typeface="楷体_GB2312"/>
              </a:rPr>
              <a:t>师资要求  </a:t>
            </a:r>
            <a:r>
              <a:rPr kumimoji="0" lang="zh-CN" altLang="zh-CN" sz="2800" b="1" i="0" u="none" strike="noStrike" kern="0" cap="none" spc="0" normalizeH="0" baseline="0" noProof="0" dirty="0" smtClean="0">
                <a:ln>
                  <a:noFill/>
                </a:ln>
                <a:solidFill>
                  <a:srgbClr val="003399"/>
                </a:solidFill>
                <a:effectLst/>
                <a:uLnTx/>
                <a:uFillTx/>
                <a:latin typeface="+mn-ea"/>
                <a:ea typeface="+mn-ea"/>
                <a:cs typeface="楷体_GB2312"/>
              </a:rPr>
              <a:t>接受过</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rPr>
              <a:t>国家、</a:t>
            </a:r>
            <a:r>
              <a:rPr kumimoji="0" lang="zh-CN" altLang="en-US" sz="2800" b="1" i="0" u="none" strike="noStrike" kern="1200" cap="none" spc="0" normalizeH="0" baseline="0" noProof="0" dirty="0" smtClean="0">
                <a:ln>
                  <a:noFill/>
                </a:ln>
                <a:solidFill>
                  <a:srgbClr val="003399"/>
                </a:solidFill>
                <a:effectLst/>
                <a:uLnTx/>
                <a:uFillTx/>
                <a:latin typeface="+mn-ea"/>
                <a:ea typeface="+mn-ea"/>
                <a:cs typeface="楷体_GB2312"/>
                <a:sym typeface="+mn-ea"/>
              </a:rPr>
              <a:t>省、州（市）</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rPr>
              <a:t>级培训的疾控中心工作人员或医疗卫生机构的管理人员或者专业人员</a:t>
            </a:r>
            <a:endPar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endParaRPr>
          </a:p>
          <a:p>
            <a:pPr marL="342900" marR="0" lvl="0" indent="-342900" algn="l" defTabSz="914400" rtl="0" eaLnBrk="0" fontAlgn="base" latinLnBrk="0" hangingPunct="0">
              <a:lnSpc>
                <a:spcPct val="150000"/>
              </a:lnSpc>
              <a:spcBef>
                <a:spcPts val="0"/>
              </a:spcBef>
              <a:spcAft>
                <a:spcPts val="80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ea"/>
                <a:ea typeface="+mn-ea"/>
                <a:cs typeface="楷体_GB2312"/>
              </a:rPr>
              <a:t>培训</a:t>
            </a:r>
            <a:r>
              <a:rPr kumimoji="0" lang="zh-CN" altLang="en-US"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n-ea"/>
                <a:ea typeface="+mn-ea"/>
                <a:cs typeface="楷体_GB2312"/>
              </a:rPr>
              <a:t>对象  </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rPr>
              <a:t>医疗</a:t>
            </a:r>
            <a:r>
              <a:rPr kumimoji="0" lang="zh-CN" altLang="en-US" sz="2800" b="1" i="0" u="none" strike="noStrike" kern="0" cap="none" spc="0" normalizeH="0" baseline="0" noProof="0" dirty="0">
                <a:ln>
                  <a:noFill/>
                </a:ln>
                <a:solidFill>
                  <a:srgbClr val="003399"/>
                </a:solidFill>
                <a:effectLst/>
                <a:uLnTx/>
                <a:uFillTx/>
                <a:latin typeface="+mn-ea"/>
                <a:ea typeface="+mn-ea"/>
                <a:cs typeface="楷体_GB2312"/>
              </a:rPr>
              <a:t>卫生机构内涉及伤害监测</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rPr>
              <a:t>工作相关</a:t>
            </a:r>
            <a:r>
              <a:rPr kumimoji="0" lang="zh-CN" altLang="en-US" sz="2800" b="1" i="0" u="none" strike="noStrike" kern="0" cap="none" spc="0" normalizeH="0" baseline="0" noProof="0" dirty="0">
                <a:ln>
                  <a:noFill/>
                </a:ln>
                <a:solidFill>
                  <a:srgbClr val="003399"/>
                </a:solidFill>
                <a:effectLst/>
                <a:uLnTx/>
                <a:uFillTx/>
                <a:latin typeface="+mn-ea"/>
                <a:ea typeface="+mn-ea"/>
                <a:cs typeface="楷体_GB2312"/>
              </a:rPr>
              <a:t>科室的所有</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a:rPr>
              <a:t>医生、护士或者伤害</a:t>
            </a:r>
            <a:r>
              <a:rPr kumimoji="0" lang="zh-CN" altLang="en-US" sz="2800" b="1" i="0" u="none" strike="noStrike" kern="0" cap="none" spc="0" normalizeH="0" baseline="0" noProof="0" dirty="0">
                <a:ln>
                  <a:noFill/>
                </a:ln>
                <a:solidFill>
                  <a:srgbClr val="003399"/>
                </a:solidFill>
                <a:effectLst/>
                <a:uLnTx/>
                <a:uFillTx/>
                <a:latin typeface="+mn-ea"/>
                <a:ea typeface="+mn-ea"/>
                <a:cs typeface="楷体_GB2312"/>
              </a:rPr>
              <a:t>监测报告卡填报人等人员</a:t>
            </a:r>
            <a:endParaRPr kumimoji="0" lang="en-US" altLang="zh-CN" sz="2800" b="1" i="0" u="none" strike="noStrike" kern="0" cap="none" spc="0" normalizeH="0" baseline="0" noProof="0" dirty="0">
              <a:ln>
                <a:noFill/>
              </a:ln>
              <a:solidFill>
                <a:srgbClr val="003399"/>
              </a:solidFill>
              <a:effectLst/>
              <a:uLnTx/>
              <a:uFillTx/>
              <a:latin typeface="+mn-ea"/>
              <a:ea typeface="+mn-ea"/>
              <a:cs typeface="楷体_GB2312"/>
            </a:endParaRPr>
          </a:p>
          <a:p>
            <a:pPr marL="342900" marR="0" lvl="0" indent="-342900" algn="l" defTabSz="914400" rtl="0" eaLnBrk="0" fontAlgn="base" latinLnBrk="0" hangingPunct="0">
              <a:lnSpc>
                <a:spcPct val="150000"/>
              </a:lnSpc>
              <a:spcBef>
                <a:spcPts val="0"/>
              </a:spcBef>
              <a:spcAft>
                <a:spcPts val="80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ea"/>
                <a:ea typeface="+mn-ea"/>
                <a:cs typeface="楷体_GB2312"/>
              </a:rPr>
              <a:t>培训</a:t>
            </a:r>
            <a:r>
              <a:rPr kumimoji="0" lang="zh-CN" altLang="en-US"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n-ea"/>
                <a:ea typeface="+mn-ea"/>
                <a:cs typeface="楷体_GB2312"/>
              </a:rPr>
              <a:t>方式  </a:t>
            </a:r>
            <a:r>
              <a:rPr kumimoji="0" lang="zh-CN" altLang="en-US" sz="2800" b="1" i="0" u="none" strike="noStrike" kern="0" cap="none" spc="0" normalizeH="0" baseline="0" noProof="0" dirty="0">
                <a:ln>
                  <a:noFill/>
                </a:ln>
                <a:solidFill>
                  <a:srgbClr val="FF0000"/>
                </a:solidFill>
                <a:effectLst/>
                <a:uLnTx/>
                <a:uFillTx/>
                <a:latin typeface="+mn-ea"/>
                <a:ea typeface="+mn-ea"/>
                <a:cs typeface="楷体_GB2312"/>
              </a:rPr>
              <a:t>集中面授</a:t>
            </a:r>
            <a:endParaRPr kumimoji="0" lang="en-US" altLang="zh-CN" sz="2800" b="1" i="0" u="none" strike="noStrike" kern="0" cap="none" spc="0" normalizeH="0" baseline="0" noProof="0" dirty="0">
              <a:ln>
                <a:noFill/>
              </a:ln>
              <a:solidFill>
                <a:srgbClr val="FF0000"/>
              </a:solidFill>
              <a:effectLst/>
              <a:uLnTx/>
              <a:uFillTx/>
              <a:latin typeface="+mn-ea"/>
              <a:ea typeface="+mn-ea"/>
              <a:cs typeface="楷体_GB2312"/>
            </a:endParaRP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23043" y="3043555"/>
            <a:ext cx="4144963" cy="76993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1200" cap="none" spc="0" normalizeH="0" baseline="0" noProof="0" dirty="0">
                <a:ln>
                  <a:noFill/>
                </a:ln>
                <a:solidFill>
                  <a:srgbClr val="003399"/>
                </a:solidFill>
                <a:effectLst/>
                <a:uLnTx/>
                <a:uFillTx/>
                <a:latin typeface="+mn-lt"/>
                <a:ea typeface="+mn-ea"/>
                <a:cs typeface="楷体_GB2312"/>
              </a:rPr>
              <a:t>（三）考核指标</a:t>
            </a:r>
            <a:endParaRPr kumimoji="0" lang="zh-CN" altLang="en-US" sz="4400" b="1" i="0" u="none" strike="noStrike" kern="1200" cap="none" spc="0" normalizeH="0" baseline="0" noProof="0" dirty="0">
              <a:ln>
                <a:noFill/>
              </a:ln>
              <a:solidFill>
                <a:srgbClr val="003399"/>
              </a:solidFill>
              <a:effectLst/>
              <a:uLnTx/>
              <a:uFillTx/>
              <a:latin typeface="+mn-lt"/>
              <a:ea typeface="+mn-ea"/>
              <a:cs typeface="楷体_GB231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1949450" y="571818"/>
            <a:ext cx="7427913" cy="766763"/>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考核指标</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64515" name="内容占位符 2"/>
          <p:cNvSpPr>
            <a:spLocks noGrp="1"/>
          </p:cNvSpPr>
          <p:nvPr>
            <p:ph idx="1"/>
          </p:nvPr>
        </p:nvSpPr>
        <p:spPr>
          <a:xfrm>
            <a:off x="1582738" y="1727200"/>
            <a:ext cx="8161337" cy="4279900"/>
          </a:xfrm>
        </p:spPr>
        <p:txBody>
          <a:bodyPr vert="horz" wrap="square" lIns="91438" tIns="45719" rIns="91438" bIns="45719" anchor="t" anchorCtr="0"/>
          <a:lstStyle/>
          <a:p>
            <a:pPr marL="341630" lvl="1" indent="-341630">
              <a:lnSpc>
                <a:spcPct val="200000"/>
              </a:lnSpc>
              <a:spcBef>
                <a:spcPct val="0"/>
              </a:spcBef>
              <a:buFont typeface="Wingdings" panose="05000000000000000000" pitchFamily="2" charset="2"/>
              <a:buChar char="n"/>
            </a:pPr>
            <a:r>
              <a:rPr lang="zh-CN" altLang="en-US" sz="2800" dirty="0">
                <a:latin typeface="楷体_GB2312" pitchFamily="49" charset="-122"/>
              </a:rPr>
              <a:t>数据上报</a:t>
            </a:r>
            <a:r>
              <a:rPr lang="zh-CN" altLang="zh-CN" sz="2800" dirty="0">
                <a:latin typeface="楷体_GB2312" pitchFamily="49" charset="-122"/>
              </a:rPr>
              <a:t>及时率</a:t>
            </a:r>
            <a:endParaRPr lang="en-US" altLang="zh-CN" sz="2800" dirty="0">
              <a:latin typeface="楷体_GB2312" pitchFamily="49" charset="-122"/>
            </a:endParaRPr>
          </a:p>
          <a:p>
            <a:pPr marL="341630" lvl="1" indent="-341630">
              <a:lnSpc>
                <a:spcPct val="200000"/>
              </a:lnSpc>
              <a:spcBef>
                <a:spcPct val="0"/>
              </a:spcBef>
              <a:buFont typeface="Wingdings" panose="05000000000000000000" pitchFamily="2" charset="2"/>
              <a:buChar char="n"/>
            </a:pPr>
            <a:r>
              <a:rPr lang="zh-CN" altLang="zh-CN" sz="2800" dirty="0">
                <a:latin typeface="楷体_GB2312" pitchFamily="49" charset="-122"/>
              </a:rPr>
              <a:t>漏报率</a:t>
            </a:r>
            <a:endParaRPr lang="en-US" altLang="zh-CN" sz="2800" dirty="0">
              <a:latin typeface="楷体_GB2312" pitchFamily="49" charset="-122"/>
            </a:endParaRPr>
          </a:p>
          <a:p>
            <a:pPr marL="341630" lvl="1" indent="-341630">
              <a:lnSpc>
                <a:spcPct val="200000"/>
              </a:lnSpc>
              <a:spcBef>
                <a:spcPct val="0"/>
              </a:spcBef>
              <a:buFont typeface="Wingdings" panose="05000000000000000000" pitchFamily="2" charset="2"/>
              <a:buChar char="n"/>
            </a:pPr>
            <a:r>
              <a:rPr lang="zh-CN" altLang="zh-CN" sz="2800" dirty="0">
                <a:latin typeface="楷体_GB2312" pitchFamily="49" charset="-122"/>
              </a:rPr>
              <a:t>业务培训</a:t>
            </a:r>
            <a:r>
              <a:rPr lang="zh-CN" altLang="en-US" sz="2800" dirty="0">
                <a:latin typeface="楷体_GB2312" pitchFamily="49" charset="-122"/>
              </a:rPr>
              <a:t>次数</a:t>
            </a:r>
            <a:endParaRPr lang="zh-CN" altLang="zh-CN" sz="2800" dirty="0">
              <a:latin typeface="楷体_GB2312" pitchFamily="49" charset="-122"/>
            </a:endParaRPr>
          </a:p>
          <a:p>
            <a:pPr marL="341630" lvl="1" indent="-341630">
              <a:lnSpc>
                <a:spcPct val="200000"/>
              </a:lnSpc>
              <a:spcBef>
                <a:spcPct val="0"/>
              </a:spcBef>
              <a:buFont typeface="Wingdings" panose="05000000000000000000" pitchFamily="2" charset="2"/>
              <a:buChar char="n"/>
            </a:pPr>
            <a:r>
              <a:rPr lang="zh-CN" altLang="en-US" sz="2800" dirty="0">
                <a:latin typeface="楷体_GB2312" pitchFamily="49" charset="-122"/>
              </a:rPr>
              <a:t>监测工作</a:t>
            </a:r>
            <a:r>
              <a:rPr lang="zh-CN" altLang="zh-CN" sz="2800" dirty="0">
                <a:latin typeface="楷体_GB2312" pitchFamily="49" charset="-122"/>
              </a:rPr>
              <a:t>产出指标</a:t>
            </a:r>
            <a:endParaRPr lang="zh-CN" altLang="zh-CN" sz="2800" dirty="0">
              <a:latin typeface="楷体_GB2312" pitchFamily="49" charset="-122"/>
            </a:endParaRPr>
          </a:p>
          <a:p>
            <a:pPr eaLnBrk="1" hangingPunct="1">
              <a:lnSpc>
                <a:spcPct val="200000"/>
              </a:lnSpc>
              <a:buFont typeface="Wingdings" panose="05000000000000000000" pitchFamily="2" charset="2"/>
              <a:buChar char="n"/>
            </a:pPr>
            <a:endParaRPr lang="zh-CN" altLang="en-US" sz="3200" dirty="0">
              <a:latin typeface="楷体_GB2312" pitchFamily="49" charset="-122"/>
              <a:ea typeface="等线" panose="02010600030101010101" pitchFamily="2" charset="-122"/>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a:xfrm>
            <a:off x="639763" y="295275"/>
            <a:ext cx="10515600" cy="1325563"/>
          </a:xfrm>
        </p:spPr>
        <p:txBody>
          <a:bodyPr vert="horz" wrap="square" lIns="91440" tIns="45720" rIns="91440" bIns="45720" anchor="ctr" anchorCtr="0"/>
          <a:lstStyle/>
          <a:p>
            <a:r>
              <a:rPr lang="zh-CN" altLang="en-US" dirty="0">
                <a:solidFill>
                  <a:srgbClr val="2F1FA9"/>
                </a:solidFill>
                <a:sym typeface="+mn-ea"/>
              </a:rPr>
              <a:t>云南省</a:t>
            </a:r>
            <a:r>
              <a:rPr lang="zh-CN" altLang="zh-CN" dirty="0">
                <a:sym typeface="+mn-ea"/>
              </a:rPr>
              <a:t>伤害流行现状</a:t>
            </a:r>
            <a:endParaRPr lang="zh-CN" altLang="en-US" dirty="0">
              <a:sym typeface="+mn-ea"/>
            </a:endParaRPr>
          </a:p>
        </p:txBody>
      </p:sp>
      <p:cxnSp>
        <p:nvCxnSpPr>
          <p:cNvPr id="14" name="肘形连接符 13"/>
          <p:cNvCxnSpPr>
            <a:stCxn id="2" idx="3"/>
            <a:endCxn id="6" idx="1"/>
          </p:cNvCxnSpPr>
          <p:nvPr>
            <p:custDataLst>
              <p:tags r:id="rId1"/>
            </p:custDataLst>
          </p:nvPr>
        </p:nvCxnSpPr>
        <p:spPr>
          <a:xfrm>
            <a:off x="1795145" y="3917950"/>
            <a:ext cx="904875" cy="862330"/>
          </a:xfrm>
          <a:prstGeom prst="bentConnector3">
            <a:avLst>
              <a:gd name="adj1" fmla="val 50035"/>
            </a:avLst>
          </a:prstGeom>
          <a:noFill/>
          <a:ln w="28575" cap="flat" cmpd="sng" algn="ctr">
            <a:solidFill>
              <a:srgbClr val="FFBA55"/>
            </a:solidFill>
            <a:prstDash val="dash"/>
            <a:miter lim="800000"/>
          </a:ln>
          <a:effectLst/>
        </p:spPr>
      </p:cxnSp>
      <p:cxnSp>
        <p:nvCxnSpPr>
          <p:cNvPr id="13" name="肘形连接符 12"/>
          <p:cNvCxnSpPr>
            <a:stCxn id="2" idx="3"/>
            <a:endCxn id="4" idx="1"/>
          </p:cNvCxnSpPr>
          <p:nvPr>
            <p:custDataLst>
              <p:tags r:id="rId2"/>
            </p:custDataLst>
          </p:nvPr>
        </p:nvCxnSpPr>
        <p:spPr>
          <a:xfrm flipV="1">
            <a:off x="1795145" y="2898775"/>
            <a:ext cx="903605" cy="1019175"/>
          </a:xfrm>
          <a:prstGeom prst="bentConnector3">
            <a:avLst>
              <a:gd name="adj1" fmla="val 50035"/>
            </a:avLst>
          </a:prstGeom>
          <a:noFill/>
          <a:ln w="28575" cap="flat" cmpd="sng" algn="ctr">
            <a:solidFill>
              <a:srgbClr val="58B6E5"/>
            </a:solidFill>
            <a:prstDash val="dash"/>
            <a:miter lim="800000"/>
          </a:ln>
          <a:effectLst/>
        </p:spPr>
      </p:cxnSp>
      <p:cxnSp>
        <p:nvCxnSpPr>
          <p:cNvPr id="12" name="肘形连接符 11"/>
          <p:cNvCxnSpPr>
            <a:stCxn id="2" idx="3"/>
            <a:endCxn id="5" idx="1"/>
          </p:cNvCxnSpPr>
          <p:nvPr>
            <p:custDataLst>
              <p:tags r:id="rId3"/>
            </p:custDataLst>
          </p:nvPr>
        </p:nvCxnSpPr>
        <p:spPr>
          <a:xfrm flipV="1">
            <a:off x="1795145" y="3839845"/>
            <a:ext cx="902970" cy="78105"/>
          </a:xfrm>
          <a:prstGeom prst="bentConnector3">
            <a:avLst>
              <a:gd name="adj1" fmla="val 50000"/>
            </a:avLst>
          </a:prstGeom>
          <a:noFill/>
          <a:ln w="28575" cap="flat" cmpd="sng" algn="ctr">
            <a:solidFill>
              <a:srgbClr val="56CA95"/>
            </a:solidFill>
            <a:prstDash val="dash"/>
            <a:miter lim="800000"/>
          </a:ln>
          <a:effectLst/>
        </p:spPr>
      </p:cxnSp>
      <p:cxnSp>
        <p:nvCxnSpPr>
          <p:cNvPr id="15" name="肘形连接符 14"/>
          <p:cNvCxnSpPr>
            <a:stCxn id="2" idx="3"/>
            <a:endCxn id="7" idx="1"/>
          </p:cNvCxnSpPr>
          <p:nvPr>
            <p:custDataLst>
              <p:tags r:id="rId4"/>
            </p:custDataLst>
          </p:nvPr>
        </p:nvCxnSpPr>
        <p:spPr>
          <a:xfrm>
            <a:off x="1795145" y="3917950"/>
            <a:ext cx="904875" cy="1802765"/>
          </a:xfrm>
          <a:prstGeom prst="bentConnector3">
            <a:avLst>
              <a:gd name="adj1" fmla="val 50035"/>
            </a:avLst>
          </a:prstGeom>
          <a:noFill/>
          <a:ln w="28575" cap="flat" cmpd="sng" algn="ctr">
            <a:solidFill>
              <a:srgbClr val="F18870"/>
            </a:solidFill>
            <a:prstDash val="dash"/>
            <a:miter lim="800000"/>
          </a:ln>
          <a:effectLst/>
        </p:spPr>
      </p:cxnSp>
      <p:cxnSp>
        <p:nvCxnSpPr>
          <p:cNvPr id="9" name="肘形连接符 8"/>
          <p:cNvCxnSpPr>
            <a:stCxn id="3" idx="1"/>
            <a:endCxn id="2" idx="3"/>
          </p:cNvCxnSpPr>
          <p:nvPr>
            <p:custDataLst>
              <p:tags r:id="rId5"/>
            </p:custDataLst>
          </p:nvPr>
        </p:nvCxnSpPr>
        <p:spPr>
          <a:xfrm rot="10800000" flipV="1">
            <a:off x="1795054" y="1958100"/>
            <a:ext cx="904043" cy="1959826"/>
          </a:xfrm>
          <a:prstGeom prst="bentConnector3">
            <a:avLst>
              <a:gd name="adj1" fmla="val 50000"/>
            </a:avLst>
          </a:prstGeom>
          <a:noFill/>
          <a:ln w="28575" cap="flat" cmpd="sng" algn="ctr">
            <a:solidFill>
              <a:srgbClr val="6096E6"/>
            </a:solidFill>
            <a:prstDash val="dash"/>
            <a:miter lim="800000"/>
          </a:ln>
          <a:effectLst/>
        </p:spPr>
      </p:cxnSp>
      <p:sp>
        <p:nvSpPr>
          <p:cNvPr id="3" name="圆角矩形 2"/>
          <p:cNvSpPr/>
          <p:nvPr>
            <p:custDataLst>
              <p:tags r:id="rId6"/>
            </p:custDataLst>
          </p:nvPr>
        </p:nvSpPr>
        <p:spPr>
          <a:xfrm>
            <a:off x="2699096" y="1640532"/>
            <a:ext cx="8975761" cy="635135"/>
          </a:xfrm>
          <a:prstGeom prst="roundRect">
            <a:avLst/>
          </a:prstGeom>
          <a:solidFill>
            <a:srgbClr val="6096E6">
              <a:lumMod val="60000"/>
              <a:lumOff val="40000"/>
            </a:srgbClr>
          </a:solidFill>
          <a:ln w="12700" cap="flat" cmpd="sng" algn="ctr">
            <a:no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17" name="椭圆 16"/>
          <p:cNvSpPr/>
          <p:nvPr>
            <p:custDataLst>
              <p:tags r:id="rId7"/>
            </p:custDataLst>
          </p:nvPr>
        </p:nvSpPr>
        <p:spPr>
          <a:xfrm>
            <a:off x="2698963" y="1600681"/>
            <a:ext cx="715921" cy="715921"/>
          </a:xfrm>
          <a:prstGeom prst="ellipse">
            <a:avLst/>
          </a:prstGeom>
          <a:solidFill>
            <a:srgbClr val="6096E6"/>
          </a:solidFill>
          <a:ln w="101600" cap="flat" cmpd="sng" algn="ctr">
            <a:solidFill>
              <a:srgbClr val="FFFFFF"/>
            </a:solid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46" name="文本框 45"/>
          <p:cNvSpPr txBox="1"/>
          <p:nvPr>
            <p:custDataLst>
              <p:tags r:id="rId8"/>
            </p:custDataLst>
          </p:nvPr>
        </p:nvSpPr>
        <p:spPr>
          <a:xfrm>
            <a:off x="3522345" y="1654810"/>
            <a:ext cx="8275320" cy="590550"/>
          </a:xfrm>
          <a:prstGeom prst="rect">
            <a:avLst/>
          </a:prstGeom>
          <a:noFill/>
        </p:spPr>
        <p:txBody>
          <a:bodyPr wrap="square" bIns="0" rtlCol="0"/>
          <a:lstStyle/>
          <a:p>
            <a:pPr algn="l"/>
            <a:r>
              <a:rPr lang="en-US" altLang="zh-CN" sz="1800" b="1" dirty="0">
                <a:sym typeface="+mn-ea"/>
              </a:rPr>
              <a:t>2022</a:t>
            </a:r>
            <a:r>
              <a:rPr lang="zh-CN" altLang="en-US" sz="1800" b="1" dirty="0">
                <a:sym typeface="+mn-ea"/>
              </a:rPr>
              <a:t>年人群伤害粗死亡率</a:t>
            </a:r>
            <a:r>
              <a:rPr lang="en-US" altLang="zh-CN" sz="1800" b="1" dirty="0">
                <a:solidFill>
                  <a:srgbClr val="FF0000"/>
                </a:solidFill>
                <a:sym typeface="+mn-ea"/>
              </a:rPr>
              <a:t>68.39/10 </a:t>
            </a:r>
            <a:r>
              <a:rPr lang="zh-CN" altLang="en-US" sz="1800" b="1" dirty="0">
                <a:solidFill>
                  <a:srgbClr val="FF0000"/>
                </a:solidFill>
                <a:sym typeface="+mn-ea"/>
              </a:rPr>
              <a:t>万</a:t>
            </a:r>
            <a:r>
              <a:rPr lang="zh-CN" altLang="en-US" sz="1800" b="1" dirty="0">
                <a:highlight>
                  <a:srgbClr val="FFFF00"/>
                </a:highlight>
                <a:sym typeface="+mn-ea"/>
              </a:rPr>
              <a:t>（</a:t>
            </a:r>
            <a:r>
              <a:rPr lang="zh-CN" altLang="en-US" sz="1800" b="1" dirty="0">
                <a:solidFill>
                  <a:srgbClr val="00B050"/>
                </a:solidFill>
                <a:highlight>
                  <a:srgbClr val="FFFF00"/>
                </a:highlight>
                <a:sym typeface="+mn-ea"/>
              </a:rPr>
              <a:t>全国</a:t>
            </a:r>
            <a:r>
              <a:rPr lang="en-US" altLang="zh-CN" sz="1800" b="1" dirty="0">
                <a:solidFill>
                  <a:srgbClr val="00B050"/>
                </a:solidFill>
                <a:highlight>
                  <a:srgbClr val="FFFF00"/>
                </a:highlight>
                <a:sym typeface="+mn-ea"/>
              </a:rPr>
              <a:t>46.90/10 </a:t>
            </a:r>
            <a:r>
              <a:rPr lang="zh-CN" altLang="en-US" sz="1800" b="1" dirty="0">
                <a:solidFill>
                  <a:srgbClr val="00B050"/>
                </a:solidFill>
                <a:highlight>
                  <a:srgbClr val="FFFF00"/>
                </a:highlight>
                <a:sym typeface="+mn-ea"/>
              </a:rPr>
              <a:t>万</a:t>
            </a:r>
            <a:r>
              <a:rPr lang="zh-CN" altLang="en-US" sz="1800" b="1" dirty="0">
                <a:highlight>
                  <a:srgbClr val="FFFF00"/>
                </a:highlight>
                <a:sym typeface="+mn-ea"/>
              </a:rPr>
              <a:t>）</a:t>
            </a:r>
            <a:r>
              <a:rPr lang="zh-CN" altLang="en-US" sz="1800" b="1" dirty="0">
                <a:sym typeface="+mn-ea"/>
              </a:rPr>
              <a:t>，占死亡总数的</a:t>
            </a:r>
            <a:r>
              <a:rPr lang="en-US" altLang="zh-CN" sz="1800" b="1" dirty="0" smtClean="0">
                <a:sym typeface="+mn-ea"/>
              </a:rPr>
              <a:t>8.98% </a:t>
            </a:r>
            <a:r>
              <a:rPr lang="zh-CN" altLang="en-US" sz="1800" b="1" dirty="0">
                <a:sym typeface="+mn-ea"/>
              </a:rPr>
              <a:t>，</a:t>
            </a:r>
            <a:r>
              <a:rPr lang="en-US" altLang="zh-CN" sz="1800" b="1" dirty="0">
                <a:sym typeface="+mn-ea"/>
              </a:rPr>
              <a:t> </a:t>
            </a:r>
            <a:r>
              <a:rPr lang="zh-CN" altLang="en-US" sz="1800" b="1" dirty="0">
                <a:sym typeface="+mn-ea"/>
              </a:rPr>
              <a:t>居死因顺位第</a:t>
            </a:r>
            <a:r>
              <a:rPr lang="en-US" altLang="zh-CN" sz="1800" b="1" dirty="0">
                <a:sym typeface="+mn-ea"/>
              </a:rPr>
              <a:t>5</a:t>
            </a:r>
            <a:r>
              <a:rPr lang="zh-CN" altLang="en-US" sz="1800" b="1" dirty="0">
                <a:sym typeface="+mn-ea"/>
              </a:rPr>
              <a:t>位；</a:t>
            </a:r>
            <a:endParaRPr lang="en-US" altLang="zh-CN" sz="2000" dirty="0"/>
          </a:p>
          <a:p>
            <a:pPr algn="l"/>
            <a:endParaRPr lang="zh-CN" altLang="en-US" sz="2000" spc="300" dirty="0">
              <a:solidFill>
                <a:srgbClr val="6096E6">
                  <a:lumMod val="50000"/>
                </a:srgbClr>
              </a:solidFill>
              <a:uFillTx/>
              <a:latin typeface="MiSans Bold" panose="00000800000000000000" charset="-122"/>
              <a:ea typeface="MiSans Bold" panose="00000800000000000000" charset="-122"/>
            </a:endParaRPr>
          </a:p>
        </p:txBody>
      </p:sp>
      <p:pic>
        <p:nvPicPr>
          <p:cNvPr id="39" name="图片 38" descr="343435383038363b343532323337393bc9cfcad0cdcbb3f6"/>
          <p:cNvPicPr>
            <a:picLocks noChangeAspect="1"/>
          </p:cNvPicPr>
          <p:nvPr>
            <p:custDataLst>
              <p:tags r:id="rId9"/>
            </p:custDataLst>
          </p:nvPr>
        </p:nvPicPr>
        <p:blipFill>
          <a:blip r:embed="rId10" cstate="print">
            <a:extLst>
              <a:ext uri="{96DAC541-7B7A-43D3-8B79-37D633B846F1}">
                <asvg:svgBlip xmlns:asvg="http://schemas.microsoft.com/office/drawing/2016/SVG/main" r:embed="rId11"/>
              </a:ext>
            </a:extLst>
          </a:blip>
          <a:stretch>
            <a:fillRect/>
          </a:stretch>
        </p:blipFill>
        <p:spPr>
          <a:xfrm>
            <a:off x="2872259" y="1784201"/>
            <a:ext cx="369492" cy="369492"/>
          </a:xfrm>
          <a:prstGeom prst="rect">
            <a:avLst/>
          </a:prstGeom>
          <a:effectLst>
            <a:outerShdw blurRad="38100" dist="38100" dir="5400000" algn="ctr" rotWithShape="0">
              <a:srgbClr val="6096E6">
                <a:lumMod val="50000"/>
                <a:alpha val="60000"/>
              </a:srgbClr>
            </a:outerShdw>
          </a:effectLst>
        </p:spPr>
      </p:pic>
      <p:sp>
        <p:nvSpPr>
          <p:cNvPr id="4" name="圆角矩形 3"/>
          <p:cNvSpPr/>
          <p:nvPr>
            <p:custDataLst>
              <p:tags r:id="rId12"/>
            </p:custDataLst>
          </p:nvPr>
        </p:nvSpPr>
        <p:spPr>
          <a:xfrm>
            <a:off x="2698456" y="2581070"/>
            <a:ext cx="8980243" cy="635135"/>
          </a:xfrm>
          <a:prstGeom prst="roundRect">
            <a:avLst/>
          </a:prstGeom>
          <a:solidFill>
            <a:srgbClr val="58B6E5">
              <a:lumMod val="60000"/>
              <a:lumOff val="40000"/>
            </a:srgbClr>
          </a:solidFill>
          <a:ln w="12700" cap="flat" cmpd="sng" algn="ctr">
            <a:no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18" name="椭圆 17"/>
          <p:cNvSpPr/>
          <p:nvPr>
            <p:custDataLst>
              <p:tags r:id="rId13"/>
            </p:custDataLst>
          </p:nvPr>
        </p:nvSpPr>
        <p:spPr>
          <a:xfrm>
            <a:off x="2698468" y="2578424"/>
            <a:ext cx="715921" cy="715921"/>
          </a:xfrm>
          <a:prstGeom prst="ellipse">
            <a:avLst/>
          </a:prstGeom>
          <a:solidFill>
            <a:srgbClr val="58B6E5"/>
          </a:solidFill>
          <a:ln w="101600" cap="flat" cmpd="sng" algn="ctr">
            <a:solidFill>
              <a:srgbClr val="FFFFFF"/>
            </a:solid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23" name="文本框 22"/>
          <p:cNvSpPr txBox="1"/>
          <p:nvPr>
            <p:custDataLst>
              <p:tags r:id="rId14"/>
            </p:custDataLst>
          </p:nvPr>
        </p:nvSpPr>
        <p:spPr>
          <a:xfrm>
            <a:off x="3415665" y="2610485"/>
            <a:ext cx="8364220" cy="846455"/>
          </a:xfrm>
          <a:prstGeom prst="rect">
            <a:avLst/>
          </a:prstGeom>
          <a:noFill/>
        </p:spPr>
        <p:txBody>
          <a:bodyPr wrap="square" bIns="0" rtlCol="0"/>
          <a:lstStyle/>
          <a:p>
            <a:pPr marL="0" indent="0">
              <a:lnSpc>
                <a:spcPct val="150000"/>
              </a:lnSpc>
              <a:buFont typeface="Wingdings" panose="05000000000000000000" pitchFamily="2" charset="2"/>
              <a:buNone/>
            </a:pPr>
            <a:r>
              <a:rPr lang="zh-CN" altLang="en-US" sz="1800" b="1" dirty="0">
                <a:sym typeface="+mn-ea"/>
              </a:rPr>
              <a:t>我省人群伤害前</a:t>
            </a:r>
            <a:r>
              <a:rPr lang="en-US" altLang="zh-CN" sz="1800" b="1" dirty="0">
                <a:sym typeface="+mn-ea"/>
              </a:rPr>
              <a:t>5</a:t>
            </a:r>
            <a:r>
              <a:rPr lang="zh-CN" altLang="en-US" sz="1800" b="1" dirty="0">
                <a:sym typeface="+mn-ea"/>
              </a:rPr>
              <a:t>位死因依次为</a:t>
            </a:r>
            <a:r>
              <a:rPr lang="zh-CN" altLang="en-US" sz="1800" b="1" dirty="0">
                <a:solidFill>
                  <a:srgbClr val="FF0000"/>
                </a:solidFill>
                <a:sym typeface="+mn-ea"/>
              </a:rPr>
              <a:t>跌倒、道路交通伤害、自杀</a:t>
            </a:r>
            <a:r>
              <a:rPr lang="zh-CN" altLang="en-US" sz="1800" b="1" dirty="0">
                <a:sym typeface="+mn-ea"/>
              </a:rPr>
              <a:t>、中毒、</a:t>
            </a:r>
            <a:r>
              <a:rPr lang="zh-CN" altLang="zh-CN" sz="1800" b="1" dirty="0">
                <a:sym typeface="+mn-ea"/>
              </a:rPr>
              <a:t>溺水；</a:t>
            </a:r>
            <a:r>
              <a:rPr lang="zh-CN" altLang="en-US" sz="1800" dirty="0">
                <a:solidFill>
                  <a:srgbClr val="FF0000"/>
                </a:solidFill>
                <a:sym typeface="+mn-ea"/>
              </a:rPr>
              <a:t> </a:t>
            </a:r>
            <a:endParaRPr lang="en-US" altLang="zh-CN" sz="1800" dirty="0"/>
          </a:p>
          <a:p>
            <a:pPr algn="l"/>
            <a:endParaRPr lang="en-US" altLang="zh-CN" sz="1800" spc="300" dirty="0">
              <a:solidFill>
                <a:srgbClr val="58B6E5">
                  <a:lumMod val="50000"/>
                </a:srgbClr>
              </a:solidFill>
              <a:uFillTx/>
              <a:latin typeface="MiSans Bold" panose="00000800000000000000" charset="-122"/>
              <a:ea typeface="MiSans Bold" panose="00000800000000000000" charset="-122"/>
            </a:endParaRPr>
          </a:p>
        </p:txBody>
      </p:sp>
      <p:pic>
        <p:nvPicPr>
          <p:cNvPr id="40" name="图片 39" descr="343435383038363b343532323338323bcee5c1a6c4a3d0cd"/>
          <p:cNvPicPr>
            <a:picLocks noChangeAspect="1"/>
          </p:cNvPicPr>
          <p:nvPr>
            <p:custDataLst>
              <p:tags r:id="rId15"/>
            </p:custDataLst>
          </p:nvPr>
        </p:nvPicPr>
        <p:blipFill>
          <a:blip r:embed="rId16" cstate="print">
            <a:extLst>
              <a:ext uri="{96DAC541-7B7A-43D3-8B79-37D633B846F1}">
                <asvg:svgBlip xmlns:asvg="http://schemas.microsoft.com/office/drawing/2016/SVG/main" r:embed="rId17"/>
              </a:ext>
            </a:extLst>
          </a:blip>
          <a:stretch>
            <a:fillRect/>
          </a:stretch>
        </p:blipFill>
        <p:spPr>
          <a:xfrm>
            <a:off x="2872259" y="2714064"/>
            <a:ext cx="369492" cy="369492"/>
          </a:xfrm>
          <a:prstGeom prst="rect">
            <a:avLst/>
          </a:prstGeom>
          <a:effectLst>
            <a:outerShdw blurRad="38100" dist="38100" dir="5400000" algn="ctr" rotWithShape="0">
              <a:srgbClr val="58B6E5">
                <a:lumMod val="50000"/>
                <a:alpha val="60000"/>
              </a:srgbClr>
            </a:outerShdw>
          </a:effectLst>
        </p:spPr>
      </p:pic>
      <p:sp>
        <p:nvSpPr>
          <p:cNvPr id="6" name="圆角矩形 5"/>
          <p:cNvSpPr/>
          <p:nvPr>
            <p:custDataLst>
              <p:tags r:id="rId18"/>
            </p:custDataLst>
          </p:nvPr>
        </p:nvSpPr>
        <p:spPr>
          <a:xfrm>
            <a:off x="2699737" y="4462785"/>
            <a:ext cx="8978322" cy="635135"/>
          </a:xfrm>
          <a:prstGeom prst="roundRect">
            <a:avLst/>
          </a:prstGeom>
          <a:solidFill>
            <a:srgbClr val="FFBA55">
              <a:lumMod val="60000"/>
              <a:lumOff val="40000"/>
            </a:srgbClr>
          </a:solidFill>
          <a:ln w="12700" cap="flat" cmpd="sng" algn="ctr">
            <a:no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20" name="椭圆 19"/>
          <p:cNvSpPr/>
          <p:nvPr>
            <p:custDataLst>
              <p:tags r:id="rId19"/>
            </p:custDataLst>
          </p:nvPr>
        </p:nvSpPr>
        <p:spPr>
          <a:xfrm>
            <a:off x="2699572" y="4422401"/>
            <a:ext cx="715921" cy="715921"/>
          </a:xfrm>
          <a:prstGeom prst="ellipse">
            <a:avLst/>
          </a:prstGeom>
          <a:solidFill>
            <a:srgbClr val="FFBA55"/>
          </a:solidFill>
          <a:ln w="101600" cap="flat" cmpd="sng" algn="ctr">
            <a:solidFill>
              <a:srgbClr val="FFFFFF"/>
            </a:solid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pic>
        <p:nvPicPr>
          <p:cNvPr id="41" name="图片 40" descr="343435383038363b343532323338353bc8abc7f2bbaf"/>
          <p:cNvPicPr>
            <a:picLocks noChangeAspect="1"/>
          </p:cNvPicPr>
          <p:nvPr>
            <p:custDataLst>
              <p:tags r:id="rId20"/>
            </p:custDataLst>
          </p:nvPr>
        </p:nvPicPr>
        <p:blipFill>
          <a:blip r:embed="rId21" cstate="print">
            <a:extLst>
              <a:ext uri="{96DAC541-7B7A-43D3-8B79-37D633B846F1}">
                <asvg:svgBlip xmlns:asvg="http://schemas.microsoft.com/office/drawing/2016/SVG/main" r:embed="rId22"/>
              </a:ext>
            </a:extLst>
          </a:blip>
          <a:stretch>
            <a:fillRect/>
          </a:stretch>
        </p:blipFill>
        <p:spPr>
          <a:xfrm>
            <a:off x="2874156" y="4595807"/>
            <a:ext cx="369492" cy="369492"/>
          </a:xfrm>
          <a:prstGeom prst="rect">
            <a:avLst/>
          </a:prstGeom>
          <a:effectLst>
            <a:outerShdw blurRad="38100" dist="38100" dir="5400000" algn="ctr" rotWithShape="0">
              <a:srgbClr val="FFBA55">
                <a:lumMod val="50000"/>
                <a:alpha val="60000"/>
              </a:srgbClr>
            </a:outerShdw>
          </a:effectLst>
        </p:spPr>
      </p:pic>
      <p:sp>
        <p:nvSpPr>
          <p:cNvPr id="5" name="圆角矩形 4"/>
          <p:cNvSpPr/>
          <p:nvPr>
            <p:custDataLst>
              <p:tags r:id="rId23"/>
            </p:custDataLst>
          </p:nvPr>
        </p:nvSpPr>
        <p:spPr>
          <a:xfrm>
            <a:off x="2697816" y="3522247"/>
            <a:ext cx="8970639" cy="635135"/>
          </a:xfrm>
          <a:prstGeom prst="roundRect">
            <a:avLst/>
          </a:prstGeom>
          <a:solidFill>
            <a:srgbClr val="56CA95">
              <a:lumMod val="60000"/>
              <a:lumOff val="40000"/>
            </a:srgbClr>
          </a:solidFill>
          <a:ln w="12700" cap="flat" cmpd="sng" algn="ctr">
            <a:no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19" name="椭圆 18"/>
          <p:cNvSpPr/>
          <p:nvPr>
            <p:custDataLst>
              <p:tags r:id="rId24"/>
            </p:custDataLst>
          </p:nvPr>
        </p:nvSpPr>
        <p:spPr>
          <a:xfrm>
            <a:off x="2697651" y="3522377"/>
            <a:ext cx="715921" cy="715921"/>
          </a:xfrm>
          <a:prstGeom prst="ellipse">
            <a:avLst/>
          </a:prstGeom>
          <a:solidFill>
            <a:srgbClr val="56CA95"/>
          </a:solidFill>
          <a:ln w="101600" cap="flat" cmpd="sng" algn="ctr">
            <a:solidFill>
              <a:srgbClr val="FFFFFF"/>
            </a:solid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25" name="文本框 24"/>
          <p:cNvSpPr txBox="1"/>
          <p:nvPr>
            <p:custDataLst>
              <p:tags r:id="rId25"/>
            </p:custDataLst>
          </p:nvPr>
        </p:nvSpPr>
        <p:spPr>
          <a:xfrm>
            <a:off x="3522345" y="3573145"/>
            <a:ext cx="8089265" cy="478790"/>
          </a:xfrm>
          <a:prstGeom prst="rect">
            <a:avLst/>
          </a:prstGeom>
          <a:noFill/>
        </p:spPr>
        <p:txBody>
          <a:bodyPr wrap="square" bIns="0" rtlCol="0"/>
          <a:lstStyle/>
          <a:p>
            <a:pPr marL="0" indent="0">
              <a:lnSpc>
                <a:spcPct val="150000"/>
              </a:lnSpc>
              <a:buFont typeface="Wingdings" panose="05000000000000000000" pitchFamily="2" charset="2"/>
              <a:buNone/>
            </a:pPr>
            <a:r>
              <a:rPr lang="zh-CN" altLang="en-US" sz="1800" b="1" dirty="0">
                <a:sym typeface="+mn-ea"/>
              </a:rPr>
              <a:t>我省全人群伤害死亡率男性高于女性， 农村高于城市；</a:t>
            </a:r>
            <a:endParaRPr lang="zh-CN" altLang="en-US" sz="1800" b="1" spc="300" dirty="0">
              <a:solidFill>
                <a:srgbClr val="56CA95">
                  <a:lumMod val="50000"/>
                </a:srgbClr>
              </a:solidFill>
              <a:uFillTx/>
              <a:latin typeface="MiSans Bold" panose="00000800000000000000" charset="-122"/>
              <a:ea typeface="MiSans Bold" panose="00000800000000000000" charset="-122"/>
            </a:endParaRPr>
          </a:p>
        </p:txBody>
      </p:sp>
      <p:pic>
        <p:nvPicPr>
          <p:cNvPr id="43" name="图片 42" descr="343435383038363b343532323430323bcdc6b9e3b7bdb0b8"/>
          <p:cNvPicPr>
            <a:picLocks noChangeAspect="1"/>
          </p:cNvPicPr>
          <p:nvPr>
            <p:custDataLst>
              <p:tags r:id="rId26"/>
            </p:custDataLst>
          </p:nvPr>
        </p:nvPicPr>
        <p:blipFill>
          <a:blip r:embed="rId27" cstate="print">
            <a:extLst>
              <a:ext uri="{96DAC541-7B7A-43D3-8B79-37D633B846F1}">
                <asvg:svgBlip xmlns:asvg="http://schemas.microsoft.com/office/drawing/2016/SVG/main" r:embed="rId28"/>
              </a:ext>
            </a:extLst>
          </a:blip>
          <a:stretch>
            <a:fillRect/>
          </a:stretch>
        </p:blipFill>
        <p:spPr>
          <a:xfrm>
            <a:off x="2872876" y="3695592"/>
            <a:ext cx="369492" cy="369492"/>
          </a:xfrm>
          <a:prstGeom prst="rect">
            <a:avLst/>
          </a:prstGeom>
          <a:effectLst>
            <a:outerShdw blurRad="38100" dist="38100" dir="5400000" algn="ctr" rotWithShape="0">
              <a:srgbClr val="56CA95">
                <a:lumMod val="50000"/>
                <a:alpha val="60000"/>
              </a:srgbClr>
            </a:outerShdw>
          </a:effectLst>
        </p:spPr>
      </p:pic>
      <p:sp>
        <p:nvSpPr>
          <p:cNvPr id="7" name="圆角矩形 6"/>
          <p:cNvSpPr/>
          <p:nvPr>
            <p:custDataLst>
              <p:tags r:id="rId29"/>
            </p:custDataLst>
          </p:nvPr>
        </p:nvSpPr>
        <p:spPr>
          <a:xfrm>
            <a:off x="2699737" y="5403322"/>
            <a:ext cx="8978322" cy="635135"/>
          </a:xfrm>
          <a:prstGeom prst="roundRect">
            <a:avLst/>
          </a:prstGeom>
          <a:solidFill>
            <a:srgbClr val="F18870">
              <a:lumMod val="60000"/>
              <a:lumOff val="40000"/>
            </a:srgbClr>
          </a:solidFill>
          <a:ln w="12700" cap="flat" cmpd="sng" algn="ctr">
            <a:no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21" name="椭圆 20"/>
          <p:cNvSpPr/>
          <p:nvPr>
            <p:custDataLst>
              <p:tags r:id="rId30"/>
            </p:custDataLst>
          </p:nvPr>
        </p:nvSpPr>
        <p:spPr>
          <a:xfrm>
            <a:off x="2699572" y="5362761"/>
            <a:ext cx="715921" cy="715921"/>
          </a:xfrm>
          <a:prstGeom prst="ellipse">
            <a:avLst/>
          </a:prstGeom>
          <a:solidFill>
            <a:srgbClr val="F18870"/>
          </a:solidFill>
          <a:ln w="101600" cap="flat" cmpd="sng" algn="ctr">
            <a:solidFill>
              <a:srgbClr val="FFFFFF"/>
            </a:solid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pic>
        <p:nvPicPr>
          <p:cNvPr id="44" name="图片 43" descr="343435383038363b343532323430383bd3aacffab2bcbed6"/>
          <p:cNvPicPr>
            <a:picLocks noChangeAspect="1"/>
          </p:cNvPicPr>
          <p:nvPr>
            <p:custDataLst>
              <p:tags r:id="rId31"/>
            </p:custDataLst>
          </p:nvPr>
        </p:nvPicPr>
        <p:blipFill>
          <a:blip r:embed="rId32" cstate="print">
            <a:extLst>
              <a:ext uri="{96DAC541-7B7A-43D3-8B79-37D633B846F1}">
                <asvg:svgBlip xmlns:asvg="http://schemas.microsoft.com/office/drawing/2016/SVG/main" r:embed="rId33"/>
              </a:ext>
            </a:extLst>
          </a:blip>
          <a:stretch>
            <a:fillRect/>
          </a:stretch>
        </p:blipFill>
        <p:spPr>
          <a:xfrm>
            <a:off x="2872147" y="5607068"/>
            <a:ext cx="369492" cy="369492"/>
          </a:xfrm>
          <a:prstGeom prst="rect">
            <a:avLst/>
          </a:prstGeom>
          <a:effectLst>
            <a:outerShdw blurRad="38100" dist="38100" dir="5400000" algn="ctr" rotWithShape="0">
              <a:srgbClr val="F18870">
                <a:lumMod val="50000"/>
                <a:alpha val="60000"/>
              </a:srgbClr>
            </a:outerShdw>
          </a:effectLst>
        </p:spPr>
      </p:pic>
      <p:sp>
        <p:nvSpPr>
          <p:cNvPr id="2" name="圆角矩形 1"/>
          <p:cNvSpPr/>
          <p:nvPr>
            <p:custDataLst>
              <p:tags r:id="rId34"/>
            </p:custDataLst>
          </p:nvPr>
        </p:nvSpPr>
        <p:spPr>
          <a:xfrm>
            <a:off x="104709" y="3521848"/>
            <a:ext cx="1690438" cy="791979"/>
          </a:xfrm>
          <a:prstGeom prst="roundRect">
            <a:avLst/>
          </a:prstGeom>
          <a:solidFill>
            <a:srgbClr val="6096E6">
              <a:lumMod val="60000"/>
              <a:lumOff val="40000"/>
            </a:srgbClr>
          </a:solidFill>
          <a:ln w="12700" cap="flat" cmpd="sng" algn="ctr">
            <a:no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16" name="椭圆 15"/>
          <p:cNvSpPr/>
          <p:nvPr>
            <p:custDataLst>
              <p:tags r:id="rId35"/>
            </p:custDataLst>
          </p:nvPr>
        </p:nvSpPr>
        <p:spPr>
          <a:xfrm>
            <a:off x="473479" y="3483670"/>
            <a:ext cx="893062" cy="893062"/>
          </a:xfrm>
          <a:prstGeom prst="ellipse">
            <a:avLst/>
          </a:prstGeom>
          <a:solidFill>
            <a:srgbClr val="6096E6"/>
          </a:solidFill>
          <a:ln w="101600" cap="flat" cmpd="sng" algn="ctr">
            <a:solidFill>
              <a:srgbClr val="FFFFFF"/>
            </a:solid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pic>
        <p:nvPicPr>
          <p:cNvPr id="45" name="图片 44" descr="343435383038363b343532323339363bd5bdc2d4c4bfb1ea"/>
          <p:cNvPicPr>
            <a:picLocks noChangeAspect="1"/>
          </p:cNvPicPr>
          <p:nvPr>
            <p:custDataLst>
              <p:tags r:id="rId36"/>
            </p:custDataLst>
          </p:nvPr>
        </p:nvPicPr>
        <p:blipFill>
          <a:blip r:embed="rId37" cstate="print">
            <a:extLst>
              <a:ext uri="{96DAC541-7B7A-43D3-8B79-37D633B846F1}">
                <asvg:svgBlip xmlns:asvg="http://schemas.microsoft.com/office/drawing/2016/SVG/main" r:embed="rId38"/>
              </a:ext>
            </a:extLst>
          </a:blip>
          <a:stretch>
            <a:fillRect/>
          </a:stretch>
        </p:blipFill>
        <p:spPr>
          <a:xfrm>
            <a:off x="666808" y="3693814"/>
            <a:ext cx="506395" cy="506395"/>
          </a:xfrm>
          <a:prstGeom prst="rect">
            <a:avLst/>
          </a:prstGeom>
          <a:effectLst>
            <a:outerShdw blurRad="38100" dist="38100" dir="5400000" algn="ctr" rotWithShape="0">
              <a:srgbClr val="6096E6">
                <a:lumMod val="50000"/>
                <a:alpha val="60000"/>
              </a:srgbClr>
            </a:outerShdw>
          </a:effectLst>
        </p:spPr>
      </p:pic>
      <p:sp>
        <p:nvSpPr>
          <p:cNvPr id="8" name="椭圆 7"/>
          <p:cNvSpPr/>
          <p:nvPr>
            <p:custDataLst>
              <p:tags r:id="rId39"/>
            </p:custDataLst>
          </p:nvPr>
        </p:nvSpPr>
        <p:spPr>
          <a:xfrm>
            <a:off x="1795120" y="2241527"/>
            <a:ext cx="340541" cy="340541"/>
          </a:xfrm>
          <a:prstGeom prst="ellipse">
            <a:avLst/>
          </a:prstGeom>
          <a:solidFill>
            <a:srgbClr val="6096E6">
              <a:lumMod val="20000"/>
              <a:lumOff val="80000"/>
            </a:srgbClr>
          </a:solidFill>
          <a:ln w="12700" cap="flat" cmpd="sng" algn="ctr">
            <a:noFill/>
            <a:prstDash val="solid"/>
            <a:miter lim="800000"/>
          </a:ln>
          <a:effectLst/>
        </p:spPr>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22" name="文本框 21"/>
          <p:cNvSpPr txBox="1"/>
          <p:nvPr>
            <p:custDataLst>
              <p:tags r:id="rId40"/>
            </p:custDataLst>
          </p:nvPr>
        </p:nvSpPr>
        <p:spPr>
          <a:xfrm>
            <a:off x="3522345" y="4488180"/>
            <a:ext cx="8089265" cy="478790"/>
          </a:xfrm>
          <a:prstGeom prst="rect">
            <a:avLst/>
          </a:prstGeom>
          <a:noFill/>
        </p:spPr>
        <p:txBody>
          <a:bodyPr wrap="square" bIns="0" rtlCol="0"/>
          <a:lstStyle/>
          <a:p>
            <a:pPr marL="0" indent="0">
              <a:lnSpc>
                <a:spcPct val="150000"/>
              </a:lnSpc>
              <a:buFont typeface="Wingdings" panose="05000000000000000000" pitchFamily="2" charset="2"/>
              <a:buNone/>
            </a:pPr>
            <a:r>
              <a:rPr lang="zh-CN" altLang="en-US" sz="1800" b="1" dirty="0">
                <a:sym typeface="+mn-ea"/>
              </a:rPr>
              <a:t>哨点医院监测伤害类型前</a:t>
            </a:r>
            <a:r>
              <a:rPr lang="en-US" altLang="zh-CN" sz="1800" b="1" dirty="0">
                <a:sym typeface="+mn-ea"/>
              </a:rPr>
              <a:t>3</a:t>
            </a:r>
            <a:r>
              <a:rPr lang="zh-CN" altLang="en-US" sz="1800" b="1" dirty="0">
                <a:sym typeface="+mn-ea"/>
              </a:rPr>
              <a:t>位为</a:t>
            </a:r>
            <a:r>
              <a:rPr lang="zh-CN" altLang="en-US" sz="1800" b="1" dirty="0">
                <a:solidFill>
                  <a:srgbClr val="FF0000"/>
                </a:solidFill>
                <a:sym typeface="+mn-ea"/>
              </a:rPr>
              <a:t>跌倒、道路交通伤害</a:t>
            </a:r>
            <a:r>
              <a:rPr lang="zh-CN" altLang="en-US" sz="1800" b="1" dirty="0">
                <a:sym typeface="+mn-ea"/>
              </a:rPr>
              <a:t>和</a:t>
            </a:r>
            <a:r>
              <a:rPr lang="zh-CN" altLang="en-US" sz="1800" b="1" dirty="0">
                <a:solidFill>
                  <a:srgbClr val="FF0000"/>
                </a:solidFill>
                <a:sym typeface="+mn-ea"/>
              </a:rPr>
              <a:t>钝器伤；</a:t>
            </a:r>
            <a:endParaRPr lang="zh-CN" altLang="en-US" sz="1800" b="1" spc="300" dirty="0">
              <a:solidFill>
                <a:srgbClr val="56CA95">
                  <a:lumMod val="50000"/>
                </a:srgbClr>
              </a:solidFill>
              <a:uFillTx/>
              <a:latin typeface="MiSans Bold" panose="00000800000000000000" charset="-122"/>
              <a:ea typeface="MiSans Bold" panose="00000800000000000000" charset="-122"/>
            </a:endParaRPr>
          </a:p>
        </p:txBody>
      </p:sp>
      <p:sp>
        <p:nvSpPr>
          <p:cNvPr id="31" name="文本框 30"/>
          <p:cNvSpPr txBox="1"/>
          <p:nvPr/>
        </p:nvSpPr>
        <p:spPr>
          <a:xfrm>
            <a:off x="3522345" y="5465445"/>
            <a:ext cx="8334375" cy="506730"/>
          </a:xfrm>
          <a:prstGeom prst="rect">
            <a:avLst/>
          </a:prstGeom>
          <a:noFill/>
        </p:spPr>
        <p:txBody>
          <a:bodyPr wrap="square" rtlCol="0" anchor="t">
            <a:spAutoFit/>
          </a:bodyPr>
          <a:lstStyle/>
          <a:p>
            <a:pPr marL="0" indent="0">
              <a:lnSpc>
                <a:spcPct val="150000"/>
              </a:lnSpc>
              <a:buFont typeface="Wingdings" panose="05000000000000000000" pitchFamily="2" charset="2"/>
              <a:buNone/>
            </a:pPr>
            <a:r>
              <a:rPr lang="zh-CN" altLang="zh-CN" sz="1800" b="1" dirty="0">
                <a:solidFill>
                  <a:srgbClr val="FF0000"/>
                </a:solidFill>
                <a:sym typeface="+mn-ea"/>
              </a:rPr>
              <a:t>跌倒</a:t>
            </a:r>
            <a:r>
              <a:rPr lang="en-US" altLang="zh-CN" sz="1800" b="1" dirty="0">
                <a:solidFill>
                  <a:srgbClr val="FF0000"/>
                </a:solidFill>
                <a:sym typeface="+mn-ea"/>
              </a:rPr>
              <a:t>/</a:t>
            </a:r>
            <a:r>
              <a:rPr lang="zh-CN" altLang="zh-CN" sz="1800" b="1" dirty="0">
                <a:solidFill>
                  <a:srgbClr val="FF0000"/>
                </a:solidFill>
                <a:sym typeface="+mn-ea"/>
              </a:rPr>
              <a:t>坠落</a:t>
            </a:r>
            <a:r>
              <a:rPr lang="zh-CN" altLang="zh-CN" sz="1800" b="1" dirty="0">
                <a:sym typeface="+mn-ea"/>
              </a:rPr>
              <a:t>在各年龄段</a:t>
            </a:r>
            <a:r>
              <a:rPr lang="zh-CN" altLang="en-US" sz="1800" b="1" dirty="0">
                <a:sym typeface="+mn-ea"/>
              </a:rPr>
              <a:t>均为</a:t>
            </a:r>
            <a:r>
              <a:rPr lang="zh-CN" altLang="zh-CN" sz="1800" b="1" dirty="0">
                <a:sym typeface="+mn-ea"/>
              </a:rPr>
              <a:t>伤害首发原因，特别是</a:t>
            </a:r>
            <a:r>
              <a:rPr lang="en-US" altLang="zh-CN" sz="1800" b="1" dirty="0">
                <a:sym typeface="+mn-ea"/>
              </a:rPr>
              <a:t>65</a:t>
            </a:r>
            <a:r>
              <a:rPr lang="zh-CN" altLang="zh-CN" sz="1800" b="1" dirty="0">
                <a:sym typeface="+mn-ea"/>
              </a:rPr>
              <a:t>岁及以上的老年人多发。</a:t>
            </a:r>
            <a:endParaRPr lang="zh-CN" altLang="zh-CN" sz="1800" b="1" dirty="0">
              <a:sym typeface="+mn-ea"/>
            </a:endParaRPr>
          </a:p>
        </p:txBody>
      </p:sp>
    </p:spTree>
  </p:cSld>
  <p:clrMapOvr>
    <a:masterClrMapping/>
  </p:clrMapOvr>
  <p:transition spd="med" advTm="5797">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094865" y="521970"/>
            <a:ext cx="8002588" cy="804863"/>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1.</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数据上报及时率</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70659" name="内容占位符 2"/>
          <p:cNvSpPr>
            <a:spLocks noGrp="1"/>
          </p:cNvSpPr>
          <p:nvPr>
            <p:ph idx="1"/>
          </p:nvPr>
        </p:nvSpPr>
        <p:spPr>
          <a:xfrm>
            <a:off x="863600" y="1700213"/>
            <a:ext cx="10464800" cy="4760913"/>
          </a:xfrm>
        </p:spPr>
        <p:txBody>
          <a:bodyPr vert="horz" wrap="square" lIns="91438" tIns="45719" rIns="91438" bIns="45719" numCol="1" anchor="t" anchorCtr="0" compatLnSpc="1"/>
          <a:lstStyle/>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伤害监测工作每年有</a:t>
            </a:r>
            <a:r>
              <a:rPr kumimoji="0" lang="en-US" altLang="zh-CN"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5</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次数据报送</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、审核，包括</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4</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次季度报送数据和</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1</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次全年数据复核确认</a:t>
            </a:r>
            <a:endPar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数据上报及时率</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（按时完成数据报送、审核的次数</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/5</a:t>
            </a: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×100%</a:t>
            </a:r>
            <a:endPar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要求：</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数据上报及时率不低于</a:t>
            </a:r>
            <a:r>
              <a:rPr kumimoji="0" lang="en-US" altLang="zh-CN"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80%</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a:t>
            </a:r>
            <a:r>
              <a:rPr kumimoji="0" lang="en-US" altLang="zh-CN"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4/5</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a:t>
            </a:r>
            <a:endPar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endParaRP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86953" y="534353"/>
            <a:ext cx="7715250" cy="601663"/>
          </a:xfrm>
        </p:spPr>
        <p:txBody>
          <a:bodyPr vert="horz" wrap="square" lIns="91438" tIns="45719" rIns="91438" bIns="45719" numCol="1" rtlCol="0" anchor="t" anchorCtr="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2.</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漏报率</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71683" name="内容占位符 2"/>
          <p:cNvSpPr>
            <a:spLocks noGrp="1"/>
          </p:cNvSpPr>
          <p:nvPr>
            <p:ph idx="1"/>
          </p:nvPr>
        </p:nvSpPr>
        <p:spPr>
          <a:xfrm>
            <a:off x="1200150" y="1604963"/>
            <a:ext cx="9888538" cy="4319588"/>
          </a:xfrm>
        </p:spPr>
        <p:txBody>
          <a:bodyPr vert="horz" wrap="square" lIns="91438" tIns="45719" rIns="91438" bIns="45719" numCol="1" anchor="t" anchorCtr="0" compatLnSpc="1"/>
          <a:lstStyle/>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监测对象中未填报伤害监测报告卡的比例</a:t>
            </a:r>
            <a:endPar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每年需开展两次质量控制并抽查漏报情况，计算漏报率，全年漏报率为两次调查得到的漏报率的平均值</a:t>
            </a:r>
            <a:endPar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要求：</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全年漏报率＜</a:t>
            </a:r>
            <a:r>
              <a:rPr kumimoji="0" lang="en-US" altLang="zh-CN"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10%</a:t>
            </a: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a:t>
            </a:r>
            <a:endPar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endParaRP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286318" y="610553"/>
            <a:ext cx="7618413" cy="727075"/>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3.</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业务培训次数</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72707" name="内容占位符 2"/>
          <p:cNvSpPr>
            <a:spLocks noGrp="1"/>
          </p:cNvSpPr>
          <p:nvPr>
            <p:ph idx="1"/>
          </p:nvPr>
        </p:nvSpPr>
        <p:spPr>
          <a:xfrm>
            <a:off x="1150938" y="1700213"/>
            <a:ext cx="9890125" cy="3836988"/>
          </a:xfrm>
        </p:spPr>
        <p:txBody>
          <a:bodyPr vert="horz" wrap="square" lIns="91438" tIns="45719" rIns="91438" bIns="45719" numCol="1" anchor="t" anchorCtr="0" compatLnSpc="1"/>
          <a:lstStyle/>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省、州（市）、县（市、区）级每年</a:t>
            </a:r>
            <a:r>
              <a:rPr kumimoji="0" lang="zh-CN"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至少开展一次业务培训</a:t>
            </a:r>
            <a:endPar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医院每年</a:t>
            </a:r>
            <a:r>
              <a:rPr kumimoji="0" lang="zh-CN" altLang="zh-CN" sz="2800" b="1" i="0" u="none" strike="noStrike" kern="0" cap="none" spc="0" normalizeH="0" baseline="0" noProof="0" dirty="0" smtClean="0">
                <a:ln>
                  <a:noFill/>
                </a:ln>
                <a:solidFill>
                  <a:srgbClr val="FF0000"/>
                </a:solidFill>
                <a:effectLst/>
                <a:uLnTx/>
                <a:uFillTx/>
                <a:latin typeface="+mn-ea"/>
                <a:ea typeface="+mn-ea"/>
                <a:cs typeface="楷体_GB2312" pitchFamily="49" charset="-122"/>
              </a:rPr>
              <a:t>至少开展一次业务培训</a:t>
            </a:r>
            <a:endParaRPr kumimoji="0" lang="en-US" altLang="zh-CN" sz="2800" b="1" i="0" u="none" strike="noStrike" kern="0" cap="none" spc="0" normalizeH="0" baseline="0" noProof="0" dirty="0" smtClean="0">
              <a:ln>
                <a:noFill/>
              </a:ln>
              <a:solidFill>
                <a:srgbClr val="FF0000"/>
              </a:solidFill>
              <a:effectLst/>
              <a:uLnTx/>
              <a:uFillTx/>
              <a:latin typeface="+mn-ea"/>
              <a:ea typeface="+mn-ea"/>
              <a:cs typeface="楷体_GB2312" pitchFamily="49" charset="-122"/>
            </a:endParaRPr>
          </a:p>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None/>
              <a:defRPr/>
            </a:pPr>
            <a:endPar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2514283" y="630238"/>
            <a:ext cx="7620000" cy="727075"/>
          </a:xfrm>
        </p:spPr>
        <p:txBody>
          <a:bodyPr vert="horz" wrap="square" lIns="91438" tIns="45719" rIns="91438" bIns="45719" numCol="1" rtlCol="0" anchor="t" anchorCtr="0" compatLnSpc="1">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smtClean="0">
                <a:ln>
                  <a:noFill/>
                </a:ln>
                <a:solidFill>
                  <a:schemeClr val="accent2"/>
                </a:solidFill>
                <a:effectLst/>
                <a:uLnTx/>
                <a:uFillTx/>
                <a:latin typeface="+mj-lt"/>
                <a:ea typeface="+mj-ea"/>
                <a:cs typeface="+mj-cs"/>
                <a:sym typeface="+mn-ea"/>
              </a:rPr>
              <a:t>4.</a:t>
            </a: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监测工作产出</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73731" name="内容占位符 2"/>
          <p:cNvSpPr>
            <a:spLocks noGrp="1"/>
          </p:cNvSpPr>
          <p:nvPr>
            <p:ph idx="1"/>
          </p:nvPr>
        </p:nvSpPr>
        <p:spPr>
          <a:xfrm>
            <a:off x="1379538" y="1701800"/>
            <a:ext cx="9890125" cy="4511675"/>
          </a:xfrm>
        </p:spPr>
        <p:txBody>
          <a:bodyPr vert="horz" wrap="square" lIns="91438" tIns="45719" rIns="91438" bIns="45719" numCol="1" anchor="t" anchorCtr="0" compatLnSpc="1"/>
          <a:lstStyle/>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州（市）、县（市、区）级为单位</a:t>
            </a:r>
            <a:endPar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r>
              <a:rPr kumimoji="0" lang="zh-CN" altLang="en-US"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每年</a:t>
            </a: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1</a:t>
            </a:r>
            <a:r>
              <a:rPr kumimoji="0" lang="zh-CN"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个伤害监测数据库</a:t>
            </a:r>
            <a:endPar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r>
              <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1</a:t>
            </a:r>
            <a:r>
              <a:rPr kumimoji="0" lang="zh-CN"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rPr>
              <a:t>份伤害监测年度数据报告</a:t>
            </a:r>
            <a:endParaRPr kumimoji="0" lang="zh-CN" altLang="zh-CN" sz="2800" b="1" i="0" u="none" strike="noStrike" kern="0" cap="none" spc="0" normalizeH="0" baseline="0" noProof="0" dirty="0" smtClean="0">
              <a:ln>
                <a:noFill/>
              </a:ln>
              <a:solidFill>
                <a:srgbClr val="003399"/>
              </a:solidFill>
              <a:effectLst/>
              <a:uLnTx/>
              <a:uFillTx/>
              <a:latin typeface="+mn-ea"/>
              <a:ea typeface="+mn-ea"/>
              <a:cs typeface="楷体_GB2312" pitchFamily="49" charset="-122"/>
            </a:endParaRPr>
          </a:p>
          <a:p>
            <a:pPr marL="341630" marR="0" lvl="1" indent="-341630" algn="l" defTabSz="914400" rtl="0" eaLnBrk="0" fontAlgn="base" latinLnBrk="0" hangingPunct="0">
              <a:lnSpc>
                <a:spcPct val="200000"/>
              </a:lnSpc>
              <a:spcBef>
                <a:spcPct val="0"/>
              </a:spcBef>
              <a:spcAft>
                <a:spcPct val="0"/>
              </a:spcAft>
              <a:buClr>
                <a:schemeClr val="accent2"/>
              </a:buClr>
              <a:buSzTx/>
              <a:buFont typeface="Wingdings" panose="05000000000000000000" pitchFamily="2" charset="2"/>
              <a:buChar char="n"/>
              <a:defRPr/>
            </a:pPr>
            <a:endParaRPr kumimoji="0" lang="zh-CN" altLang="en-US" sz="2400" b="1" i="0" u="none" strike="noStrike" kern="0" cap="none" spc="0" normalizeH="0" baseline="0" noProof="0" dirty="0" smtClean="0">
              <a:ln>
                <a:noFill/>
              </a:ln>
              <a:solidFill>
                <a:srgbClr val="003399"/>
              </a:solidFill>
              <a:effectLst/>
              <a:uLnTx/>
              <a:uFillTx/>
              <a:latin typeface="+mn-lt"/>
              <a:ea typeface="+mn-ea"/>
              <a:cs typeface="楷体_GB2312" pitchFamily="49" charset="-122"/>
            </a:endParaRP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1"/>
          <p:cNvSpPr>
            <a:spLocks noChangeAspect="1"/>
          </p:cNvSpPr>
          <p:nvPr>
            <p:custDataLst>
              <p:tags r:id="rId1"/>
            </p:custDataLst>
          </p:nvPr>
        </p:nvSpPr>
        <p:spPr>
          <a:xfrm>
            <a:off x="0" y="2592705"/>
            <a:ext cx="12192635" cy="1671320"/>
          </a:xfrm>
          <a:prstGeom prst="roundRect">
            <a:avLst>
              <a:gd name="adj" fmla="val 50000"/>
            </a:avLst>
          </a:prstGeom>
          <a:solidFill>
            <a:schemeClr val="bg1"/>
          </a:solidFill>
          <a:ln>
            <a:gradFill flip="none" rotWithShape="1">
              <a:gsLst>
                <a:gs pos="100000">
                  <a:srgbClr val="166C9F">
                    <a:alpha val="0"/>
                  </a:srgbClr>
                </a:gs>
                <a:gs pos="0">
                  <a:srgbClr val="2B85B7">
                    <a:alpha val="0"/>
                  </a:srgbClr>
                </a:gs>
                <a:gs pos="50000">
                  <a:srgbClr val="005287">
                    <a:alpha val="100000"/>
                  </a:srgbClr>
                </a:gs>
              </a:gsLst>
              <a:lin ang="0" scaled="1"/>
              <a:tileRect/>
            </a:gradFill>
          </a:ln>
          <a:effectLst>
            <a:outerShdw blurRad="4064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69634" name="Rectangle 3"/>
          <p:cNvSpPr>
            <a:spLocks noGrp="1"/>
          </p:cNvSpPr>
          <p:nvPr>
            <p:ph idx="1"/>
          </p:nvPr>
        </p:nvSpPr>
        <p:spPr>
          <a:xfrm>
            <a:off x="2713355" y="2292350"/>
            <a:ext cx="8442325" cy="1838325"/>
          </a:xfrm>
        </p:spPr>
        <p:txBody>
          <a:bodyPr vert="horz" wrap="square" lIns="91440" tIns="45720" rIns="91440" bIns="45720" anchor="t" anchorCtr="0"/>
          <a:lstStyle/>
          <a:p>
            <a:pPr>
              <a:lnSpc>
                <a:spcPct val="200000"/>
              </a:lnSpc>
              <a:buNone/>
            </a:pPr>
            <a:r>
              <a:rPr lang="zh-CN" altLang="en-US" sz="4400" dirty="0"/>
              <a:t>四、工作思考、考核和要求</a:t>
            </a:r>
            <a:endParaRPr lang="en-US" altLang="zh-CN" sz="4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
          <p:cNvSpPr>
            <a:spLocks noGrp="1"/>
          </p:cNvSpPr>
          <p:nvPr>
            <p:ph type="title"/>
          </p:nvPr>
        </p:nvSpPr>
        <p:spPr>
          <a:xfrm>
            <a:off x="2914650" y="425450"/>
            <a:ext cx="5994400" cy="830263"/>
          </a:xfrm>
        </p:spPr>
        <p:txBody>
          <a:bodyPr vert="horz" wrap="square" lIns="91440" tIns="45720" rIns="91440" bIns="45720" anchor="ctr" anchorCtr="0"/>
          <a:lstStyle/>
          <a:p>
            <a:r>
              <a:rPr lang="en-US" altLang="en-US" sz="5400" dirty="0">
                <a:solidFill>
                  <a:srgbClr val="0070C0"/>
                </a:solidFill>
                <a:latin typeface="黑体" panose="02010609060101010101" pitchFamily="49" charset="-122"/>
              </a:rPr>
              <a:t>发 展 与 思 考</a:t>
            </a:r>
            <a:endParaRPr lang="en-US" altLang="en-US" sz="5400" dirty="0">
              <a:solidFill>
                <a:srgbClr val="0070C0"/>
              </a:solidFill>
              <a:latin typeface="黑体" panose="02010609060101010101" pitchFamily="49" charset="-122"/>
            </a:endParaRPr>
          </a:p>
        </p:txBody>
      </p:sp>
      <p:graphicFrame>
        <p:nvGraphicFramePr>
          <p:cNvPr id="4" name="图示 3"/>
          <p:cNvGraphicFramePr/>
          <p:nvPr/>
        </p:nvGraphicFramePr>
        <p:xfrm>
          <a:off x="1371600" y="1543050"/>
          <a:ext cx="6696075" cy="55818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70660" name="图片 4"/>
          <p:cNvPicPr>
            <a:picLocks noChangeAspect="1"/>
          </p:cNvPicPr>
          <p:nvPr/>
        </p:nvPicPr>
        <p:blipFill>
          <a:blip r:embed="rId6" cstate="print"/>
          <a:stretch>
            <a:fillRect/>
          </a:stretch>
        </p:blipFill>
        <p:spPr>
          <a:xfrm>
            <a:off x="8504238" y="2141538"/>
            <a:ext cx="3316287" cy="3800475"/>
          </a:xfrm>
          <a:prstGeom prst="rect">
            <a:avLst/>
          </a:prstGeom>
          <a:noFill/>
          <a:ln w="9525">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20713" y="133350"/>
            <a:ext cx="10972800" cy="1143000"/>
          </a:xfrm>
        </p:spPr>
        <p:txBody>
          <a:bodyPr vert="horz" wrap="square" lIns="91440" tIns="45720" rIns="91440" bIns="45720" numCol="1" anchor="ctr" anchorCtr="0" compatLnSpc="1"/>
          <a:lstStyle/>
          <a:p>
            <a:pPr marL="342900" marR="0" lvl="0" indent="-342900" algn="ctr" defTabSz="914400" rtl="0" eaLnBrk="0" fontAlgn="base" latinLnBrk="0" hangingPunct="0">
              <a:lnSpc>
                <a:spcPct val="150000"/>
              </a:lnSpc>
              <a:spcBef>
                <a:spcPct val="0"/>
              </a:spcBef>
              <a:spcAft>
                <a:spcPct val="0"/>
              </a:spcAft>
              <a:buClr>
                <a:schemeClr val="accent2"/>
              </a:buClr>
              <a:buSzTx/>
              <a:buFontTx/>
              <a:buNone/>
              <a:defRPr/>
            </a:pPr>
            <a:r>
              <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rPr>
              <a:t>考核和要求</a:t>
            </a:r>
            <a:endParaRPr kumimoji="0" lang="zh-CN" altLang="en-US" sz="36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sp>
        <p:nvSpPr>
          <p:cNvPr id="54275" name="Rectangle 3"/>
          <p:cNvSpPr>
            <a:spLocks noGrp="1" noChangeArrowheads="1"/>
          </p:cNvSpPr>
          <p:nvPr>
            <p:ph idx="1"/>
          </p:nvPr>
        </p:nvSpPr>
        <p:spPr>
          <a:xfrm>
            <a:off x="635" y="1971040"/>
            <a:ext cx="12045315" cy="4048760"/>
          </a:xfrm>
        </p:spPr>
        <p:txBody>
          <a:bodyPr vert="horz" wrap="square" lIns="91440" tIns="45720" rIns="91440" bIns="45720" numCol="1" anchor="t" anchorCtr="0" compatLnSpc="1"/>
          <a:lstStyle/>
          <a:p>
            <a:pPr marL="742950" marR="0" lvl="1" indent="-285750" algn="l" defTabSz="914400" rtl="0" eaLnBrk="0" fontAlgn="base" latinLnBrk="0" hangingPunct="0">
              <a:lnSpc>
                <a:spcPct val="100000"/>
              </a:lnSpc>
              <a:spcBef>
                <a:spcPct val="20000"/>
              </a:spcBef>
              <a:spcAft>
                <a:spcPct val="0"/>
              </a:spcAft>
              <a:buClr>
                <a:schemeClr val="accent2"/>
              </a:buClr>
              <a:buSzTx/>
              <a:buFont typeface="Wingdings" panose="05000000000000000000" pitchFamily="2" charset="2"/>
              <a:buChar char="u"/>
              <a:defRPr/>
            </a:pPr>
            <a:r>
              <a:rPr kumimoji="0" lang="zh-CN" altLang="en-US" sz="2800" b="1" i="0" u="none" strike="noStrike" kern="0" cap="none" spc="0" normalizeH="0" baseline="0" noProof="0" dirty="0" smtClean="0">
                <a:ln>
                  <a:noFill/>
                </a:ln>
                <a:solidFill>
                  <a:srgbClr val="FF0000"/>
                </a:solidFill>
                <a:effectLst/>
                <a:uLnTx/>
                <a:uFillTx/>
                <a:latin typeface="+mn-ea"/>
                <a:ea typeface="+mn-ea"/>
                <a:cs typeface="楷体_GB2312"/>
              </a:rPr>
              <a:t>考核指标：</a:t>
            </a:r>
            <a:r>
              <a:rPr kumimoji="0" lang="zh-CN" altLang="zh-CN" sz="2400" b="1" i="0" u="none" strike="noStrike" kern="0" cap="none" spc="0" normalizeH="0" baseline="0" noProof="0" dirty="0" smtClean="0">
                <a:ln>
                  <a:noFill/>
                </a:ln>
                <a:solidFill>
                  <a:srgbClr val="FF0000"/>
                </a:solidFill>
                <a:effectLst/>
                <a:uLnTx/>
                <a:uFillTx/>
                <a:latin typeface="+mn-ea"/>
                <a:ea typeface="+mn-ea"/>
                <a:cs typeface="楷体_GB2312"/>
              </a:rPr>
              <a:t>漏报率</a:t>
            </a:r>
            <a:r>
              <a:rPr kumimoji="0" lang="zh-CN" altLang="en-US" sz="2400" b="1" i="0" u="none" strike="noStrike" kern="0" cap="none" spc="0" normalizeH="0" baseline="0" noProof="0" dirty="0" smtClean="0">
                <a:ln>
                  <a:noFill/>
                </a:ln>
                <a:solidFill>
                  <a:srgbClr val="FF0000"/>
                </a:solidFill>
                <a:effectLst/>
                <a:uLnTx/>
                <a:uFillTx/>
                <a:latin typeface="+mn-ea"/>
                <a:ea typeface="+mn-ea"/>
                <a:cs typeface="楷体_GB2312"/>
              </a:rPr>
              <a:t>小于</a:t>
            </a:r>
            <a:r>
              <a:rPr kumimoji="0" lang="en-US" altLang="zh-CN" sz="2400" b="1" i="0" u="none" strike="noStrike" kern="0" cap="none" spc="0" normalizeH="0" baseline="0" noProof="0" dirty="0" smtClean="0">
                <a:ln>
                  <a:noFill/>
                </a:ln>
                <a:solidFill>
                  <a:srgbClr val="FF0000"/>
                </a:solidFill>
                <a:effectLst/>
                <a:uLnTx/>
                <a:uFillTx/>
                <a:latin typeface="+mn-ea"/>
                <a:ea typeface="+mn-ea"/>
                <a:cs typeface="楷体_GB2312"/>
              </a:rPr>
              <a:t>10%</a:t>
            </a:r>
            <a:r>
              <a:rPr kumimoji="0" lang="zh-CN" altLang="en-US" sz="2400" b="1" i="0" u="none" strike="noStrike" kern="0" cap="none" spc="0" normalizeH="0" baseline="0" noProof="0" dirty="0" smtClean="0">
                <a:ln>
                  <a:noFill/>
                </a:ln>
                <a:solidFill>
                  <a:srgbClr val="FF0000"/>
                </a:solidFill>
                <a:effectLst/>
                <a:uLnTx/>
                <a:uFillTx/>
                <a:latin typeface="+mn-ea"/>
                <a:ea typeface="+mn-ea"/>
                <a:cs typeface="楷体_GB2312"/>
              </a:rPr>
              <a:t>；</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数据报告</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及时率</a:t>
            </a:r>
            <a:r>
              <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rPr>
              <a:t>80%(</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共</a:t>
            </a:r>
            <a:r>
              <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rPr>
              <a:t>5</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次）；</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业务培训一次</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a:t>
            </a:r>
            <a:endPar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endParaRPr>
          </a:p>
          <a:p>
            <a:pPr marL="742950" marR="0" lvl="1" indent="-285750" algn="l" defTabSz="914400" rtl="0" eaLnBrk="0" fontAlgn="base" latinLnBrk="0" hangingPunct="0">
              <a:lnSpc>
                <a:spcPct val="100000"/>
              </a:lnSpc>
              <a:spcBef>
                <a:spcPct val="20000"/>
              </a:spcBef>
              <a:spcAft>
                <a:spcPct val="0"/>
              </a:spcAft>
              <a:buClr>
                <a:schemeClr val="accent2"/>
              </a:buClr>
              <a:buSzTx/>
              <a:buFont typeface="Wingdings" panose="05000000000000000000" pitchFamily="2" charset="2"/>
              <a:buNone/>
              <a:defRPr/>
            </a:pPr>
            <a:r>
              <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rPr>
              <a:t> </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产出指标</a:t>
            </a:r>
            <a:r>
              <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rPr>
              <a:t>1</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个数据库</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和</a:t>
            </a:r>
            <a:r>
              <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rPr>
              <a:t>1</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份年报</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a:t>
            </a:r>
            <a:r>
              <a:rPr kumimoji="0" lang="zh-CN" altLang="en-US" sz="2400" b="1" i="0" u="none" strike="noStrike" kern="0" cap="none" spc="0" normalizeH="0" baseline="0" noProof="0" dirty="0" smtClean="0">
                <a:ln>
                  <a:noFill/>
                </a:ln>
                <a:solidFill>
                  <a:srgbClr val="FF0000"/>
                </a:solidFill>
                <a:effectLst/>
                <a:uLnTx/>
                <a:uFillTx/>
                <a:latin typeface="+mn-ea"/>
                <a:ea typeface="+mn-ea"/>
                <a:cs typeface="楷体_GB2312"/>
              </a:rPr>
              <a:t>（考核要求：数据的数量和质量二手抓）</a:t>
            </a:r>
            <a:endParaRPr kumimoji="0" lang="zh-CN" altLang="en-US" sz="2400" b="1" i="0" u="none" strike="noStrike" kern="0" cap="none" spc="0" normalizeH="0" baseline="0" noProof="0" dirty="0" smtClean="0">
              <a:ln>
                <a:noFill/>
              </a:ln>
              <a:solidFill>
                <a:srgbClr val="FF0000"/>
              </a:solidFill>
              <a:effectLst/>
              <a:uLnTx/>
              <a:uFillTx/>
              <a:latin typeface="+mn-ea"/>
              <a:ea typeface="+mn-ea"/>
              <a:cs typeface="楷体_GB2312"/>
            </a:endParaRPr>
          </a:p>
          <a:p>
            <a:pPr marL="742950" marR="0" lvl="1" indent="-285750" algn="l" defTabSz="914400" rtl="0" eaLnBrk="0" fontAlgn="base" latinLnBrk="0" hangingPunct="0">
              <a:lnSpc>
                <a:spcPct val="100000"/>
              </a:lnSpc>
              <a:spcBef>
                <a:spcPct val="20000"/>
              </a:spcBef>
              <a:spcAft>
                <a:spcPct val="0"/>
              </a:spcAft>
              <a:buClr>
                <a:schemeClr val="accent2"/>
              </a:buClr>
              <a:buSzTx/>
              <a:buFont typeface="Wingdings" panose="05000000000000000000" pitchFamily="2" charset="2"/>
              <a:buNone/>
              <a:defRPr/>
            </a:pPr>
            <a:endParaRPr kumimoji="0" lang="en-US" altLang="zh-CN" sz="2400" b="1" i="0" u="none" strike="noStrike" kern="0" cap="none" spc="0" normalizeH="0" baseline="0" noProof="0" dirty="0" smtClean="0">
              <a:ln>
                <a:noFill/>
              </a:ln>
              <a:solidFill>
                <a:srgbClr val="FF66FF"/>
              </a:solidFill>
              <a:effectLst/>
              <a:uLnTx/>
              <a:uFillTx/>
              <a:latin typeface="+mn-ea"/>
              <a:ea typeface="+mn-ea"/>
              <a:cs typeface="楷体_GB2312"/>
            </a:endParaRPr>
          </a:p>
          <a:p>
            <a:pPr marL="742950" marR="0" lvl="1" indent="-285750" algn="l" defTabSz="914400" rtl="0" eaLnBrk="0" fontAlgn="base" latinLnBrk="0" hangingPunct="0">
              <a:lnSpc>
                <a:spcPct val="100000"/>
              </a:lnSpc>
              <a:spcBef>
                <a:spcPct val="20000"/>
              </a:spcBef>
              <a:spcAft>
                <a:spcPct val="0"/>
              </a:spcAft>
              <a:buClr>
                <a:schemeClr val="accent2"/>
              </a:buClr>
              <a:buSzTx/>
              <a:buFont typeface="Wingdings" panose="05000000000000000000" pitchFamily="2" charset="2"/>
              <a:buChar char="u"/>
              <a:defRPr/>
            </a:pP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推进本地伤害监测医疗卫生机构</a:t>
            </a:r>
            <a:r>
              <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rPr>
              <a:t>HIS</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系统建设</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将伤害监测卡嵌入医院</a:t>
            </a:r>
            <a:r>
              <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rPr>
              <a:t>HIS</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系统内</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；（限于不能网络直报的医院）</a:t>
            </a:r>
            <a:endPar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endParaRPr>
          </a:p>
          <a:p>
            <a:pPr marL="742950" marR="0" lvl="1" indent="-285750" algn="l" defTabSz="914400" rtl="0" eaLnBrk="0" fontAlgn="base" latinLnBrk="0" hangingPunct="0">
              <a:lnSpc>
                <a:spcPct val="100000"/>
              </a:lnSpc>
              <a:spcBef>
                <a:spcPct val="20000"/>
              </a:spcBef>
              <a:spcAft>
                <a:spcPct val="0"/>
              </a:spcAft>
              <a:buClr>
                <a:schemeClr val="accent2"/>
              </a:buClr>
              <a:buSzTx/>
              <a:buFont typeface="Wingdings" panose="05000000000000000000" pitchFamily="2" charset="2"/>
              <a:buChar char="u"/>
              <a:defRPr/>
            </a:pPr>
            <a:endPar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endParaRPr>
          </a:p>
          <a:p>
            <a:pPr marL="742950" marR="0" lvl="1" indent="-285750" algn="l" defTabSz="914400" rtl="0" eaLnBrk="0" fontAlgn="base" latinLnBrk="0" hangingPunct="0">
              <a:lnSpc>
                <a:spcPct val="100000"/>
              </a:lnSpc>
              <a:spcBef>
                <a:spcPct val="20000"/>
              </a:spcBef>
              <a:spcAft>
                <a:spcPct val="0"/>
              </a:spcAft>
              <a:buClr>
                <a:schemeClr val="accent2"/>
              </a:buClr>
              <a:buSzTx/>
              <a:buFont typeface="Wingdings" panose="05000000000000000000" pitchFamily="2" charset="2"/>
              <a:buChar char="u"/>
              <a:defRPr/>
            </a:pPr>
            <a:r>
              <a:rPr kumimoji="0" lang="zh-CN" altLang="en-US" sz="2400" b="1" i="0" u="none" strike="noStrike" kern="0" cap="none" spc="0" normalizeH="0" baseline="0" noProof="0" dirty="0" smtClean="0">
                <a:ln>
                  <a:noFill/>
                </a:ln>
                <a:solidFill>
                  <a:srgbClr val="FF0000"/>
                </a:solidFill>
                <a:effectLst/>
                <a:uLnTx/>
                <a:uFillTx/>
                <a:latin typeface="+mn-ea"/>
                <a:ea typeface="+mn-ea"/>
                <a:cs typeface="楷体_GB2312"/>
              </a:rPr>
              <a:t>开始报卡</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时间：</a:t>
            </a:r>
            <a:endPar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endParaRPr>
          </a:p>
          <a:p>
            <a:pPr marL="914400" marR="0" lvl="2" indent="0" algn="l" defTabSz="914400" rtl="0" eaLnBrk="0" fontAlgn="base" latinLnBrk="0" hangingPunct="0">
              <a:lnSpc>
                <a:spcPct val="100000"/>
              </a:lnSpc>
              <a:spcBef>
                <a:spcPct val="20000"/>
              </a:spcBef>
              <a:spcAft>
                <a:spcPct val="0"/>
              </a:spcAft>
              <a:buClr>
                <a:schemeClr val="accent2"/>
              </a:buClr>
              <a:buSzTx/>
              <a:buNone/>
              <a:defRPr/>
            </a:pPr>
            <a:r>
              <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rPr>
              <a:t>1.</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国家监测点：按以往工作要求正常报卡</a:t>
            </a:r>
            <a:endPar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endParaRPr>
          </a:p>
          <a:p>
            <a:pPr marL="914400" marR="0" lvl="2" indent="0" algn="l" defTabSz="914400" rtl="0" eaLnBrk="0" fontAlgn="base" latinLnBrk="0" hangingPunct="0">
              <a:lnSpc>
                <a:spcPct val="100000"/>
              </a:lnSpc>
              <a:spcBef>
                <a:spcPct val="20000"/>
              </a:spcBef>
              <a:spcAft>
                <a:spcPct val="0"/>
              </a:spcAft>
              <a:buClr>
                <a:schemeClr val="accent2"/>
              </a:buClr>
              <a:buSzTx/>
              <a:buNone/>
              <a:defRPr/>
            </a:pPr>
            <a:r>
              <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rPr>
              <a:t>2.</a:t>
            </a:r>
            <a:r>
              <a:rPr kumimoji="0" lang="zh-CN" altLang="zh-CN" sz="2400" b="1" i="0" u="none" strike="noStrike" kern="0" cap="none" spc="0" normalizeH="0" baseline="0" noProof="0" dirty="0" smtClean="0">
                <a:ln>
                  <a:noFill/>
                </a:ln>
                <a:solidFill>
                  <a:srgbClr val="003399"/>
                </a:solidFill>
                <a:effectLst/>
                <a:uLnTx/>
                <a:uFillTx/>
                <a:latin typeface="+mn-ea"/>
                <a:ea typeface="+mn-ea"/>
                <a:cs typeface="楷体_GB2312"/>
              </a:rPr>
              <a:t>全省：</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待</a:t>
            </a:r>
            <a:r>
              <a:rPr kumimoji="0" lang="zh-CN" altLang="en-US" sz="2400" b="1" i="0" u="none" strike="noStrike" kern="0" cap="none" spc="0" normalizeH="0" baseline="0" noProof="0" dirty="0" smtClean="0">
                <a:ln>
                  <a:noFill/>
                </a:ln>
                <a:solidFill>
                  <a:srgbClr val="FF0000"/>
                </a:solidFill>
                <a:effectLst/>
                <a:uLnTx/>
                <a:uFillTx/>
                <a:latin typeface="+mn-ea"/>
                <a:ea typeface="+mn-ea"/>
                <a:cs typeface="楷体_GB2312"/>
              </a:rPr>
              <a:t>省级伤害监测信息管理平台</a:t>
            </a:r>
            <a:r>
              <a:rPr kumimoji="0" lang="zh-CN" altLang="en-US" sz="2400" b="1" i="0" u="none" strike="noStrike" kern="0" cap="none" spc="0" normalizeH="0" baseline="0" noProof="0" dirty="0" smtClean="0">
                <a:ln>
                  <a:noFill/>
                </a:ln>
                <a:solidFill>
                  <a:srgbClr val="003399"/>
                </a:solidFill>
                <a:effectLst/>
                <a:uLnTx/>
                <a:uFillTx/>
                <a:latin typeface="+mn-ea"/>
                <a:ea typeface="+mn-ea"/>
                <a:cs typeface="楷体_GB2312"/>
              </a:rPr>
              <a:t>完善后发文通知各县市区开始报卡</a:t>
            </a:r>
            <a:endParaRPr kumimoji="0" lang="en-US" altLang="zh-CN" sz="2400" b="1" i="0" u="none" strike="noStrike" kern="0" cap="none" spc="0" normalizeH="0" baseline="0" noProof="0" dirty="0" smtClean="0">
              <a:ln>
                <a:noFill/>
              </a:ln>
              <a:solidFill>
                <a:srgbClr val="003399"/>
              </a:solidFill>
              <a:effectLst/>
              <a:uLnTx/>
              <a:uFillTx/>
              <a:latin typeface="+mn-ea"/>
              <a:ea typeface="+mn-ea"/>
              <a:cs typeface="楷体_GB2312"/>
            </a:endParaRPr>
          </a:p>
          <a:p>
            <a:pPr marL="742950" marR="0" lvl="1" indent="-285750" algn="l" defTabSz="914400" rtl="0" eaLnBrk="0" fontAlgn="base" latinLnBrk="0" hangingPunct="0">
              <a:lnSpc>
                <a:spcPct val="100000"/>
              </a:lnSpc>
              <a:spcBef>
                <a:spcPct val="20000"/>
              </a:spcBef>
              <a:spcAft>
                <a:spcPct val="0"/>
              </a:spcAft>
              <a:buClr>
                <a:schemeClr val="accent2"/>
              </a:buClr>
              <a:buSzTx/>
              <a:buFont typeface="Wingdings" panose="05000000000000000000" pitchFamily="2" charset="2"/>
              <a:buNone/>
              <a:defRPr/>
            </a:pPr>
            <a:r>
              <a:rPr kumimoji="0" lang="zh-CN" altLang="en-US" sz="2400" b="1" i="0" u="none" strike="noStrike" kern="0" cap="none" spc="0" normalizeH="0" baseline="0" noProof="0" dirty="0" smtClean="0">
                <a:ln>
                  <a:noFill/>
                </a:ln>
                <a:solidFill>
                  <a:srgbClr val="2F1FA9"/>
                </a:solidFill>
                <a:effectLst/>
                <a:uLnTx/>
                <a:uFillTx/>
                <a:latin typeface="+mn-ea"/>
                <a:ea typeface="+mn-ea"/>
                <a:cs typeface="楷体_GB2312"/>
              </a:rPr>
              <a:t>    </a:t>
            </a:r>
            <a:endParaRPr kumimoji="0" lang="en-US" altLang="zh-CN" sz="2400" b="1" i="0" u="none" strike="noStrike" kern="0" cap="none" spc="0" normalizeH="0" baseline="0" noProof="0" dirty="0" smtClean="0">
              <a:ln>
                <a:noFill/>
              </a:ln>
              <a:solidFill>
                <a:srgbClr val="2F1FA9"/>
              </a:solidFill>
              <a:effectLst/>
              <a:uLnTx/>
              <a:uFillTx/>
              <a:latin typeface="+mn-ea"/>
              <a:ea typeface="+mn-ea"/>
              <a:cs typeface="楷体_GB2312"/>
            </a:endParaRPr>
          </a:p>
          <a:p>
            <a:pPr marL="742950" marR="0" lvl="1" indent="-285750" algn="l" defTabSz="914400" rtl="0" eaLnBrk="0" fontAlgn="base" latinLnBrk="0" hangingPunct="0">
              <a:lnSpc>
                <a:spcPct val="100000"/>
              </a:lnSpc>
              <a:spcBef>
                <a:spcPct val="20000"/>
              </a:spcBef>
              <a:spcAft>
                <a:spcPct val="0"/>
              </a:spcAft>
              <a:buClr>
                <a:schemeClr val="accent2"/>
              </a:buClr>
              <a:buSzTx/>
              <a:buFont typeface="Wingdings" panose="05000000000000000000" pitchFamily="2" charset="2"/>
              <a:buNone/>
              <a:defRPr/>
            </a:pPr>
            <a:endParaRPr kumimoji="0" lang="en-US" altLang="zh-CN" sz="2800" b="1" i="0" u="none" strike="noStrike" kern="0" cap="none" spc="0" normalizeH="0" baseline="0" noProof="0" dirty="0" smtClean="0">
              <a:ln>
                <a:noFill/>
              </a:ln>
              <a:solidFill>
                <a:srgbClr val="003399"/>
              </a:solidFill>
              <a:effectLst/>
              <a:uLnTx/>
              <a:uFillTx/>
              <a:latin typeface="+mn-ea"/>
              <a:ea typeface="+mn-ea"/>
              <a:cs typeface="楷体_GB231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None/>
              <a:defRPr/>
            </a:pPr>
            <a:endParaRPr kumimoji="0" lang="en-US" altLang="zh-CN" sz="2000" b="1" i="0" u="none" strike="noStrike" kern="0" cap="none" spc="0" normalizeH="0" baseline="0" noProof="0" dirty="0" smtClean="0">
              <a:ln>
                <a:noFill/>
              </a:ln>
              <a:solidFill>
                <a:srgbClr val="003399"/>
              </a:solidFill>
              <a:effectLst/>
              <a:uLnTx/>
              <a:uFillTx/>
              <a:latin typeface="华文中宋" panose="02010600040101010101" pitchFamily="2" charset="-122"/>
              <a:ea typeface="华文中宋" panose="02010600040101010101" pitchFamily="2" charset="-122"/>
              <a:cs typeface="楷体_GB231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kern="1200" noProof="0" dirty="0" smtClean="0">
                <a:ln>
                  <a:noFill/>
                </a:ln>
                <a:effectLst/>
                <a:uLnTx/>
                <a:uFillTx/>
                <a:sym typeface="+mn-ea"/>
              </a:rPr>
              <a:t>考核和要求</a:t>
            </a:r>
            <a:endParaRPr lang="zh-CN" altLang="en-US"/>
          </a:p>
        </p:txBody>
      </p:sp>
      <p:sp>
        <p:nvSpPr>
          <p:cNvPr id="4" name="文本框 3"/>
          <p:cNvSpPr txBox="1"/>
          <p:nvPr/>
        </p:nvSpPr>
        <p:spPr>
          <a:xfrm>
            <a:off x="457200" y="2030094"/>
            <a:ext cx="10928350" cy="4072125"/>
          </a:xfrm>
          <a:prstGeom prst="rect">
            <a:avLst/>
          </a:prstGeom>
          <a:noFill/>
        </p:spPr>
        <p:txBody>
          <a:bodyPr wrap="square" rtlCol="0" anchor="t">
            <a:noAutofit/>
          </a:bodyPr>
          <a:lstStyle/>
          <a:p>
            <a:pPr marL="742950" marR="0" lvl="1" indent="-285750" algn="l" defTabSz="914400" rtl="0" eaLnBrk="0" fontAlgn="base" latinLnBrk="0" hangingPunct="0">
              <a:lnSpc>
                <a:spcPct val="100000"/>
              </a:lnSpc>
              <a:spcBef>
                <a:spcPct val="20000"/>
              </a:spcBef>
              <a:spcAft>
                <a:spcPct val="0"/>
              </a:spcAft>
              <a:buClr>
                <a:schemeClr val="accent2"/>
              </a:buClr>
              <a:buSzTx/>
              <a:buFont typeface="Wingdings" panose="05000000000000000000" pitchFamily="2" charset="2"/>
              <a:buChar char="u"/>
              <a:defRPr/>
            </a:pPr>
            <a:r>
              <a:rPr lang="zh-CN" altLang="en-US" sz="2800" b="1" kern="0" noProof="0" dirty="0" smtClean="0">
                <a:ln>
                  <a:noFill/>
                </a:ln>
                <a:solidFill>
                  <a:srgbClr val="FF0000"/>
                </a:solidFill>
                <a:effectLst/>
                <a:uLnTx/>
                <a:uFillTx/>
                <a:latin typeface="+mn-ea"/>
                <a:ea typeface="+mn-ea"/>
                <a:cs typeface="楷体_GB2312"/>
                <a:sym typeface="+mn-ea"/>
              </a:rPr>
              <a:t>要求</a:t>
            </a:r>
            <a:r>
              <a:rPr lang="zh-CN" altLang="en-US" sz="2800" b="1" kern="0" noProof="0" dirty="0" smtClean="0">
                <a:ln>
                  <a:noFill/>
                </a:ln>
                <a:solidFill>
                  <a:srgbClr val="FF0000"/>
                </a:solidFill>
                <a:effectLst/>
                <a:uLnTx/>
                <a:uFillTx/>
                <a:latin typeface="+mn-ea"/>
                <a:ea typeface="+mn-ea"/>
                <a:cs typeface="楷体_GB2312"/>
                <a:sym typeface="Wingdings" panose="05000000000000000000" pitchFamily="2" charset="2"/>
              </a:rPr>
              <a:t>：</a:t>
            </a:r>
            <a:endParaRPr kumimoji="0" lang="en-US" altLang="zh-CN" sz="2800" b="1" i="0" u="none" strike="noStrike" kern="0" cap="none" spc="0" normalizeH="0" baseline="0" noProof="0" dirty="0" smtClean="0">
              <a:ln>
                <a:noFill/>
              </a:ln>
              <a:solidFill>
                <a:srgbClr val="FF0000"/>
              </a:solidFill>
              <a:effectLst/>
              <a:uLnTx/>
              <a:uFillTx/>
              <a:latin typeface="+mn-ea"/>
              <a:ea typeface="+mn-ea"/>
              <a:cs typeface="楷体_GB2312"/>
              <a:sym typeface="Wingdings" panose="05000000000000000000" pitchFamily="2" charset="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None/>
              <a:defRPr/>
            </a:pPr>
            <a:r>
              <a:rPr lang="en-US" altLang="zh-CN" sz="2400" b="1" kern="0" noProof="0" dirty="0" smtClean="0">
                <a:ln>
                  <a:noFill/>
                </a:ln>
                <a:solidFill>
                  <a:srgbClr val="FF0000"/>
                </a:solidFill>
                <a:effectLst/>
                <a:uLnTx/>
                <a:uFillTx/>
                <a:latin typeface="+mn-ea"/>
                <a:ea typeface="+mn-ea"/>
                <a:cs typeface="楷体_GB2312"/>
                <a:sym typeface="Wingdings" panose="05000000000000000000" pitchFamily="2" charset="2"/>
              </a:rPr>
              <a:t>    </a:t>
            </a:r>
            <a:r>
              <a:rPr lang="zh-CN" altLang="en-US" sz="2400" b="1" kern="0" noProof="0" dirty="0" smtClean="0">
                <a:ln>
                  <a:noFill/>
                </a:ln>
                <a:solidFill>
                  <a:srgbClr val="2F1FA9"/>
                </a:solidFill>
                <a:effectLst/>
                <a:uLnTx/>
                <a:uFillTx/>
                <a:latin typeface="+mn-ea"/>
                <a:ea typeface="+mn-ea"/>
                <a:cs typeface="楷体_GB2312"/>
                <a:sym typeface="Wingdings" panose="05000000000000000000" pitchFamily="2" charset="2"/>
              </a:rPr>
              <a:t>（</a:t>
            </a:r>
            <a:r>
              <a:rPr lang="en-US" altLang="zh-CN" sz="2400" b="1" kern="0" noProof="0" dirty="0" smtClean="0">
                <a:ln>
                  <a:noFill/>
                </a:ln>
                <a:solidFill>
                  <a:srgbClr val="2F1FA9"/>
                </a:solidFill>
                <a:effectLst/>
                <a:uLnTx/>
                <a:uFillTx/>
                <a:latin typeface="+mn-ea"/>
                <a:ea typeface="+mn-ea"/>
                <a:cs typeface="楷体_GB2312"/>
                <a:sym typeface="Wingdings" panose="05000000000000000000" pitchFamily="2" charset="2"/>
              </a:rPr>
              <a:t>1</a:t>
            </a:r>
            <a:r>
              <a:rPr lang="zh-CN" altLang="en-US" sz="2400" b="1" kern="0" noProof="0" dirty="0" smtClean="0">
                <a:ln>
                  <a:noFill/>
                </a:ln>
                <a:solidFill>
                  <a:srgbClr val="2F1FA9"/>
                </a:solidFill>
                <a:effectLst/>
                <a:uLnTx/>
                <a:uFillTx/>
                <a:latin typeface="+mn-ea"/>
                <a:ea typeface="+mn-ea"/>
                <a:cs typeface="楷体_GB2312"/>
                <a:sym typeface="+mn-ea"/>
              </a:rPr>
              <a:t>）提高认识，认真，</a:t>
            </a:r>
            <a:r>
              <a:rPr lang="zh-CN" altLang="en-US" sz="2400" b="1" kern="0" noProof="0" dirty="0" smtClean="0">
                <a:ln>
                  <a:noFill/>
                </a:ln>
                <a:solidFill>
                  <a:srgbClr val="FF0000"/>
                </a:solidFill>
                <a:effectLst/>
                <a:uLnTx/>
                <a:uFillTx/>
                <a:latin typeface="+mn-ea"/>
                <a:ea typeface="+mn-ea"/>
                <a:cs typeface="楷体_GB2312"/>
                <a:sym typeface="+mn-ea"/>
              </a:rPr>
              <a:t>实事求是</a:t>
            </a:r>
            <a:r>
              <a:rPr lang="zh-CN" altLang="en-US" sz="2400" b="1" kern="0" noProof="0" dirty="0" smtClean="0">
                <a:ln>
                  <a:noFill/>
                </a:ln>
                <a:solidFill>
                  <a:srgbClr val="2F1FA9"/>
                </a:solidFill>
                <a:effectLst/>
                <a:uLnTx/>
                <a:uFillTx/>
                <a:latin typeface="+mn-ea"/>
                <a:ea typeface="+mn-ea"/>
                <a:cs typeface="楷体_GB2312"/>
                <a:sym typeface="+mn-ea"/>
              </a:rPr>
              <a:t>填写报告卡，谁填卡谁负责；</a:t>
            </a:r>
            <a:endParaRPr kumimoji="0" lang="en-US" altLang="zh-CN" sz="2400" b="1" i="0" u="none" strike="noStrike" kern="0" cap="none" spc="0" normalizeH="0" baseline="0" noProof="0" dirty="0" smtClean="0">
              <a:ln>
                <a:noFill/>
              </a:ln>
              <a:solidFill>
                <a:srgbClr val="2F1FA9"/>
              </a:solidFill>
              <a:effectLst/>
              <a:uLnTx/>
              <a:uFillTx/>
              <a:latin typeface="+mn-ea"/>
              <a:ea typeface="+mn-ea"/>
              <a:cs typeface="楷体_GB231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None/>
              <a:defRPr/>
            </a:pPr>
            <a:r>
              <a:rPr lang="zh-CN" altLang="en-US" sz="2400" b="1" kern="0" noProof="0" dirty="0" smtClean="0">
                <a:ln>
                  <a:noFill/>
                </a:ln>
                <a:solidFill>
                  <a:srgbClr val="2F1FA9"/>
                </a:solidFill>
                <a:effectLst/>
                <a:uLnTx/>
                <a:uFillTx/>
                <a:latin typeface="+mn-ea"/>
                <a:ea typeface="+mn-ea"/>
                <a:cs typeface="楷体_GB2312"/>
                <a:sym typeface="+mn-ea"/>
              </a:rPr>
              <a:t>    （</a:t>
            </a:r>
            <a:r>
              <a:rPr lang="en-US" altLang="zh-CN" sz="2400" b="1" kern="0" noProof="0" dirty="0" smtClean="0">
                <a:ln>
                  <a:noFill/>
                </a:ln>
                <a:solidFill>
                  <a:srgbClr val="2F1FA9"/>
                </a:solidFill>
                <a:effectLst/>
                <a:uLnTx/>
                <a:uFillTx/>
                <a:latin typeface="+mn-ea"/>
                <a:ea typeface="+mn-ea"/>
                <a:cs typeface="楷体_GB2312"/>
                <a:sym typeface="+mn-ea"/>
              </a:rPr>
              <a:t>2</a:t>
            </a:r>
            <a:r>
              <a:rPr lang="zh-CN" altLang="en-US" sz="2400" b="1" kern="0" noProof="0" dirty="0" smtClean="0">
                <a:ln>
                  <a:noFill/>
                </a:ln>
                <a:solidFill>
                  <a:srgbClr val="2F1FA9"/>
                </a:solidFill>
                <a:effectLst/>
                <a:uLnTx/>
                <a:uFillTx/>
                <a:latin typeface="+mn-ea"/>
                <a:ea typeface="+mn-ea"/>
                <a:cs typeface="楷体_GB2312"/>
                <a:sym typeface="+mn-ea"/>
              </a:rPr>
              <a:t>）</a:t>
            </a:r>
            <a:r>
              <a:rPr lang="zh-CN" altLang="en-US" sz="2400" b="1" kern="0" noProof="0" dirty="0" smtClean="0">
                <a:ln>
                  <a:noFill/>
                </a:ln>
                <a:solidFill>
                  <a:srgbClr val="FF0000"/>
                </a:solidFill>
                <a:effectLst/>
                <a:uLnTx/>
                <a:uFillTx/>
                <a:latin typeface="+mn-ea"/>
                <a:ea typeface="+mn-ea"/>
                <a:cs typeface="楷体_GB2312" pitchFamily="49" charset="-122"/>
                <a:sym typeface="+mn-ea"/>
              </a:rPr>
              <a:t>负责科室（医务</a:t>
            </a:r>
            <a:r>
              <a:rPr lang="en-US" altLang="zh-CN" sz="2400" b="1" kern="0" noProof="0" dirty="0" smtClean="0">
                <a:ln>
                  <a:noFill/>
                </a:ln>
                <a:solidFill>
                  <a:srgbClr val="FF0000"/>
                </a:solidFill>
                <a:effectLst/>
                <a:uLnTx/>
                <a:uFillTx/>
                <a:latin typeface="+mn-ea"/>
                <a:ea typeface="+mn-ea"/>
                <a:cs typeface="楷体_GB2312" pitchFamily="49" charset="-122"/>
                <a:sym typeface="+mn-ea"/>
              </a:rPr>
              <a:t>/ </a:t>
            </a:r>
            <a:r>
              <a:rPr lang="zh-CN" altLang="en-US" sz="2400" b="1" kern="0" noProof="0" dirty="0" smtClean="0">
                <a:ln>
                  <a:noFill/>
                </a:ln>
                <a:solidFill>
                  <a:srgbClr val="FF0000"/>
                </a:solidFill>
                <a:effectLst/>
                <a:uLnTx/>
                <a:uFillTx/>
                <a:latin typeface="+mn-ea"/>
                <a:ea typeface="+mn-ea"/>
                <a:cs typeface="楷体_GB2312" pitchFamily="49" charset="-122"/>
                <a:sym typeface="+mn-ea"/>
              </a:rPr>
              <a:t>防保</a:t>
            </a:r>
            <a:r>
              <a:rPr lang="en-US" altLang="zh-CN" sz="2400" b="1" kern="0" noProof="0" dirty="0" smtClean="0">
                <a:ln>
                  <a:noFill/>
                </a:ln>
                <a:solidFill>
                  <a:srgbClr val="FF0000"/>
                </a:solidFill>
                <a:effectLst/>
                <a:uLnTx/>
                <a:uFillTx/>
                <a:latin typeface="+mn-ea"/>
                <a:ea typeface="+mn-ea"/>
                <a:cs typeface="楷体_GB2312" pitchFamily="49" charset="-122"/>
                <a:sym typeface="+mn-ea"/>
              </a:rPr>
              <a:t>/</a:t>
            </a:r>
            <a:r>
              <a:rPr lang="zh-CN" altLang="en-US" sz="2400" b="1" kern="0" noProof="0" dirty="0" smtClean="0">
                <a:ln>
                  <a:noFill/>
                </a:ln>
                <a:solidFill>
                  <a:srgbClr val="FF0000"/>
                </a:solidFill>
                <a:effectLst/>
                <a:uLnTx/>
                <a:uFillTx/>
                <a:latin typeface="+mn-ea"/>
                <a:ea typeface="+mn-ea"/>
                <a:cs typeface="楷体_GB2312"/>
                <a:sym typeface="+mn-ea"/>
              </a:rPr>
              <a:t>病案室</a:t>
            </a:r>
            <a:r>
              <a:rPr lang="en-US" altLang="zh-CN" sz="2400" b="1" kern="0" noProof="0" dirty="0" smtClean="0">
                <a:ln>
                  <a:noFill/>
                </a:ln>
                <a:solidFill>
                  <a:srgbClr val="FF0000"/>
                </a:solidFill>
                <a:effectLst/>
                <a:uLnTx/>
                <a:uFillTx/>
                <a:latin typeface="+mn-ea"/>
                <a:ea typeface="+mn-ea"/>
                <a:cs typeface="楷体_GB2312" pitchFamily="49" charset="-122"/>
                <a:sym typeface="+mn-ea"/>
              </a:rPr>
              <a:t>/</a:t>
            </a:r>
            <a:r>
              <a:rPr lang="zh-CN" altLang="en-US" sz="2400" b="1" kern="0" noProof="0" dirty="0" smtClean="0">
                <a:ln>
                  <a:noFill/>
                </a:ln>
                <a:solidFill>
                  <a:srgbClr val="FF0000"/>
                </a:solidFill>
                <a:effectLst/>
                <a:uLnTx/>
                <a:uFillTx/>
                <a:latin typeface="+mn-ea"/>
                <a:ea typeface="+mn-ea"/>
                <a:cs typeface="楷体_GB2312" pitchFamily="49" charset="-122"/>
                <a:sym typeface="+mn-ea"/>
              </a:rPr>
              <a:t>公卫</a:t>
            </a:r>
            <a:r>
              <a:rPr lang="en-US" altLang="zh-CN" sz="2400" b="1" kern="0" noProof="0" dirty="0" smtClean="0">
                <a:ln>
                  <a:noFill/>
                </a:ln>
                <a:solidFill>
                  <a:srgbClr val="FF0000"/>
                </a:solidFill>
                <a:effectLst/>
                <a:uLnTx/>
                <a:uFillTx/>
                <a:latin typeface="+mn-ea"/>
                <a:ea typeface="+mn-ea"/>
                <a:cs typeface="楷体_GB2312" pitchFamily="49" charset="-122"/>
                <a:sym typeface="+mn-ea"/>
              </a:rPr>
              <a:t>/</a:t>
            </a:r>
            <a:r>
              <a:rPr lang="zh-CN" altLang="en-US" sz="2400" b="1" kern="0" noProof="0" dirty="0" smtClean="0">
                <a:ln>
                  <a:noFill/>
                </a:ln>
                <a:solidFill>
                  <a:srgbClr val="FF0000"/>
                </a:solidFill>
                <a:effectLst/>
                <a:uLnTx/>
                <a:uFillTx/>
                <a:latin typeface="+mn-ea"/>
                <a:ea typeface="+mn-ea"/>
                <a:cs typeface="楷体_GB2312" pitchFamily="49" charset="-122"/>
                <a:sym typeface="+mn-ea"/>
              </a:rPr>
              <a:t>疾控科等）</a:t>
            </a:r>
            <a:r>
              <a:rPr lang="zh-CN" altLang="en-US" sz="2400" b="1" kern="0" noProof="0" dirty="0" smtClean="0">
                <a:ln>
                  <a:noFill/>
                </a:ln>
                <a:solidFill>
                  <a:srgbClr val="2F1FA9"/>
                </a:solidFill>
                <a:effectLst/>
                <a:uLnTx/>
                <a:uFillTx/>
                <a:latin typeface="+mn-ea"/>
                <a:ea typeface="+mn-ea"/>
                <a:cs typeface="楷体_GB2312"/>
                <a:sym typeface="+mn-ea"/>
              </a:rPr>
              <a:t>及时审核当天的卡片，不合格的卡片退回请填报人员重新核实修改后上报，无效卡片均视为漏报；</a:t>
            </a:r>
            <a:endParaRPr kumimoji="0" lang="en-US" altLang="zh-CN" sz="2400" b="1" i="0" u="none" strike="noStrike" kern="0" cap="none" spc="0" normalizeH="0" baseline="0" noProof="0" dirty="0" smtClean="0">
              <a:ln>
                <a:noFill/>
              </a:ln>
              <a:solidFill>
                <a:srgbClr val="2F1FA9"/>
              </a:solidFill>
              <a:effectLst/>
              <a:uLnTx/>
              <a:uFillTx/>
              <a:latin typeface="+mn-ea"/>
              <a:ea typeface="+mn-ea"/>
              <a:cs typeface="楷体_GB2312"/>
            </a:endParaRPr>
          </a:p>
          <a:p>
            <a:pPr marL="742950" marR="0" lvl="1" indent="-285750" algn="l" defTabSz="914400" rtl="0" eaLnBrk="0" fontAlgn="base" latinLnBrk="0" hangingPunct="0">
              <a:lnSpc>
                <a:spcPct val="150000"/>
              </a:lnSpc>
              <a:spcBef>
                <a:spcPct val="20000"/>
              </a:spcBef>
              <a:spcAft>
                <a:spcPct val="0"/>
              </a:spcAft>
              <a:buClr>
                <a:schemeClr val="accent2"/>
              </a:buClr>
              <a:buSzTx/>
              <a:buFont typeface="Wingdings" panose="05000000000000000000" pitchFamily="2" charset="2"/>
              <a:buNone/>
              <a:defRPr/>
            </a:pPr>
            <a:r>
              <a:rPr lang="zh-CN" altLang="en-US" sz="2400" b="1" kern="0" noProof="0" dirty="0" smtClean="0">
                <a:ln>
                  <a:noFill/>
                </a:ln>
                <a:solidFill>
                  <a:srgbClr val="2F1FA9"/>
                </a:solidFill>
                <a:effectLst/>
                <a:uLnTx/>
                <a:uFillTx/>
                <a:latin typeface="+mn-ea"/>
                <a:ea typeface="+mn-ea"/>
                <a:cs typeface="楷体_GB2312"/>
                <a:sym typeface="+mn-ea"/>
              </a:rPr>
              <a:t>    （</a:t>
            </a:r>
            <a:r>
              <a:rPr lang="en-US" altLang="zh-CN" sz="2400" b="1" kern="0" noProof="0" dirty="0" smtClean="0">
                <a:ln>
                  <a:noFill/>
                </a:ln>
                <a:solidFill>
                  <a:srgbClr val="2F1FA9"/>
                </a:solidFill>
                <a:effectLst/>
                <a:uLnTx/>
                <a:uFillTx/>
                <a:latin typeface="+mn-ea"/>
                <a:ea typeface="+mn-ea"/>
                <a:cs typeface="楷体_GB2312"/>
                <a:sym typeface="+mn-ea"/>
              </a:rPr>
              <a:t>3</a:t>
            </a:r>
            <a:r>
              <a:rPr lang="zh-CN" altLang="en-US" sz="2400" b="1" kern="0" noProof="0" dirty="0" smtClean="0">
                <a:ln>
                  <a:noFill/>
                </a:ln>
                <a:solidFill>
                  <a:srgbClr val="2F1FA9"/>
                </a:solidFill>
                <a:effectLst/>
                <a:uLnTx/>
                <a:uFillTx/>
                <a:latin typeface="+mn-ea"/>
                <a:ea typeface="+mn-ea"/>
                <a:cs typeface="楷体_GB2312"/>
                <a:sym typeface="+mn-ea"/>
              </a:rPr>
              <a:t>）请逐级组织培训，医院培训到每一位填卡的医务人员，对填卡质量差的医生要个别指导。</a:t>
            </a:r>
            <a:endParaRPr lang="zh-CN" altLang="en-US" sz="2400" b="1" kern="0" noProof="0" dirty="0" smtClean="0">
              <a:ln>
                <a:noFill/>
              </a:ln>
              <a:solidFill>
                <a:srgbClr val="2F1FA9"/>
              </a:solidFill>
              <a:effectLst/>
              <a:uLnTx/>
              <a:uFillTx/>
              <a:latin typeface="+mn-ea"/>
              <a:ea typeface="+mn-ea"/>
              <a:cs typeface="楷体_GB2312"/>
              <a:sym typeface="+mn-e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Box 4"/>
          <p:cNvSpPr txBox="1"/>
          <p:nvPr/>
        </p:nvSpPr>
        <p:spPr>
          <a:xfrm>
            <a:off x="3923665" y="2659063"/>
            <a:ext cx="4762500" cy="1323975"/>
          </a:xfrm>
          <a:prstGeom prst="rect">
            <a:avLst/>
          </a:prstGeom>
          <a:noFill/>
          <a:ln w="9525" cap="flat" cmpd="sng">
            <a:noFill/>
            <a:prstDash val="solid"/>
            <a:miter/>
            <a:headEnd type="none" w="med" len="med"/>
            <a:tailEnd type="none" w="med" len="med"/>
          </a:ln>
        </p:spPr>
        <p:txBody>
          <a:bodyPr>
            <a:spAutoFit/>
          </a:bodyPr>
          <a:lstStyle/>
          <a:p>
            <a:r>
              <a:rPr lang="zh-CN" altLang="en-US" sz="8000" b="1" dirty="0">
                <a:solidFill>
                  <a:srgbClr val="0070C0"/>
                </a:solidFill>
                <a:latin typeface="Arial" panose="020B0604020202020204" pitchFamily="34" charset="0"/>
              </a:rPr>
              <a:t>谢   谢！</a:t>
            </a:r>
            <a:endParaRPr lang="zh-CN" altLang="en-US" sz="8000" b="1" dirty="0">
              <a:solidFill>
                <a:srgbClr val="0070C0"/>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558800"/>
            <a:ext cx="10972800" cy="636588"/>
          </a:xfrm>
        </p:spPr>
        <p:txBody>
          <a:bodyPr vert="horz" wrap="square" lIns="91440" tIns="45720" rIns="91440" bIns="45720" numCol="1" anchor="ctr" anchorCtr="0" compatLnSpc="1">
            <a:normAutofit fontScale="90000"/>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0" cap="none" spc="0" normalizeH="0" baseline="0" noProof="0" dirty="0" smtClean="0">
                <a:ln>
                  <a:noFill/>
                </a:ln>
                <a:solidFill>
                  <a:schemeClr val="accent2"/>
                </a:solidFill>
                <a:effectLst/>
                <a:uLnTx/>
                <a:uFillTx/>
                <a:latin typeface="+mj-lt"/>
                <a:ea typeface="宋体" panose="02010600030101010101" pitchFamily="2" charset="-122"/>
                <a:cs typeface="+mj-cs"/>
              </a:rPr>
              <a:t>    </a:t>
            </a:r>
            <a:r>
              <a:rPr kumimoji="0" lang="zh-CN" altLang="en-US" sz="4000" b="1" i="0" u="none" strike="noStrike" kern="1200" cap="none" spc="0" normalizeH="0" baseline="0" noProof="0" dirty="0" smtClean="0">
                <a:ln>
                  <a:noFill/>
                </a:ln>
                <a:solidFill>
                  <a:schemeClr val="accent2"/>
                </a:solidFill>
                <a:effectLst/>
                <a:uLnTx/>
                <a:uFillTx/>
                <a:latin typeface="+mj-lt"/>
                <a:ea typeface="+mj-ea"/>
                <a:cs typeface="+mj-cs"/>
                <a:sym typeface="+mn-ea"/>
              </a:rPr>
              <a:t>云南省近</a:t>
            </a:r>
            <a:r>
              <a:rPr kumimoji="0" lang="en-US" altLang="zh-CN" sz="4000" b="1" i="0" u="none" strike="noStrike" kern="1200" cap="none" spc="0" normalizeH="0" baseline="0" noProof="0" dirty="0" smtClean="0">
                <a:ln>
                  <a:noFill/>
                </a:ln>
                <a:solidFill>
                  <a:schemeClr val="accent2"/>
                </a:solidFill>
                <a:effectLst/>
                <a:uLnTx/>
                <a:uFillTx/>
                <a:latin typeface="+mj-lt"/>
                <a:ea typeface="+mj-ea"/>
                <a:cs typeface="+mj-cs"/>
                <a:sym typeface="+mn-ea"/>
              </a:rPr>
              <a:t>10</a:t>
            </a:r>
            <a:r>
              <a:rPr kumimoji="0" lang="zh-CN" altLang="en-US" sz="4000" b="1" i="0" u="none" strike="noStrike" kern="1200" cap="none" spc="0" normalizeH="0" baseline="0" noProof="0" dirty="0" smtClean="0">
                <a:ln>
                  <a:noFill/>
                </a:ln>
                <a:solidFill>
                  <a:schemeClr val="accent2"/>
                </a:solidFill>
                <a:effectLst/>
                <a:uLnTx/>
                <a:uFillTx/>
                <a:latin typeface="+mj-lt"/>
                <a:ea typeface="+mj-ea"/>
                <a:cs typeface="+mj-cs"/>
                <a:sym typeface="+mn-ea"/>
              </a:rPr>
              <a:t>年以来的死因顺位</a:t>
            </a:r>
            <a:endParaRPr kumimoji="0" lang="zh-CN" altLang="en-US" sz="4000" b="1" i="0" u="none" strike="noStrike" kern="1200" cap="none" spc="0" normalizeH="0" baseline="0" noProof="0" dirty="0" smtClean="0">
              <a:ln>
                <a:noFill/>
              </a:ln>
              <a:solidFill>
                <a:schemeClr val="accent2"/>
              </a:solidFill>
              <a:effectLst/>
              <a:uLnTx/>
              <a:uFillTx/>
              <a:latin typeface="+mj-lt"/>
              <a:ea typeface="+mj-ea"/>
              <a:cs typeface="+mj-cs"/>
              <a:sym typeface="+mn-ea"/>
            </a:endParaRPr>
          </a:p>
        </p:txBody>
      </p:sp>
      <p:graphicFrame>
        <p:nvGraphicFramePr>
          <p:cNvPr id="32771" name="内容占位符 32770"/>
          <p:cNvGraphicFramePr>
            <a:graphicFrameLocks noGrp="1"/>
          </p:cNvGraphicFramePr>
          <p:nvPr>
            <p:ph idx="1"/>
            <p:custDataLst>
              <p:tags r:id="rId1"/>
            </p:custDataLst>
          </p:nvPr>
        </p:nvGraphicFramePr>
        <p:xfrm>
          <a:off x="0" y="1608455"/>
          <a:ext cx="12191365" cy="4504690"/>
        </p:xfrm>
        <a:graphic>
          <a:graphicData uri="http://schemas.openxmlformats.org/drawingml/2006/table">
            <a:tbl>
              <a:tblPr/>
              <a:tblGrid>
                <a:gridCol w="530225"/>
                <a:gridCol w="1089660"/>
                <a:gridCol w="1050925"/>
                <a:gridCol w="1021715"/>
                <a:gridCol w="1080770"/>
                <a:gridCol w="1016635"/>
                <a:gridCol w="1062355"/>
                <a:gridCol w="1031240"/>
                <a:gridCol w="1115060"/>
                <a:gridCol w="1092835"/>
                <a:gridCol w="1092835"/>
                <a:gridCol w="1007110"/>
              </a:tblGrid>
              <a:tr h="60452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eaLnBrk="1" hangingPunct="1">
                        <a:lnSpc>
                          <a:spcPts val="2000"/>
                        </a:lnSpc>
                        <a:buNone/>
                      </a:pPr>
                      <a:r>
                        <a:rPr lang="zh-CN" altLang="en-US" sz="2000" b="1" dirty="0">
                          <a:latin typeface="楷体_GB2312" pitchFamily="49" charset="-122"/>
                        </a:rPr>
                        <a:t>顺位</a:t>
                      </a:r>
                      <a:endParaRPr lang="zh-CN" altLang="en-US"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000" b="1" dirty="0">
                          <a:latin typeface="楷体_GB2312" pitchFamily="49" charset="-122"/>
                        </a:rPr>
                        <a:t>2012</a:t>
                      </a:r>
                      <a:endParaRPr lang="en-US" altLang="zh-CN"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000" b="1" dirty="0">
                          <a:latin typeface="楷体_GB2312" pitchFamily="49" charset="-122"/>
                        </a:rPr>
                        <a:t>2013</a:t>
                      </a:r>
                      <a:endParaRPr lang="en-US" altLang="zh-CN"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000" b="1" dirty="0">
                          <a:latin typeface="楷体_GB2312" pitchFamily="49" charset="-122"/>
                        </a:rPr>
                        <a:t>2014</a:t>
                      </a:r>
                      <a:endParaRPr lang="en-US" altLang="zh-CN"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000" b="1" dirty="0">
                          <a:latin typeface="楷体_GB2312" pitchFamily="49" charset="-122"/>
                        </a:rPr>
                        <a:t>2015</a:t>
                      </a:r>
                      <a:endParaRPr lang="en-US" altLang="zh-CN"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000" b="1" dirty="0">
                          <a:latin typeface="楷体_GB2312" pitchFamily="49" charset="-122"/>
                        </a:rPr>
                        <a:t>2016</a:t>
                      </a:r>
                      <a:endParaRPr lang="en-US" altLang="zh-CN"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000" b="1" dirty="0">
                          <a:latin typeface="楷体_GB2312" pitchFamily="49" charset="-122"/>
                        </a:rPr>
                        <a:t>2017</a:t>
                      </a:r>
                      <a:endParaRPr lang="en-US" altLang="zh-CN"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000" b="1" dirty="0">
                          <a:latin typeface="楷体_GB2312" pitchFamily="49" charset="-122"/>
                        </a:rPr>
                        <a:t>2018</a:t>
                      </a:r>
                      <a:endParaRPr lang="en-US" altLang="zh-CN"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000" b="1" dirty="0">
                          <a:latin typeface="楷体_GB2312" pitchFamily="49" charset="-122"/>
                        </a:rPr>
                        <a:t>2019</a:t>
                      </a:r>
                      <a:endParaRPr lang="en-US" altLang="zh-CN"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000" b="1" dirty="0">
                          <a:latin typeface="楷体_GB2312" pitchFamily="49" charset="-122"/>
                        </a:rPr>
                        <a:t>2020</a:t>
                      </a:r>
                      <a:endParaRPr lang="en-US" altLang="zh-CN"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000" b="1" dirty="0">
                          <a:latin typeface="楷体_GB2312" pitchFamily="49" charset="-122"/>
                        </a:rPr>
                        <a:t>2021</a:t>
                      </a:r>
                      <a:endParaRPr lang="en-US" altLang="zh-CN"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c>
                  <a:txBody>
                    <a:bodyPr/>
                    <a:lstStyle/>
                    <a:p>
                      <a:pPr lvl="0" algn="ctr" eaLnBrk="1" hangingPunct="1">
                        <a:lnSpc>
                          <a:spcPts val="2000"/>
                        </a:lnSpc>
                        <a:buNone/>
                      </a:pPr>
                      <a:r>
                        <a:rPr lang="en-US" altLang="zh-CN" sz="2000" b="1" dirty="0">
                          <a:latin typeface="楷体_GB2312" pitchFamily="49" charset="-122"/>
                        </a:rPr>
                        <a:t>2022</a:t>
                      </a:r>
                      <a:endParaRPr lang="en-US" altLang="zh-CN" sz="20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99CCFF"/>
                    </a:solidFill>
                  </a:tcPr>
                </a:tc>
              </a:tr>
              <a:tr h="88963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400" b="1" dirty="0">
                          <a:latin typeface="楷体_GB2312" pitchFamily="49" charset="-122"/>
                        </a:rPr>
                        <a:t>1</a:t>
                      </a:r>
                      <a:endParaRPr lang="en-US" altLang="zh-CN" sz="24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F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心脏病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心脏病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呼吸系统疾病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呼吸系统疾病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呼吸系统疾病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呼吸系统疾病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脑血管病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脑血管病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脑血管病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脑血管病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CFF"/>
                    </a:solidFill>
                  </a:tcPr>
                </a:tc>
                <a:tc>
                  <a:txBody>
                    <a:bodyPr/>
                    <a:lstStyle/>
                    <a:p>
                      <a:pPr algn="ctr" fontAlgn="base">
                        <a:lnSpc>
                          <a:spcPts val="2200"/>
                        </a:lnSpc>
                        <a:buClrTx/>
                        <a:buSzTx/>
                        <a:buFontTx/>
                        <a:buNone/>
                      </a:pPr>
                      <a:r>
                        <a:rPr lang="zh-CN" altLang="en-US" sz="2000" b="1" dirty="0">
                          <a:solidFill>
                            <a:schemeClr val="bg1"/>
                          </a:solidFill>
                          <a:latin typeface="Arial" panose="020B0604020202020204" pitchFamily="34" charset="0"/>
                          <a:ea typeface="楷体_GB2312" pitchFamily="49" charset="-122"/>
                        </a:rPr>
                        <a:t>脑血管病</a:t>
                      </a:r>
                      <a:endParaRPr lang="zh-CN" altLang="en-US" sz="2000" b="1" dirty="0">
                        <a:solidFill>
                          <a:schemeClr val="bg1"/>
                        </a:solidFill>
                        <a:latin typeface="Arial" panose="020B0604020202020204" pitchFamily="34" charset="0"/>
                        <a:ea typeface="楷体_GB2312" pitchFamily="49" charset="-122"/>
                      </a:endParaRPr>
                    </a:p>
                  </a:txBody>
                  <a:tcPr marL="12700" marR="12700" marT="1270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CFF"/>
                    </a:solidFill>
                  </a:tcPr>
                </a:tc>
              </a:tr>
              <a:tr h="819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400" b="1" dirty="0">
                          <a:latin typeface="楷体_GB2312" pitchFamily="49" charset="-122"/>
                        </a:rPr>
                        <a:t>2</a:t>
                      </a:r>
                      <a:endParaRPr lang="en-US" altLang="zh-CN" sz="24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8"/>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呼吸系统疾病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呼吸系统疾病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脑血管病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脑血管病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脑血管病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脑血管病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心脏病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呼吸系统疾病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心脏病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心脏病</a:t>
                      </a:r>
                      <a:endParaRPr lang="zh-CN" altLang="en-US" sz="2000" b="1" dirty="0">
                        <a:solidFill>
                          <a:schemeClr val="bg1"/>
                        </a:solidFill>
                        <a:latin typeface="Arial" panose="020B0604020202020204" pitchFamily="34" charset="0"/>
                      </a:endParaRPr>
                    </a:p>
                    <a:p>
                      <a:pPr lvl="0" algn="ctr" eaLnBrk="1" hangingPunct="1">
                        <a:lnSpc>
                          <a:spcPts val="2200"/>
                        </a:lnSpc>
                        <a:buNone/>
                      </a:pP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000"/>
                    </a:solidFill>
                  </a:tcPr>
                </a:tc>
                <a:tc>
                  <a:txBody>
                    <a:bodyPr/>
                    <a:lstStyle/>
                    <a:p>
                      <a:pPr algn="ctr" fontAlgn="base">
                        <a:lnSpc>
                          <a:spcPts val="2200"/>
                        </a:lnSpc>
                        <a:buClrTx/>
                        <a:buSzTx/>
                        <a:buFontTx/>
                        <a:buNone/>
                      </a:pPr>
                      <a:r>
                        <a:rPr lang="zh-CN" altLang="en-US" sz="2000" b="1" dirty="0">
                          <a:solidFill>
                            <a:schemeClr val="bg1"/>
                          </a:solidFill>
                          <a:latin typeface="Arial" panose="020B0604020202020204" pitchFamily="34" charset="0"/>
                          <a:ea typeface="楷体_GB2312" pitchFamily="49" charset="-122"/>
                        </a:rPr>
                        <a:t>心脏病</a:t>
                      </a:r>
                      <a:endParaRPr lang="zh-CN" altLang="en-US" sz="2000" b="1" dirty="0">
                        <a:solidFill>
                          <a:schemeClr val="bg1"/>
                        </a:solidFill>
                        <a:latin typeface="Arial" panose="020B0604020202020204" pitchFamily="34" charset="0"/>
                        <a:ea typeface="楷体_GB2312" pitchFamily="49" charset="-122"/>
                      </a:endParaRPr>
                    </a:p>
                  </a:txBody>
                  <a:tcPr marL="12700" marR="12700" marT="1270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000"/>
                    </a:solidFill>
                  </a:tcPr>
                </a:tc>
              </a:tr>
              <a:tr h="8166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400" b="1" dirty="0">
                          <a:latin typeface="楷体_GB2312" pitchFamily="49" charset="-122"/>
                        </a:rPr>
                        <a:t>3</a:t>
                      </a:r>
                      <a:endParaRPr lang="en-US" altLang="zh-CN" sz="24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F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脑血管病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脑血管病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C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心脏病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心脏病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心脏病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心脏病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呼吸系统疾病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心脏病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呼吸系统疾病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呼吸系统疾病</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solidFill>
                  </a:tcPr>
                </a:tc>
                <a:tc>
                  <a:txBody>
                    <a:bodyPr/>
                    <a:lstStyle/>
                    <a:p>
                      <a:pPr algn="ctr" fontAlgn="base">
                        <a:lnSpc>
                          <a:spcPts val="2200"/>
                        </a:lnSpc>
                        <a:buClrTx/>
                        <a:buSzTx/>
                        <a:buFontTx/>
                        <a:buNone/>
                      </a:pPr>
                      <a:r>
                        <a:rPr lang="zh-CN" altLang="en-US" sz="2000" b="1" dirty="0">
                          <a:solidFill>
                            <a:schemeClr val="bg1"/>
                          </a:solidFill>
                          <a:latin typeface="Arial" panose="020B0604020202020204" pitchFamily="34" charset="0"/>
                          <a:ea typeface="楷体_GB2312" pitchFamily="49" charset="-122"/>
                        </a:rPr>
                        <a:t>呼吸系统疾病</a:t>
                      </a:r>
                      <a:endParaRPr lang="zh-CN" altLang="en-US" sz="2000" b="1" dirty="0">
                        <a:solidFill>
                          <a:schemeClr val="bg1"/>
                        </a:solidFill>
                        <a:latin typeface="Arial" panose="020B0604020202020204" pitchFamily="34" charset="0"/>
                        <a:ea typeface="楷体_GB2312" pitchFamily="49" charset="-122"/>
                      </a:endParaRPr>
                    </a:p>
                  </a:txBody>
                  <a:tcPr marL="12700" marR="12700" marT="1270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solidFill>
                  </a:tcPr>
                </a:tc>
              </a:tr>
              <a:tr h="69596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400" b="1" dirty="0">
                          <a:latin typeface="楷体_GB2312" pitchFamily="49" charset="-122"/>
                        </a:rPr>
                        <a:t>4</a:t>
                      </a:r>
                      <a:endParaRPr lang="en-US" altLang="zh-CN" sz="24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8"/>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恶性肿瘤</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85AE4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恶性肿瘤</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85AE4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恶性肿瘤</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85AE4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恶性肿瘤</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85AE4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恶性肿瘤</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85AE4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恶性肿瘤</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85AE4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恶性肿瘤</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85AE4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恶性肿瘤</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85AE4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恶性肿瘤</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85AE4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恶性肿瘤</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85AE49"/>
                    </a:solidFill>
                  </a:tcPr>
                </a:tc>
                <a:tc>
                  <a:txBody>
                    <a:bodyPr/>
                    <a:lstStyle/>
                    <a:p>
                      <a:pPr algn="ctr" fontAlgn="base">
                        <a:lnSpc>
                          <a:spcPts val="2200"/>
                        </a:lnSpc>
                        <a:buClrTx/>
                        <a:buSzTx/>
                        <a:buFontTx/>
                        <a:buNone/>
                      </a:pPr>
                      <a:r>
                        <a:rPr lang="zh-CN" altLang="en-US" sz="2000" b="1" dirty="0">
                          <a:solidFill>
                            <a:schemeClr val="bg1"/>
                          </a:solidFill>
                          <a:latin typeface="Arial" panose="020B0604020202020204" pitchFamily="34" charset="0"/>
                          <a:ea typeface="楷体_GB2312" pitchFamily="49" charset="-122"/>
                        </a:rPr>
                        <a:t>恶性肿瘤</a:t>
                      </a:r>
                      <a:endParaRPr lang="zh-CN" altLang="en-US" sz="2000" b="1" dirty="0">
                        <a:solidFill>
                          <a:schemeClr val="bg1"/>
                        </a:solidFill>
                        <a:latin typeface="Arial" panose="020B0604020202020204" pitchFamily="34" charset="0"/>
                        <a:ea typeface="楷体_GB2312" pitchFamily="49" charset="-122"/>
                      </a:endParaRPr>
                    </a:p>
                  </a:txBody>
                  <a:tcPr marL="12700" marR="12700" marT="1270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85AE49"/>
                    </a:solidFill>
                  </a:tcPr>
                </a:tc>
              </a:tr>
              <a:tr h="67881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000"/>
                        </a:lnSpc>
                        <a:buNone/>
                      </a:pPr>
                      <a:r>
                        <a:rPr lang="en-US" altLang="zh-CN" sz="2400" b="1" dirty="0">
                          <a:latin typeface="楷体_GB2312" pitchFamily="49" charset="-122"/>
                        </a:rPr>
                        <a:t>5</a:t>
                      </a:r>
                      <a:endParaRPr lang="en-US" altLang="zh-CN" sz="2400" b="1" dirty="0">
                        <a:latin typeface="楷体_GB2312" pitchFamily="49" charset="-122"/>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F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伤害</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0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伤害</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0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伤害</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0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伤害</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0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伤害</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0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伤害</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0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伤害</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0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伤害</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0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伤害</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0000"/>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楷体_GB2312"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楷体_GB2312" pitchFamily="49" charset="-122"/>
                          <a:cs typeface="+mn-cs"/>
                        </a:defRPr>
                      </a:lvl5pPr>
                    </a:lstStyle>
                    <a:p>
                      <a:pPr lvl="0" algn="ctr" eaLnBrk="1" hangingPunct="1">
                        <a:lnSpc>
                          <a:spcPts val="2200"/>
                        </a:lnSpc>
                        <a:buNone/>
                      </a:pPr>
                      <a:r>
                        <a:rPr lang="zh-CN" altLang="en-US" sz="2000" b="1" dirty="0">
                          <a:solidFill>
                            <a:schemeClr val="bg1"/>
                          </a:solidFill>
                          <a:latin typeface="Arial" panose="020B0604020202020204" pitchFamily="34" charset="0"/>
                        </a:rPr>
                        <a:t>伤害</a:t>
                      </a:r>
                      <a:endParaRPr lang="zh-CN" altLang="en-US" sz="2000" b="1" dirty="0">
                        <a:solidFill>
                          <a:schemeClr val="bg1"/>
                        </a:solidFill>
                        <a:latin typeface="Arial" panose="020B0604020202020204" pitchFamily="34" charset="0"/>
                      </a:endParaRPr>
                    </a:p>
                  </a:txBody>
                  <a:tcPr marL="121920" marR="12192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0000"/>
                    </a:solidFill>
                  </a:tcPr>
                </a:tc>
                <a:tc>
                  <a:txBody>
                    <a:bodyPr/>
                    <a:lstStyle/>
                    <a:p>
                      <a:pPr algn="ctr" fontAlgn="base">
                        <a:lnSpc>
                          <a:spcPts val="2200"/>
                        </a:lnSpc>
                        <a:buClrTx/>
                        <a:buSzTx/>
                        <a:buFontTx/>
                        <a:buNone/>
                      </a:pPr>
                      <a:r>
                        <a:rPr lang="zh-CN" altLang="en-US" sz="2000" b="1" dirty="0">
                          <a:solidFill>
                            <a:schemeClr val="bg1"/>
                          </a:solidFill>
                          <a:latin typeface="Arial" panose="020B0604020202020204" pitchFamily="34" charset="0"/>
                          <a:ea typeface="楷体_GB2312" pitchFamily="49" charset="-122"/>
                        </a:rPr>
                        <a:t>伤害</a:t>
                      </a:r>
                      <a:endParaRPr lang="zh-CN" altLang="en-US" sz="2000" b="1" dirty="0">
                        <a:solidFill>
                          <a:schemeClr val="bg1"/>
                        </a:solidFill>
                        <a:latin typeface="Arial" panose="020B0604020202020204" pitchFamily="34" charset="0"/>
                        <a:ea typeface="楷体_GB2312" pitchFamily="49" charset="-122"/>
                      </a:endParaRPr>
                    </a:p>
                  </a:txBody>
                  <a:tcPr marL="12700" marR="12700" marT="1270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F0000"/>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a:xfrm>
            <a:off x="2027238" y="654050"/>
            <a:ext cx="7426325" cy="1052513"/>
          </a:xfrm>
        </p:spPr>
        <p:txBody>
          <a:bodyPr vert="horz" wrap="square" lIns="91438" tIns="45719" rIns="91438" bIns="45719" numCol="1" rtlCol="0" anchor="t" anchorCtr="0" compatLnSpc="1">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smtClean="0">
                <a:ln>
                  <a:noFill/>
                </a:ln>
                <a:solidFill>
                  <a:srgbClr val="2F1FA9"/>
                </a:solidFill>
                <a:effectLst>
                  <a:outerShdw blurRad="38100" dist="38100" dir="2700000" algn="tl">
                    <a:srgbClr val="000000">
                      <a:alpha val="43137"/>
                    </a:srgbClr>
                  </a:outerShdw>
                </a:effectLst>
                <a:uLnTx/>
                <a:uFillTx/>
                <a:latin typeface="黑体" panose="02010609060101010101" pitchFamily="49" charset="-122"/>
                <a:ea typeface="+mj-ea"/>
                <a:cs typeface="+mj-cs"/>
              </a:rPr>
              <a:t>伤害监测</a:t>
            </a:r>
            <a:r>
              <a:rPr kumimoji="0" lang="zh-CN" altLang="en-US" sz="3600" b="1" i="0" u="none" strike="noStrike" kern="0" cap="none" spc="0" normalizeH="0" baseline="0" noProof="0" dirty="0">
                <a:ln>
                  <a:noFill/>
                </a:ln>
                <a:solidFill>
                  <a:srgbClr val="2F1FA9"/>
                </a:solidFill>
                <a:effectLst>
                  <a:outerShdw blurRad="38100" dist="38100" dir="2700000" algn="tl">
                    <a:srgbClr val="000000">
                      <a:alpha val="43137"/>
                    </a:srgbClr>
                  </a:outerShdw>
                </a:effectLst>
                <a:uLnTx/>
                <a:uFillTx/>
                <a:latin typeface="黑体" panose="02010609060101010101" pitchFamily="49" charset="-122"/>
                <a:ea typeface="+mj-ea"/>
                <a:cs typeface="+mj-cs"/>
              </a:rPr>
              <a:t>目的</a:t>
            </a:r>
            <a:endParaRPr kumimoji="0" lang="zh-CN" altLang="en-US" sz="3600" b="1" i="0" u="none" strike="noStrike" kern="0" cap="none" spc="0" normalizeH="0" baseline="0" noProof="0" dirty="0">
              <a:ln>
                <a:noFill/>
              </a:ln>
              <a:solidFill>
                <a:srgbClr val="2F1FA9"/>
              </a:solidFill>
              <a:effectLst>
                <a:outerShdw blurRad="38100" dist="38100" dir="2700000" algn="tl">
                  <a:srgbClr val="000000">
                    <a:alpha val="43137"/>
                  </a:srgbClr>
                </a:outerShdw>
              </a:effectLst>
              <a:uLnTx/>
              <a:uFillTx/>
              <a:latin typeface="黑体" panose="02010609060101010101" pitchFamily="49" charset="-122"/>
              <a:ea typeface="+mj-ea"/>
              <a:cs typeface="+mj-cs"/>
            </a:endParaRPr>
          </a:p>
        </p:txBody>
      </p:sp>
      <p:sp>
        <p:nvSpPr>
          <p:cNvPr id="100" name="矩形: 圆角 10"/>
          <p:cNvSpPr/>
          <p:nvPr>
            <p:custDataLst>
              <p:tags r:id="rId1"/>
            </p:custDataLst>
          </p:nvPr>
        </p:nvSpPr>
        <p:spPr>
          <a:xfrm>
            <a:off x="942975" y="2247900"/>
            <a:ext cx="10438130" cy="2239645"/>
          </a:xfrm>
          <a:prstGeom prst="roundRect">
            <a:avLst>
              <a:gd name="adj" fmla="val 9199"/>
            </a:avLst>
          </a:prstGeom>
          <a:gradFill>
            <a:gsLst>
              <a:gs pos="100000">
                <a:srgbClr val="026CD4">
                  <a:lumMod val="20000"/>
                  <a:lumOff val="80000"/>
                  <a:alpha val="20000"/>
                </a:srgbClr>
              </a:gs>
              <a:gs pos="0">
                <a:srgbClr val="008BFF">
                  <a:lumMod val="20000"/>
                  <a:lumOff val="80000"/>
                </a:srgbClr>
              </a:gs>
            </a:gsLst>
            <a:lin ang="5400000" scaled="0"/>
          </a:gradFill>
          <a:ln w="19050" cap="flat" cmpd="sng" algn="ctr">
            <a:gradFill flip="none" rotWithShape="1">
              <a:gsLst>
                <a:gs pos="19000">
                  <a:srgbClr val="026CD4">
                    <a:lumMod val="20000"/>
                    <a:lumOff val="80000"/>
                    <a:alpha val="20000"/>
                  </a:srgbClr>
                </a:gs>
                <a:gs pos="100000">
                  <a:srgbClr val="026CD4"/>
                </a:gs>
              </a:gsLst>
              <a:lin ang="15960000" scaled="1"/>
              <a:tileRect/>
            </a:gradFill>
            <a:prstDash val="solid"/>
            <a:miter lim="800000"/>
          </a:ln>
          <a:effectLst/>
        </p:spPr>
        <p:txBody>
          <a:bodyPr rtlCol="0" anchor="ctr"/>
          <a:lstStyle/>
          <a:p>
            <a:endParaRPr lang="zh-CN" altLang="en-US" sz="1400" dirty="0">
              <a:solidFill>
                <a:srgbClr val="FFFFFF"/>
              </a:solidFill>
              <a:latin typeface="微软雅黑" panose="020B0503020204020204" pitchFamily="34" charset="-122"/>
              <a:ea typeface="微软雅黑" panose="020B0503020204020204" pitchFamily="34" charset="-122"/>
              <a:cs typeface="思源黑体 CN Bold" panose="020B0800000000000000" charset="-122"/>
            </a:endParaRPr>
          </a:p>
        </p:txBody>
      </p:sp>
      <p:sp>
        <p:nvSpPr>
          <p:cNvPr id="37891" name="内容占位符 2"/>
          <p:cNvSpPr>
            <a:spLocks noGrp="1"/>
          </p:cNvSpPr>
          <p:nvPr>
            <p:ph idx="1"/>
          </p:nvPr>
        </p:nvSpPr>
        <p:spPr>
          <a:xfrm>
            <a:off x="942975" y="2490470"/>
            <a:ext cx="10647680" cy="1754505"/>
          </a:xfrm>
        </p:spPr>
        <p:txBody>
          <a:bodyPr vert="horz" wrap="square" lIns="91438" tIns="45719" rIns="91438" bIns="45719" numCol="1" rtlCol="0" anchor="t" anchorCtr="0" compatLnSpc="1">
            <a:normAutofit/>
          </a:bodyPr>
          <a:lstStyle/>
          <a:p>
            <a:pPr marL="0" marR="0" lvl="0" indent="836295" algn="l" defTabSz="914400" rtl="0" eaLnBrk="0" fontAlgn="base" latinLnBrk="0" hangingPunct="0">
              <a:lnSpc>
                <a:spcPct val="160000"/>
              </a:lnSpc>
              <a:spcBef>
                <a:spcPct val="20000"/>
              </a:spcBef>
              <a:spcAft>
                <a:spcPct val="0"/>
              </a:spcAft>
              <a:buClr>
                <a:schemeClr val="accent2"/>
              </a:buClr>
              <a:buSzTx/>
              <a:buFont typeface="Wingdings" panose="05000000000000000000" pitchFamily="2" charset="2"/>
              <a:buNone/>
              <a:defRPr/>
            </a:pPr>
            <a:r>
              <a:rPr kumimoji="0" lang="zh-CN" altLang="en-US" sz="2800" b="1" i="0" u="none" strike="noStrike" kern="1200" cap="none" spc="0" normalizeH="0" baseline="0" noProof="0" dirty="0" smtClean="0">
                <a:ln>
                  <a:noFill/>
                </a:ln>
                <a:solidFill>
                  <a:srgbClr val="003399"/>
                </a:solidFill>
                <a:effectLst/>
                <a:uLnTx/>
                <a:uFillTx/>
                <a:latin typeface="+mn-ea"/>
                <a:ea typeface="+mn-ea"/>
                <a:cs typeface="楷体_GB2312"/>
              </a:rPr>
              <a:t>掌握我省伤害的发生水平、流行特征及变化趋势，为我省伤害防制政策、策略和措施的制定、实施及效果评价提供依据。</a:t>
            </a:r>
            <a:endParaRPr kumimoji="0" lang="zh-CN" altLang="en-US" sz="2800" b="1" i="0" u="none" strike="noStrike" kern="1200" cap="none" spc="0" normalizeH="0" baseline="0" noProof="0" dirty="0" smtClean="0">
              <a:ln>
                <a:noFill/>
              </a:ln>
              <a:solidFill>
                <a:srgbClr val="003399"/>
              </a:solidFill>
              <a:effectLst/>
              <a:uLnTx/>
              <a:uFillTx/>
              <a:latin typeface="+mn-ea"/>
              <a:ea typeface="+mn-ea"/>
              <a:cs typeface="楷体_GB2312"/>
            </a:endParaRPr>
          </a:p>
        </p:txBody>
      </p:sp>
    </p:spTree>
  </p:cSld>
  <p:clrMapOvr>
    <a:masterClrMapping/>
  </p:clrMapOvr>
  <p:transition spd="med">
    <p:fade/>
  </p:transition>
  <p:timing>
    <p:tnLst>
      <p:par>
        <p:cTn id="1" dur="indefinite" restart="never" nodeType="tmRoot"/>
      </p:par>
    </p:tnLst>
  </p:timing>
</p:sld>
</file>

<file path=ppt/tags/tag1.xml><?xml version="1.0" encoding="utf-8"?>
<p:tagLst xmlns:p="http://schemas.openxmlformats.org/presentationml/2006/main">
  <p:tag name="MH" val="20160819160041"/>
  <p:tag name="MH_LIBRARY" val="CONTENTS"/>
  <p:tag name="MH_TYPE" val="NUMBER"/>
  <p:tag name="ID" val="553524"/>
  <p:tag name="MH_ORDER" val="1"/>
  <p:tag name="KSO_WM_TAG_VERSION" val="1.0"/>
  <p:tag name="KSO_WM_BEAUTIFY_FLAG" val="#wm#"/>
  <p:tag name="KSO_WM_TEMPLATE_CATEGORY" val="diagram"/>
  <p:tag name="KSO_WM_TEMPLATE_INDEX" val="20170302"/>
  <p:tag name="KSO_WM_UNIT_TYPE" val="l_h_i"/>
  <p:tag name="KSO_WM_UNIT_INDEX" val="1_1_1"/>
  <p:tag name="KSO_WM_UNIT_ID" val="diagram20170302_3*l_h_i*1_1_1"/>
  <p:tag name="KSO_WM_UNIT_LAYERLEVEL" val="1_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10.xml><?xml version="1.0" encoding="utf-8"?>
<p:tagLst xmlns:p="http://schemas.openxmlformats.org/presentationml/2006/main">
  <p:tag name="KSO_WM_TAG_VERSION" val="1.0"/>
  <p:tag name="KSO_WM_BEAUTIFY_FLAG" val="#wm#"/>
  <p:tag name="KSO_WM_TEMPLATE_CATEGORY" val="diagram"/>
  <p:tag name="KSO_WM_TEMPLATE_INDEX" val="20170302"/>
  <p:tag name="KSO_WM_UNIT_TYPE" val="l_h_i"/>
  <p:tag name="KSO_WM_UNIT_INDEX" val="1_3_2"/>
  <p:tag name="KSO_WM_UNIT_ID" val="diagram20170302_3*l_h_i*1_3_2"/>
  <p:tag name="KSO_WM_UNIT_LAYERLEVEL" val="1_1_1"/>
  <p:tag name="KSO_WM_DIAGRAM_GROUP_CODE" val="l1-1"/>
  <p:tag name="KSO_WM_UNIT_TEXT_FILL_FORE_SCHEMECOLOR_INDEX" val="14"/>
  <p:tag name="KSO_WM_UNIT_TEXT_FILL_TYPE" val="1"/>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TAG_VERSION" val="1.0"/>
  <p:tag name="KSO_WM_BEAUTIFY_FLAG" val="#wm#"/>
  <p:tag name="KSO_WM_TEMPLATE_CATEGORY" val="diagram"/>
  <p:tag name="KSO_WM_TEMPLATE_INDEX" val="160395"/>
  <p:tag name="KSO_WM_UNIT_TYPE" val="m_i"/>
  <p:tag name="KSO_WM_UNIT_INDEX" val="1_1"/>
  <p:tag name="KSO_WM_UNIT_ID" val="diagram160395_3*m_i*1_1"/>
  <p:tag name="KSO_WM_UNIT_CLEAR" val="1"/>
  <p:tag name="KSO_WM_UNIT_LAYERLEVEL" val="1_1"/>
  <p:tag name="KSO_WM_DIAGRAM_GROUP_CODE" val="m1-1"/>
  <p:tag name="KSO_WM_UNIT_LINE_FORE_SCHEMECOLOR_INDEX" val="5"/>
  <p:tag name="KSO_WM_UNIT_LINE_FILL_TYPE" val="2"/>
</p:tagLst>
</file>

<file path=ppt/tags/tag11.xml><?xml version="1.0" encoding="utf-8"?>
<p:tagLst xmlns:p="http://schemas.openxmlformats.org/presentationml/2006/main">
  <p:tag name="MH" val="20160819160041"/>
  <p:tag name="MH_LIBRARY" val="CONTENTS"/>
  <p:tag name="MH_TYPE" val="ENTRY"/>
  <p:tag name="ID" val="553524"/>
  <p:tag name="MH_ORDER" val="1"/>
  <p:tag name="KSO_WM_TAG_VERSION" val="1.0"/>
  <p:tag name="KSO_WM_BEAUTIFY_FLAG" val="#wm#"/>
  <p:tag name="KSO_WM_TEMPLATE_CATEGORY" val="diagram"/>
  <p:tag name="KSO_WM_TEMPLATE_INDEX" val="20170302"/>
  <p:tag name="KSO_WM_UNIT_TYPE" val="l_h_i"/>
  <p:tag name="KSO_WM_UNIT_INDEX" val="1_3_3"/>
  <p:tag name="KSO_WM_UNIT_ID" val="diagram20170302_3*l_h_i*1_3_3"/>
  <p:tag name="KSO_WM_UNIT_LAYERLEVEL" val="1_1_1"/>
  <p:tag name="KSO_WM_DIAGRAM_GROUP_CODE" val="l1-1"/>
  <p:tag name="KSO_WM_UNIT_LINE_FORE_SCHEMECOLOR_INDEX" val="5"/>
  <p:tag name="KSO_WM_UNIT_LINE_FILL_TYPE" val="2"/>
  <p:tag name="KSO_WM_UNIT_TEXT_FILL_FORE_SCHEMECOLOR_INDEX" val="13"/>
  <p:tag name="KSO_WM_UNIT_TEXT_FILL_TYPE" val="1"/>
</p:tagLst>
</file>

<file path=ppt/tags/tag110.xml><?xml version="1.0" encoding="utf-8"?>
<p:tagLst xmlns:p="http://schemas.openxmlformats.org/presentationml/2006/main">
  <p:tag name="KSO_WM_TAG_VERSION" val="1.0"/>
  <p:tag name="KSO_WM_BEAUTIFY_FLAG" val="#wm#"/>
  <p:tag name="KSO_WM_UNIT_TYPE" val="i"/>
  <p:tag name="KSO_WM_UNIT_ID" val="diagram160395_3*i*2"/>
  <p:tag name="KSO_WM_TEMPLATE_CATEGORY" val="diagram"/>
  <p:tag name="KSO_WM_TEMPLATE_INDEX" val="160395"/>
  <p:tag name="KSO_WM_UNIT_INDEX" val="2"/>
</p:tagLst>
</file>

<file path=ppt/tags/tag111.xml><?xml version="1.0" encoding="utf-8"?>
<p:tagLst xmlns:p="http://schemas.openxmlformats.org/presentationml/2006/main">
  <p:tag name="KSO_WM_TAG_VERSION" val="1.0"/>
  <p:tag name="KSO_WM_BEAUTIFY_FLAG" val="#wm#"/>
  <p:tag name="KSO_WM_TEMPLATE_CATEGORY" val="diagram"/>
  <p:tag name="KSO_WM_TEMPLATE_INDEX" val="160395"/>
  <p:tag name="KSO_WM_UNIT_TYPE" val="m_h_a"/>
  <p:tag name="KSO_WM_UNIT_INDEX" val="1_1_1"/>
  <p:tag name="KSO_WM_UNIT_ID" val="diagram160395_3*m_h_a*1_1_1"/>
  <p:tag name="KSO_WM_UNIT_CLEAR" val="1"/>
  <p:tag name="KSO_WM_UNIT_LAYERLEVEL" val="1_1_1"/>
  <p:tag name="KSO_WM_UNIT_VALUE" val="27"/>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2"/>
  <p:tag name="KSO_WM_UNIT_TEXT_FILL_TYPE" val="1"/>
</p:tagLst>
</file>

<file path=ppt/tags/tag112.xml><?xml version="1.0" encoding="utf-8"?>
<p:tagLst xmlns:p="http://schemas.openxmlformats.org/presentationml/2006/main">
  <p:tag name="KSO_WM_TAG_VERSION" val="1.0"/>
  <p:tag name="KSO_WM_BEAUTIFY_FLAG" val="#wm#"/>
  <p:tag name="KSO_WM_TEMPLATE_CATEGORY" val="diagram"/>
  <p:tag name="KSO_WM_TEMPLATE_INDEX" val="160395"/>
  <p:tag name="KSO_WM_UNIT_TYPE" val="m_i"/>
  <p:tag name="KSO_WM_UNIT_INDEX" val="1_2"/>
  <p:tag name="KSO_WM_UNIT_ID" val="diagram160395_3*m_i*1_2"/>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113.xml><?xml version="1.0" encoding="utf-8"?>
<p:tagLst xmlns:p="http://schemas.openxmlformats.org/presentationml/2006/main">
  <p:tag name="KSO_WM_TAG_VERSION" val="1.0"/>
  <p:tag name="KSO_WM_BEAUTIFY_FLAG" val="#wm#"/>
  <p:tag name="KSO_WM_TEMPLATE_CATEGORY" val="diagram"/>
  <p:tag name="KSO_WM_TEMPLATE_INDEX" val="160395"/>
  <p:tag name="KSO_WM_UNIT_TYPE" val="m_h_f"/>
  <p:tag name="KSO_WM_UNIT_INDEX" val="1_1_1"/>
  <p:tag name="KSO_WM_UNIT_ID" val="diagram160395_3*m_h_f*1_1_1"/>
  <p:tag name="KSO_WM_UNIT_CLEAR" val="1"/>
  <p:tag name="KSO_WM_UNIT_LAYERLEVEL" val="1_1_1"/>
  <p:tag name="KSO_WM_UNIT_VALUE" val="60"/>
  <p:tag name="KSO_WM_UNIT_HIGHLIGHT" val="0"/>
  <p:tag name="KSO_WM_UNIT_COMPATIBLE" val="0"/>
  <p:tag name="KSO_WM_UNIT_PRESET_TEXT_INDEX" val="4"/>
  <p:tag name="KSO_WM_UNIT_PRESET_TEXT_LEN" val="51"/>
  <p:tag name="KSO_WM_DIAGRAM_GROUP_CODE" val="m1-1"/>
  <p:tag name="KSO_WM_UNIT_TEXT_FILL_FORE_SCHEMECOLOR_INDEX" val="13"/>
  <p:tag name="KSO_WM_UNIT_TEXT_FILL_TYPE" val="1"/>
</p:tagLst>
</file>

<file path=ppt/tags/tag114.xml><?xml version="1.0" encoding="utf-8"?>
<p:tagLst xmlns:p="http://schemas.openxmlformats.org/presentationml/2006/main">
  <p:tag name="KSO_WM_TAG_VERSION" val="1.0"/>
  <p:tag name="KSO_WM_BEAUTIFY_FLAG" val="#wm#"/>
  <p:tag name="KSO_WM_UNIT_TYPE" val="i"/>
  <p:tag name="KSO_WM_UNIT_ID" val="diagram160395_3*i*9"/>
  <p:tag name="KSO_WM_TEMPLATE_CATEGORY" val="diagram"/>
  <p:tag name="KSO_WM_TEMPLATE_INDEX" val="160395"/>
  <p:tag name="KSO_WM_UNIT_INDEX" val="9"/>
</p:tagLst>
</file>

<file path=ppt/tags/tag115.xml><?xml version="1.0" encoding="utf-8"?>
<p:tagLst xmlns:p="http://schemas.openxmlformats.org/presentationml/2006/main">
  <p:tag name="KSO_WM_TAG_VERSION" val="1.0"/>
  <p:tag name="KSO_WM_BEAUTIFY_FLAG" val="#wm#"/>
  <p:tag name="KSO_WM_TEMPLATE_CATEGORY" val="diagram"/>
  <p:tag name="KSO_WM_TEMPLATE_INDEX" val="160395"/>
  <p:tag name="KSO_WM_UNIT_TYPE" val="m_h_a"/>
  <p:tag name="KSO_WM_UNIT_INDEX" val="1_2_1"/>
  <p:tag name="KSO_WM_UNIT_ID" val="diagram160395_3*m_h_a*1_2_1"/>
  <p:tag name="KSO_WM_UNIT_CLEAR" val="1"/>
  <p:tag name="KSO_WM_UNIT_LAYERLEVEL" val="1_1_1"/>
  <p:tag name="KSO_WM_UNIT_VALUE" val="27"/>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2"/>
  <p:tag name="KSO_WM_UNIT_TEXT_FILL_TYPE" val="1"/>
</p:tagLst>
</file>

<file path=ppt/tags/tag116.xml><?xml version="1.0" encoding="utf-8"?>
<p:tagLst xmlns:p="http://schemas.openxmlformats.org/presentationml/2006/main">
  <p:tag name="KSO_WM_TAG_VERSION" val="1.0"/>
  <p:tag name="KSO_WM_BEAUTIFY_FLAG" val="#wm#"/>
  <p:tag name="KSO_WM_TEMPLATE_CATEGORY" val="diagram"/>
  <p:tag name="KSO_WM_TEMPLATE_INDEX" val="160395"/>
  <p:tag name="KSO_WM_UNIT_TYPE" val="m_i"/>
  <p:tag name="KSO_WM_UNIT_INDEX" val="1_3"/>
  <p:tag name="KSO_WM_UNIT_ID" val="diagram160395_3*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117.xml><?xml version="1.0" encoding="utf-8"?>
<p:tagLst xmlns:p="http://schemas.openxmlformats.org/presentationml/2006/main">
  <p:tag name="KSO_WM_TAG_VERSION" val="1.0"/>
  <p:tag name="KSO_WM_BEAUTIFY_FLAG" val="#wm#"/>
  <p:tag name="KSO_WM_TEMPLATE_CATEGORY" val="diagram"/>
  <p:tag name="KSO_WM_TEMPLATE_INDEX" val="160395"/>
  <p:tag name="KSO_WM_UNIT_TYPE" val="m_h_f"/>
  <p:tag name="KSO_WM_UNIT_INDEX" val="1_2_1"/>
  <p:tag name="KSO_WM_UNIT_ID" val="diagram160395_3*m_h_f*1_2_1"/>
  <p:tag name="KSO_WM_UNIT_CLEAR" val="1"/>
  <p:tag name="KSO_WM_UNIT_LAYERLEVEL" val="1_1_1"/>
  <p:tag name="KSO_WM_UNIT_VALUE" val="60"/>
  <p:tag name="KSO_WM_UNIT_HIGHLIGHT" val="0"/>
  <p:tag name="KSO_WM_UNIT_COMPATIBLE" val="0"/>
  <p:tag name="KSO_WM_UNIT_PRESET_TEXT_INDEX" val="4"/>
  <p:tag name="KSO_WM_UNIT_PRESET_TEXT_LEN" val="51"/>
  <p:tag name="KSO_WM_DIAGRAM_GROUP_CODE" val="m1-1"/>
  <p:tag name="KSO_WM_UNIT_TEXT_FILL_FORE_SCHEMECOLOR_INDEX" val="13"/>
  <p:tag name="KSO_WM_UNIT_TEXT_FILL_TYPE" val="1"/>
</p:tagLst>
</file>

<file path=ppt/tags/tag118.xml><?xml version="1.0" encoding="utf-8"?>
<p:tagLst xmlns:p="http://schemas.openxmlformats.org/presentationml/2006/main">
  <p:tag name="KSO_WM_TAG_VERSION" val="1.0"/>
  <p:tag name="KSO_WM_BEAUTIFY_FLAG" val="#wm#"/>
  <p:tag name="KSO_WM_UNIT_TYPE" val="i"/>
  <p:tag name="KSO_WM_UNIT_ID" val="diagram160395_3*i*16"/>
  <p:tag name="KSO_WM_TEMPLATE_CATEGORY" val="diagram"/>
  <p:tag name="KSO_WM_TEMPLATE_INDEX" val="160395"/>
  <p:tag name="KSO_WM_UNIT_INDEX" val="16"/>
</p:tagLst>
</file>

<file path=ppt/tags/tag119.xml><?xml version="1.0" encoding="utf-8"?>
<p:tagLst xmlns:p="http://schemas.openxmlformats.org/presentationml/2006/main">
  <p:tag name="KSO_WM_TAG_VERSION" val="1.0"/>
  <p:tag name="KSO_WM_BEAUTIFY_FLAG" val="#wm#"/>
  <p:tag name="KSO_WM_TEMPLATE_CATEGORY" val="diagram"/>
  <p:tag name="KSO_WM_TEMPLATE_INDEX" val="160395"/>
  <p:tag name="KSO_WM_UNIT_TYPE" val="m_h_a"/>
  <p:tag name="KSO_WM_UNIT_INDEX" val="1_3_1"/>
  <p:tag name="KSO_WM_UNIT_ID" val="diagram160395_3*m_h_a*1_3_1"/>
  <p:tag name="KSO_WM_UNIT_CLEAR" val="1"/>
  <p:tag name="KSO_WM_UNIT_LAYERLEVEL" val="1_1_1"/>
  <p:tag name="KSO_WM_UNIT_VALUE" val="27"/>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2"/>
  <p:tag name="KSO_WM_UNIT_TEX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20170302"/>
  <p:tag name="KSO_WM_UNIT_TYPE" val="l_h_f"/>
  <p:tag name="KSO_WM_UNIT_INDEX" val="1_3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302_3*l_h_f*1_3_1"/>
  <p:tag name="KSO_WM_UNIT_TEXT_FILL_FORE_SCHEMECOLOR_INDEX" val="13"/>
  <p:tag name="KSO_WM_UNIT_TEXT_FILL_TYPE" val="1"/>
</p:tagLst>
</file>

<file path=ppt/tags/tag120.xml><?xml version="1.0" encoding="utf-8"?>
<p:tagLst xmlns:p="http://schemas.openxmlformats.org/presentationml/2006/main">
  <p:tag name="KSO_WM_TAG_VERSION" val="1.0"/>
  <p:tag name="KSO_WM_BEAUTIFY_FLAG" val="#wm#"/>
  <p:tag name="KSO_WM_TEMPLATE_CATEGORY" val="diagram"/>
  <p:tag name="KSO_WM_TEMPLATE_INDEX" val="160395"/>
  <p:tag name="KSO_WM_UNIT_TYPE" val="m_i"/>
  <p:tag name="KSO_WM_UNIT_INDEX" val="1_4"/>
  <p:tag name="KSO_WM_UNIT_ID" val="diagram160395_3*m_i*1_4"/>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121.xml><?xml version="1.0" encoding="utf-8"?>
<p:tagLst xmlns:p="http://schemas.openxmlformats.org/presentationml/2006/main">
  <p:tag name="KSO_WM_TAG_VERSION" val="1.0"/>
  <p:tag name="KSO_WM_BEAUTIFY_FLAG" val="#wm#"/>
  <p:tag name="KSO_WM_TEMPLATE_CATEGORY" val="diagram"/>
  <p:tag name="KSO_WM_TEMPLATE_INDEX" val="160395"/>
  <p:tag name="KSO_WM_UNIT_TYPE" val="m_h_f"/>
  <p:tag name="KSO_WM_UNIT_INDEX" val="1_3_1"/>
  <p:tag name="KSO_WM_UNIT_ID" val="diagram160395_3*m_h_f*1_3_1"/>
  <p:tag name="KSO_WM_UNIT_CLEAR" val="1"/>
  <p:tag name="KSO_WM_UNIT_LAYERLEVEL" val="1_1_1"/>
  <p:tag name="KSO_WM_UNIT_VALUE" val="60"/>
  <p:tag name="KSO_WM_UNIT_HIGHLIGHT" val="0"/>
  <p:tag name="KSO_WM_UNIT_COMPATIBLE" val="0"/>
  <p:tag name="KSO_WM_UNIT_PRESET_TEXT_INDEX" val="4"/>
  <p:tag name="KSO_WM_UNIT_PRESET_TEXT_LEN" val="51"/>
  <p:tag name="KSO_WM_DIAGRAM_GROUP_CODE" val="m1-1"/>
  <p:tag name="KSO_WM_UNIT_TEXT_FILL_FORE_SCHEMECOLOR_INDEX" val="13"/>
  <p:tag name="KSO_WM_UNIT_TEXT_FILL_TYPE" val="1"/>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COMMONDATA" val="eyJoZGlkIjoiZDZkM2MwOWZhMjhjMDhmYmQyNGIwYTYzZTc1NWQ4YjQifQ=="/>
  <p:tag name="resource_record_key" val="{&quot;70&quot;:[3314149]}"/>
  <p:tag name="commondata" val="eyJoZGlkIjoiYjc5MTU1NzhkZTk3NWJlYjQxMzM5NzYyNjA1NDBmNzEifQ=="/>
</p:tagLst>
</file>

<file path=ppt/tags/tag13.xml><?xml version="1.0" encoding="utf-8"?>
<p:tagLst xmlns:p="http://schemas.openxmlformats.org/presentationml/2006/main">
  <p:tag name="MH" val="20160819160041"/>
  <p:tag name="MH_LIBRARY" val="CONTENTS"/>
  <p:tag name="MH_TYPE" val="NUMBER"/>
  <p:tag name="ID" val="553524"/>
  <p:tag name="MH_ORDER" val="4"/>
  <p:tag name="KSO_WM_TAG_VERSION" val="1.0"/>
  <p:tag name="KSO_WM_BEAUTIFY_FLAG" val="#wm#"/>
  <p:tag name="KSO_WM_TEMPLATE_CATEGORY" val="diagram"/>
  <p:tag name="KSO_WM_TEMPLATE_INDEX" val="20170302"/>
  <p:tag name="KSO_WM_UNIT_TYPE" val="l_h_i"/>
  <p:tag name="KSO_WM_UNIT_INDEX" val="1_4_1"/>
  <p:tag name="KSO_WM_UNIT_ID" val="diagram20170302_3*l_h_i*1_4_1"/>
  <p:tag name="KSO_WM_UNIT_LAYERLEVEL" val="1_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20170302"/>
  <p:tag name="KSO_WM_UNIT_TYPE" val="l_h_i"/>
  <p:tag name="KSO_WM_UNIT_INDEX" val="1_4_2"/>
  <p:tag name="KSO_WM_UNIT_ID" val="diagram20170302_3*l_h_i*1_4_2"/>
  <p:tag name="KSO_WM_UNIT_LAYERLEVEL" val="1_1_1"/>
  <p:tag name="KSO_WM_DIAGRAM_GROUP_CODE" val="l1-1"/>
  <p:tag name="KSO_WM_UNIT_TEXT_FILL_FORE_SCHEMECOLOR_INDEX" val="14"/>
  <p:tag name="KSO_WM_UNIT_TEXT_FILL_TYPE" val="1"/>
</p:tagLst>
</file>

<file path=ppt/tags/tag15.xml><?xml version="1.0" encoding="utf-8"?>
<p:tagLst xmlns:p="http://schemas.openxmlformats.org/presentationml/2006/main">
  <p:tag name="MH" val="20160819160041"/>
  <p:tag name="MH_LIBRARY" val="CONTENTS"/>
  <p:tag name="MH_TYPE" val="ENTRY"/>
  <p:tag name="ID" val="553524"/>
  <p:tag name="MH_ORDER" val="1"/>
  <p:tag name="KSO_WM_TAG_VERSION" val="1.0"/>
  <p:tag name="KSO_WM_BEAUTIFY_FLAG" val="#wm#"/>
  <p:tag name="KSO_WM_TEMPLATE_CATEGORY" val="diagram"/>
  <p:tag name="KSO_WM_TEMPLATE_INDEX" val="20170302"/>
  <p:tag name="KSO_WM_UNIT_TYPE" val="l_h_i"/>
  <p:tag name="KSO_WM_UNIT_INDEX" val="1_4_3"/>
  <p:tag name="KSO_WM_UNIT_ID" val="diagram20170302_3*l_h_i*1_4_3"/>
  <p:tag name="KSO_WM_UNIT_LAYERLEVEL" val="1_1_1"/>
  <p:tag name="KSO_WM_DIAGRAM_GROUP_CODE" val="l1-1"/>
  <p:tag name="KSO_WM_UNIT_LINE_FORE_SCHEMECOLOR_INDEX" val="5"/>
  <p:tag name="KSO_WM_UNIT_LINE_FILL_TYPE" val="2"/>
  <p:tag name="KSO_WM_UNIT_TEXT_FILL_FORE_SCHEMECOLOR_INDEX" val="13"/>
  <p:tag name="KSO_WM_UNIT_TEXT_FILL_TYPE"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20170302"/>
  <p:tag name="KSO_WM_UNIT_TYPE" val="l_h_f"/>
  <p:tag name="KSO_WM_UNIT_INDEX" val="1_4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302_3*l_h_f*1_4_1"/>
  <p:tag name="KSO_WM_UNIT_TEXT_FILL_FORE_SCHEMECOLOR_INDEX" val="13"/>
  <p:tag name="KSO_WM_UNIT_TEXT_FILL_TYPE" val="1"/>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228120_5*n_h_h_i*1_2_4_3"/>
  <p:tag name="KSO_WM_TEMPLATE_CATEGORY" val="diagram"/>
  <p:tag name="KSO_WM_TEMPLATE_INDEX" val="20228120"/>
  <p:tag name="KSO_WM_UNIT_LAYERLEVEL" val="1_1_1_1"/>
  <p:tag name="KSO_WM_TAG_VERSION" val="1.0"/>
  <p:tag name="KSO_WM_BEAUTIFY_FLAG" val="#wm#"/>
  <p:tag name="KSO_WM_UNIT_LINE_FORE_SCHEMECOLOR_INDEX" val="8"/>
  <p:tag name="KSO_WM_UNIT_LINE_FILL_TYPE"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228120_5*n_h_h_i*1_2_2_3"/>
  <p:tag name="KSO_WM_TEMPLATE_CATEGORY" val="diagram"/>
  <p:tag name="KSO_WM_TEMPLATE_INDEX" val="20228120"/>
  <p:tag name="KSO_WM_UNIT_LAYERLEVEL" val="1_1_1_1"/>
  <p:tag name="KSO_WM_TAG_VERSION" val="1.0"/>
  <p:tag name="KSO_WM_BEAUTIFY_FLAG" val="#wm#"/>
  <p:tag name="KSO_WM_UNIT_LINE_FORE_SCHEMECOLOR_INDEX" val="6"/>
  <p:tag name="KSO_WM_UNIT_LINE_FILL_TYPE" val="2"/>
</p:tagLst>
</file>

<file path=ppt/tags/tag2.xml><?xml version="1.0" encoding="utf-8"?>
<p:tagLst xmlns:p="http://schemas.openxmlformats.org/presentationml/2006/main">
  <p:tag name="MH" val="20160819160041"/>
  <p:tag name="MH_LIBRARY" val="CONTENTS"/>
  <p:tag name="MH_TYPE" val="ENTRY"/>
  <p:tag name="ID" val="553524"/>
  <p:tag name="MH_ORDER" val="1"/>
  <p:tag name="KSO_WM_TAG_VERSION" val="1.0"/>
  <p:tag name="KSO_WM_BEAUTIFY_FLAG" val="#wm#"/>
  <p:tag name="KSO_WM_TEMPLATE_CATEGORY" val="diagram"/>
  <p:tag name="KSO_WM_TEMPLATE_INDEX" val="20170302"/>
  <p:tag name="KSO_WM_UNIT_TYPE" val="l_h_i"/>
  <p:tag name="KSO_WM_UNIT_INDEX" val="1_1_2"/>
  <p:tag name="KSO_WM_UNIT_ID" val="diagram20170302_3*l_h_i*1_1_2"/>
  <p:tag name="KSO_WM_UNIT_LAYERLEVEL" val="1_1_1"/>
  <p:tag name="KSO_WM_DIAGRAM_GROUP_CODE" val="l1-1"/>
  <p:tag name="KSO_WM_UNIT_LINE_FORE_SCHEMECOLOR_INDEX" val="5"/>
  <p:tag name="KSO_WM_UNIT_LINE_FILL_TYPE" val="2"/>
  <p:tag name="KSO_WM_UNIT_TEXT_FILL_FORE_SCHEMECOLOR_INDEX" val="13"/>
  <p:tag name="KSO_WM_UNIT_TEXT_FILL_TYPE"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28120_5*n_h_h_i*1_2_3_1"/>
  <p:tag name="KSO_WM_TEMPLATE_CATEGORY" val="diagram"/>
  <p:tag name="KSO_WM_TEMPLATE_INDEX" val="20228120"/>
  <p:tag name="KSO_WM_UNIT_LAYERLEVEL" val="1_1_1_1"/>
  <p:tag name="KSO_WM_TAG_VERSION" val="1.0"/>
  <p:tag name="KSO_WM_BEAUTIFY_FLAG" val="#wm#"/>
  <p:tag name="KSO_WM_UNIT_LINE_FORE_SCHEMECOLOR_INDEX" val="7"/>
  <p:tag name="KSO_WM_UNIT_LINE_FILL_TYPE"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3"/>
  <p:tag name="KSO_WM_UNIT_ID" val="diagram20228120_5*n_h_h_i*1_2_5_3"/>
  <p:tag name="KSO_WM_TEMPLATE_CATEGORY" val="diagram"/>
  <p:tag name="KSO_WM_TEMPLATE_INDEX" val="20228120"/>
  <p:tag name="KSO_WM_UNIT_LAYERLEVEL" val="1_1_1_1"/>
  <p:tag name="KSO_WM_TAG_VERSION" val="1.0"/>
  <p:tag name="KSO_WM_BEAUTIFY_FLAG" val="#wm#"/>
  <p:tag name="KSO_WM_UNIT_LINE_FORE_SCHEMECOLOR_INDEX" val="9"/>
  <p:tag name="KSO_WM_UNIT_LINE_FILL_TYPE"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28120_5*n_h_h_i*1_2_1_3"/>
  <p:tag name="KSO_WM_TEMPLATE_CATEGORY" val="diagram"/>
  <p:tag name="KSO_WM_TEMPLATE_INDEX" val="20228120"/>
  <p:tag name="KSO_WM_UNIT_LAYERLEVEL" val="1_1_1_1"/>
  <p:tag name="KSO_WM_TAG_VERSION" val="1.0"/>
  <p:tag name="KSO_WM_BEAUTIFY_FLAG" val="#wm#"/>
  <p:tag name="KSO_WM_UNIT_LINE_FORE_SCHEMECOLOR_INDEX" val="5"/>
  <p:tag name="KSO_WM_UNIT_LINE_FILL_TYPE"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28120_5*n_h_h_i*1_2_1_1"/>
  <p:tag name="KSO_WM_TEMPLATE_CATEGORY" val="diagram"/>
  <p:tag name="KSO_WM_TEMPLATE_INDEX" val="20228120"/>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28120_5*n_h_h_i*1_2_1_2"/>
  <p:tag name="KSO_WM_TEMPLATE_CATEGORY" val="diagram"/>
  <p:tag name="KSO_WM_TEMPLATE_INDEX" val="20228120"/>
  <p:tag name="KSO_WM_UNIT_LAYERLEVEL" val="1_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5.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28120_5*n_h_h_a*1_2_1_1"/>
  <p:tag name="KSO_WM_TEMPLATE_CATEGORY" val="diagram"/>
  <p:tag name="KSO_WM_TEMPLATE_INDEX" val="20228120"/>
  <p:tag name="KSO_WM_UNIT_LAYERLEVEL" val="1_1_1_1"/>
  <p:tag name="KSO_WM_TAG_VERSION" val="1.0"/>
  <p:tag name="KSO_WM_BEAUTIFY_FLAG" val="#wm#"/>
  <p:tag name="KSO_WM_UNIT_TEXT_FILL_FORE_SCHEMECOLOR_INDEX" val="5"/>
  <p:tag name="KSO_WM_UNIT_TEXT_FILL_TYPE" val="1"/>
</p:tagLst>
</file>

<file path=ppt/tags/tag26.xml><?xml version="1.0" encoding="utf-8"?>
<p:tagLst xmlns:p="http://schemas.openxmlformats.org/presentationml/2006/main">
  <p:tag name="KSO_WM_UNIT_VALUE" val="133*133"/>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28120_5*n_h_h_x*1_2_1_1"/>
  <p:tag name="KSO_WM_TEMPLATE_CATEGORY" val="diagram"/>
  <p:tag name="KSO_WM_TEMPLATE_INDEX" val="20228120"/>
  <p:tag name="KSO_WM_UNIT_LAYERLEVEL" val="1_1_1_1"/>
  <p:tag name="KSO_WM_TAG_VERSION" val="1.0"/>
  <p:tag name="KSO_WM_BEAUTIFY_FLAG" val="#wm#"/>
  <p:tag name="KSO_WM_UNIT_SHADOW_SCHEMECOLOR_INDEX" val="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28120_5*n_h_h_i*1_2_2_1"/>
  <p:tag name="KSO_WM_TEMPLATE_CATEGORY" val="diagram"/>
  <p:tag name="KSO_WM_TEMPLATE_INDEX" val="20228120"/>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28120_5*n_h_h_i*1_2_2_2"/>
  <p:tag name="KSO_WM_TEMPLATE_CATEGORY" val="diagram"/>
  <p:tag name="KSO_WM_TEMPLATE_INDEX" val="20228120"/>
  <p:tag name="KSO_WM_UNIT_LAYERLEVEL" val="1_1_1_1"/>
  <p:tag name="KSO_WM_TAG_VERSION" val="1.0"/>
  <p:tag name="KSO_WM_BEAUTIFY_FLAG" val="#wm#"/>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29.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28120_5*n_h_h_a*1_2_2_1"/>
  <p:tag name="KSO_WM_TEMPLATE_CATEGORY" val="diagram"/>
  <p:tag name="KSO_WM_TEMPLATE_INDEX" val="20228120"/>
  <p:tag name="KSO_WM_UNIT_LAYERLEVEL" val="1_1_1_1"/>
  <p:tag name="KSO_WM_TAG_VERSION" val="1.0"/>
  <p:tag name="KSO_WM_BEAUTIFY_FLAG" val="#wm#"/>
  <p:tag name="KSO_WM_UNIT_TEXT_FILL_FORE_SCHEMECOLOR_INDEX" val="6"/>
  <p:tag name="KSO_WM_UNIT_TEXT_FILL_TYPE" val="1"/>
</p:tagLst>
</file>

<file path=ppt/tags/tag3.xml><?xml version="1.0" encoding="utf-8"?>
<p:tagLst xmlns:p="http://schemas.openxmlformats.org/presentationml/2006/main">
  <p:tag name="KSO_WM_TAG_VERSION" val="1.0"/>
  <p:tag name="KSO_WM_BEAUTIFY_FLAG" val="#wm#"/>
  <p:tag name="KSO_WM_TEMPLATE_CATEGORY" val="diagram"/>
  <p:tag name="KSO_WM_TEMPLATE_INDEX" val="20170302"/>
  <p:tag name="KSO_WM_UNIT_TYPE" val="l_h_i"/>
  <p:tag name="KSO_WM_UNIT_INDEX" val="1_1_3"/>
  <p:tag name="KSO_WM_UNIT_ID" val="diagram20170302_3*l_h_i*1_1_3"/>
  <p:tag name="KSO_WM_UNIT_LAYERLEVEL" val="1_1_1"/>
  <p:tag name="KSO_WM_DIAGRAM_GROUP_CODE" val="l1-1"/>
  <p:tag name="KSO_WM_UNIT_TEXT_FILL_FORE_SCHEMECOLOR_INDEX" val="14"/>
  <p:tag name="KSO_WM_UNIT_TEXT_FILL_TYPE" val="1"/>
</p:tagLst>
</file>

<file path=ppt/tags/tag30.xml><?xml version="1.0" encoding="utf-8"?>
<p:tagLst xmlns:p="http://schemas.openxmlformats.org/presentationml/2006/main">
  <p:tag name="KSO_WM_UNIT_VALUE" val="133*133"/>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28120_5*n_h_h_x*1_2_2_1"/>
  <p:tag name="KSO_WM_TEMPLATE_CATEGORY" val="diagram"/>
  <p:tag name="KSO_WM_TEMPLATE_INDEX" val="20228120"/>
  <p:tag name="KSO_WM_UNIT_LAYERLEVEL" val="1_1_1_1"/>
  <p:tag name="KSO_WM_TAG_VERSION" val="1.0"/>
  <p:tag name="KSO_WM_BEAUTIFY_FLAG" val="#wm#"/>
  <p:tag name="KSO_WM_UNIT_SHADOW_SCHEMECOLOR_INDEX" val="6"/>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28120_5*n_h_h_i*1_2_4_1"/>
  <p:tag name="KSO_WM_TEMPLATE_CATEGORY" val="diagram"/>
  <p:tag name="KSO_WM_TEMPLATE_INDEX" val="20228120"/>
  <p:tag name="KSO_WM_UNIT_LAYERLEVEL" val="1_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2"/>
  <p:tag name="KSO_WM_UNIT_ID" val="diagram20228120_5*n_h_h_i*1_2_4_2"/>
  <p:tag name="KSO_WM_TEMPLATE_CATEGORY" val="diagram"/>
  <p:tag name="KSO_WM_TEMPLATE_INDEX" val="20228120"/>
  <p:tag name="KSO_WM_UNIT_LAYERLEVEL" val="1_1_1_1"/>
  <p:tag name="KSO_WM_TAG_VERSION" val="1.0"/>
  <p:tag name="KSO_WM_BEAUTIFY_FLAG" val="#wm#"/>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Lst>
</file>

<file path=ppt/tags/tag33.xml><?xml version="1.0" encoding="utf-8"?>
<p:tagLst xmlns:p="http://schemas.openxmlformats.org/presentationml/2006/main">
  <p:tag name="KSO_WM_UNIT_VALUE" val="133*133"/>
  <p:tag name="KSO_WM_UNIT_HIGHLIGHT" val="0"/>
  <p:tag name="KSO_WM_UNIT_COMPATIBLE" val="0"/>
  <p:tag name="KSO_WM_UNIT_DIAGRAM_ISNUMVISUAL" val="0"/>
  <p:tag name="KSO_WM_UNIT_DIAGRAM_ISREFERUNIT" val="0"/>
  <p:tag name="KSO_WM_DIAGRAM_GROUP_CODE" val="n1-1"/>
  <p:tag name="KSO_WM_UNIT_TYPE" val="n_h_h_x"/>
  <p:tag name="KSO_WM_UNIT_INDEX" val="1_2_4_1"/>
  <p:tag name="KSO_WM_UNIT_ID" val="diagram20228120_5*n_h_h_x*1_2_4_1"/>
  <p:tag name="KSO_WM_TEMPLATE_CATEGORY" val="diagram"/>
  <p:tag name="KSO_WM_TEMPLATE_INDEX" val="20228120"/>
  <p:tag name="KSO_WM_UNIT_LAYERLEVEL" val="1_1_1_1"/>
  <p:tag name="KSO_WM_TAG_VERSION" val="1.0"/>
  <p:tag name="KSO_WM_BEAUTIFY_FLAG" val="#wm#"/>
  <p:tag name="KSO_WM_UNIT_SHADOW_SCHEMECOLOR_INDEX" val="8"/>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28120_5*n_h_h_i*1_2_3_2"/>
  <p:tag name="KSO_WM_TEMPLATE_CATEGORY" val="diagram"/>
  <p:tag name="KSO_WM_TEMPLATE_INDEX" val="20228120"/>
  <p:tag name="KSO_WM_UNIT_LAYERLEVEL" val="1_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228120_5*n_h_h_i*1_2_3_3"/>
  <p:tag name="KSO_WM_TEMPLATE_CATEGORY" val="diagram"/>
  <p:tag name="KSO_WM_TEMPLATE_INDEX" val="20228120"/>
  <p:tag name="KSO_WM_UNIT_LAYERLEVEL" val="1_1_1_1"/>
  <p:tag name="KSO_WM_TAG_VERSION" val="1.0"/>
  <p:tag name="KSO_WM_BEAUTIFY_FLAG" val="#wm#"/>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36.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228120_5*n_h_h_a*1_2_3_1"/>
  <p:tag name="KSO_WM_TEMPLATE_CATEGORY" val="diagram"/>
  <p:tag name="KSO_WM_TEMPLATE_INDEX" val="20228120"/>
  <p:tag name="KSO_WM_UNIT_LAYERLEVEL" val="1_1_1_1"/>
  <p:tag name="KSO_WM_TAG_VERSION" val="1.0"/>
  <p:tag name="KSO_WM_BEAUTIFY_FLAG" val="#wm#"/>
  <p:tag name="KSO_WM_UNIT_TEXT_FILL_FORE_SCHEMECOLOR_INDEX" val="7"/>
  <p:tag name="KSO_WM_UNIT_TEXT_FILL_TYPE" val="1"/>
</p:tagLst>
</file>

<file path=ppt/tags/tag37.xml><?xml version="1.0" encoding="utf-8"?>
<p:tagLst xmlns:p="http://schemas.openxmlformats.org/presentationml/2006/main">
  <p:tag name="KSO_WM_UNIT_VALUE" val="133*133"/>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28120_5*n_h_h_x*1_2_3_1"/>
  <p:tag name="KSO_WM_TEMPLATE_CATEGORY" val="diagram"/>
  <p:tag name="KSO_WM_TEMPLATE_INDEX" val="20228120"/>
  <p:tag name="KSO_WM_UNIT_LAYERLEVEL" val="1_1_1_1"/>
  <p:tag name="KSO_WM_TAG_VERSION" val="1.0"/>
  <p:tag name="KSO_WM_BEAUTIFY_FLAG" val="#wm#"/>
  <p:tag name="KSO_WM_UNIT_SHADOW_SCHEMECOLOR_INDEX" val="7"/>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1"/>
  <p:tag name="KSO_WM_UNIT_ID" val="diagram20228120_5*n_h_h_i*1_2_5_1"/>
  <p:tag name="KSO_WM_TEMPLATE_CATEGORY" val="diagram"/>
  <p:tag name="KSO_WM_TEMPLATE_INDEX" val="20228120"/>
  <p:tag name="KSO_WM_UNIT_LAYERLEVEL" val="1_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2"/>
  <p:tag name="KSO_WM_UNIT_ID" val="diagram20228120_5*n_h_h_i*1_2_5_2"/>
  <p:tag name="KSO_WM_TEMPLATE_CATEGORY" val="diagram"/>
  <p:tag name="KSO_WM_TEMPLATE_INDEX" val="20228120"/>
  <p:tag name="KSO_WM_UNIT_LAYERLEVEL" val="1_1_1_1"/>
  <p:tag name="KSO_WM_TAG_VERSION" val="1.0"/>
  <p:tag name="KSO_WM_BEAUTIFY_FLAG" val="#wm#"/>
  <p:tag name="KSO_WM_UNIT_FILL_FORE_SCHEMECOLOR_INDEX" val="9"/>
  <p:tag name="KSO_WM_UNIT_FILL_TYPE" val="1"/>
  <p:tag name="KSO_WM_UNIT_LINE_FORE_SCHEMECOLOR_INDEX" val="14"/>
  <p:tag name="KSO_WM_UNIT_LINE_FILL_TYPE" val="2"/>
  <p:tag name="KSO_WM_UNIT_TEXT_FILL_FORE_SCHEMECOLOR_INDEX" val="2"/>
  <p:tag name="KSO_WM_UNIT_TEXT_FILL_TYPE" val="1"/>
</p:tagLst>
</file>

<file path=ppt/tags/tag4.xml><?xml version="1.0" encoding="utf-8"?>
<p:tagLst xmlns:p="http://schemas.openxmlformats.org/presentationml/2006/main">
  <p:tag name="KSO_WM_TAG_VERSION" val="1.0"/>
  <p:tag name="KSO_WM_BEAUTIFY_FLAG" val="#wm#"/>
  <p:tag name="KSO_WM_TEMPLATE_CATEGORY" val="diagram"/>
  <p:tag name="KSO_WM_TEMPLATE_INDEX" val="20170302"/>
  <p:tag name="KSO_WM_UNIT_TYPE" val="l_h_f"/>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302_3*l_h_f*1_1_1"/>
  <p:tag name="KSO_WM_UNIT_TEXT_FILL_FORE_SCHEMECOLOR_INDEX" val="13"/>
  <p:tag name="KSO_WM_UNIT_TEXT_FILL_TYPE" val="1"/>
</p:tagLst>
</file>

<file path=ppt/tags/tag40.xml><?xml version="1.0" encoding="utf-8"?>
<p:tagLst xmlns:p="http://schemas.openxmlformats.org/presentationml/2006/main">
  <p:tag name="KSO_WM_UNIT_VALUE" val="133*133"/>
  <p:tag name="KSO_WM_UNIT_HIGHLIGHT" val="0"/>
  <p:tag name="KSO_WM_UNIT_COMPATIBLE" val="0"/>
  <p:tag name="KSO_WM_UNIT_DIAGRAM_ISNUMVISUAL" val="0"/>
  <p:tag name="KSO_WM_UNIT_DIAGRAM_ISREFERUNIT" val="0"/>
  <p:tag name="KSO_WM_DIAGRAM_GROUP_CODE" val="n1-1"/>
  <p:tag name="KSO_WM_UNIT_TYPE" val="n_h_h_x"/>
  <p:tag name="KSO_WM_UNIT_INDEX" val="1_2_5_1"/>
  <p:tag name="KSO_WM_UNIT_ID" val="diagram20228120_5*n_h_h_x*1_2_5_1"/>
  <p:tag name="KSO_WM_TEMPLATE_CATEGORY" val="diagram"/>
  <p:tag name="KSO_WM_TEMPLATE_INDEX" val="20228120"/>
  <p:tag name="KSO_WM_UNIT_LAYERLEVEL" val="1_1_1_1"/>
  <p:tag name="KSO_WM_TAG_VERSION" val="1.0"/>
  <p:tag name="KSO_WM_BEAUTIFY_FLAG" val="#wm#"/>
  <p:tag name="KSO_WM_UNIT_SHADOW_SCHEMECOLOR_INDEX" val="9"/>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28120_5*n_h_i*1_1_2"/>
  <p:tag name="KSO_WM_TEMPLATE_CATEGORY" val="diagram"/>
  <p:tag name="KSO_WM_TEMPLATE_INDEX" val="2022812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28120_5*n_h_i*1_1_1"/>
  <p:tag name="KSO_WM_TEMPLATE_CATEGORY" val="diagram"/>
  <p:tag name="KSO_WM_TEMPLATE_INDEX" val="2022812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43.xml><?xml version="1.0" encoding="utf-8"?>
<p:tagLst xmlns:p="http://schemas.openxmlformats.org/presentationml/2006/main">
  <p:tag name="KSO_WM_UNIT_VALUE" val="182*182"/>
  <p:tag name="KSO_WM_UNIT_HIGHLIGHT" val="0"/>
  <p:tag name="KSO_WM_UNIT_COMPATIBLE" val="0"/>
  <p:tag name="KSO_WM_UNIT_DIAGRAM_ISNUMVISUAL" val="0"/>
  <p:tag name="KSO_WM_UNIT_DIAGRAM_ISREFERUNIT" val="0"/>
  <p:tag name="KSO_WM_DIAGRAM_GROUP_CODE" val="n1-1"/>
  <p:tag name="KSO_WM_UNIT_TYPE" val="n_h_x"/>
  <p:tag name="KSO_WM_UNIT_INDEX" val="1_1_1"/>
  <p:tag name="KSO_WM_UNIT_ID" val="diagram20228120_5*n_h_x*1_1_1"/>
  <p:tag name="KSO_WM_TEMPLATE_CATEGORY" val="diagram"/>
  <p:tag name="KSO_WM_TEMPLATE_INDEX" val="20228120"/>
  <p:tag name="KSO_WM_UNIT_LAYERLEVEL" val="1_1_1"/>
  <p:tag name="KSO_WM_TAG_VERSION" val="1.0"/>
  <p:tag name="KSO_WM_BEAUTIFY_FLAG" val="#wm#"/>
  <p:tag name="KSO_WM_UNIT_SHADOW_SCHEMECOLOR_INDEX" val="5"/>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28120_5*n_h_i*1_1_3"/>
  <p:tag name="KSO_WM_TEMPLATE_CATEGORY" val="diagram"/>
  <p:tag name="KSO_WM_TEMPLATE_INDEX" val="2022812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5.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228120_5*n_h_h_a*1_2_3_1"/>
  <p:tag name="KSO_WM_TEMPLATE_CATEGORY" val="diagram"/>
  <p:tag name="KSO_WM_TEMPLATE_INDEX" val="20228120"/>
  <p:tag name="KSO_WM_UNIT_LAYERLEVEL" val="1_1_1_1"/>
  <p:tag name="KSO_WM_TAG_VERSION" val="1.0"/>
  <p:tag name="KSO_WM_BEAUTIFY_FLAG" val=""/>
  <p:tag name="KSO_WM_UNIT_TEXT_FILL_FORE_SCHEMECOLOR_INDEX" val="7"/>
  <p:tag name="KSO_WM_UNIT_TEXT_FILL_TYPE" val="1"/>
</p:tagLst>
</file>

<file path=ppt/tags/tag46.xml><?xml version="1.0" encoding="utf-8"?>
<p:tagLst xmlns:p="http://schemas.openxmlformats.org/presentationml/2006/main">
  <p:tag name="TABLE_ENDDRAG_ORIGIN_RECT" val="959*350"/>
  <p:tag name="TABLE_ENDDRAG_RECT" val="0*126*959*350"/>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6_4*l_h_i*1_1_1"/>
  <p:tag name="KSO_WM_TEMPLATE_CATEGORY" val="diagram"/>
  <p:tag name="KSO_WM_TEMPLATE_INDEX" val="20227676"/>
  <p:tag name="KSO_WM_UNIT_LAYERLEVEL" val="1_1_1"/>
  <p:tag name="KSO_WM_TAG_VERSION" val="1.0"/>
  <p:tag name="KSO_WM_BEAUTIFY_FLAG" val=""/>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MH" val="20160819160041"/>
  <p:tag name="MH_LIBRARY" val="CONTENTS"/>
  <p:tag name="MH_TYPE" val="NUMBER"/>
  <p:tag name="ID" val="553524"/>
  <p:tag name="MH_ORDER" val="2"/>
  <p:tag name="KSO_WM_TAG_VERSION" val="1.0"/>
  <p:tag name="KSO_WM_BEAUTIFY_FLAG" val="#wm#"/>
  <p:tag name="KSO_WM_TEMPLATE_CATEGORY" val="diagram"/>
  <p:tag name="KSO_WM_TEMPLATE_INDEX" val="20170302"/>
  <p:tag name="KSO_WM_UNIT_TYPE" val="l_h_i"/>
  <p:tag name="KSO_WM_UNIT_INDEX" val="1_2_1"/>
  <p:tag name="KSO_WM_UNIT_ID" val="diagram20170302_3*l_h_i*1_2_1"/>
  <p:tag name="KSO_WM_UNIT_LAYERLEVEL" val="1_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6_5*m_h_a*1_1_1"/>
  <p:tag name="KSO_WM_TEMPLATE_CATEGORY" val="diagram"/>
  <p:tag name="KSO_WM_TEMPLATE_INDEX" val="20231066"/>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a"/>
  <p:tag name="KSO_WM_UNIT_INDEX" val="1_1_1"/>
  <p:tag name="KSO_WM_UNIT_VALUE" val="12"/>
  <p:tag name="KSO_WM_UNIT_PRESET_TEXT" val="添加项标题"/>
  <p:tag name="KSO_WM_UNIT_FILL_FORE_SCHEMECOLOR_INDEX" val="5"/>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gradient&quot;:[{&quot;brightness&quot;:0.4000000059604645,&quot;colorType&quot;:1,&quot;foreColorIndex&quot;:5,&quot;pos&quot;:0.8999999761581421,&quot;transparency&quot;:0},{&quot;brightness&quot;:0,&quot;colorType&quot;:1,&quot;foreColorIndex&quot;:5,&quot;pos&quot;:0,&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1_1"/>
  <p:tag name="KSO_WM_UNIT_ID" val="diagram20231066_5*m_h_f*1_1_1"/>
  <p:tag name="KSO_WM_TEMPLATE_CATEGORY" val="diagram"/>
  <p:tag name="KSO_WM_TEMPLATE_INDEX" val="20231066"/>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VALUE" val="30"/>
  <p:tag name="KSO_WM_UNIT_PRESET_TEXT" val="单击此处输入你的智能图形项正文"/>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6_5*m_h_i*1_2_1"/>
  <p:tag name="KSO_WM_TEMPLATE_CATEGORY" val="diagram"/>
  <p:tag name="KSO_WM_TEMPLATE_INDEX" val="20231066"/>
  <p:tag name="KSO_WM_UNIT_LAYERLEVEL" val="1_1_1"/>
  <p:tag name="KSO_WM_TAG_VERSION" val="3.0"/>
  <p:tag name="KSO_WM_UNIT_TYPE" val="m_h_i"/>
  <p:tag name="KSO_WM_UNIT_INDEX" val="1_2_1"/>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6_5*m_h_a*1_2_1"/>
  <p:tag name="KSO_WM_TEMPLATE_CATEGORY" val="diagram"/>
  <p:tag name="KSO_WM_TEMPLATE_INDEX" val="20231066"/>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a"/>
  <p:tag name="KSO_WM_UNIT_INDEX" val="1_2_1"/>
  <p:tag name="KSO_WM_UNIT_VALUE" val="12"/>
  <p:tag name="KSO_WM_UNIT_PRESET_TEXT" val="添加项标题"/>
  <p:tag name="KSO_WM_UNIT_FILL_FORE_SCHEMECOLOR_INDEX" val="6"/>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gradient&quot;:[{&quot;brightness&quot;:0.4000000059604645,&quot;colorType&quot;:1,&quot;foreColorIndex&quot;:6,&quot;pos&quot;:0.8999999761581421,&quot;transparency&quot;:0},{&quot;brightness&quot;:0,&quot;colorType&quot;:1,&quot;foreColorIndex&quot;:6,&quot;pos&quot;:0,&quot;transparency&quot;:0}],&quot;type&quot;:3},&quot;glow&quot;:{&quot;colorType&quot;:0},&quot;line&quot;:{&quot;type&quot;:0},&quot;shadow&quot;:{&quot;brightness&quot;:0,&quot;colorType&quot;:1,&quot;foreColorIndex&quot;:6,&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2_1"/>
  <p:tag name="KSO_WM_UNIT_ID" val="diagram20231066_5*m_h_f*1_2_1"/>
  <p:tag name="KSO_WM_TEMPLATE_CATEGORY" val="diagram"/>
  <p:tag name="KSO_WM_TEMPLATE_INDEX" val="20231066"/>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VALUE" val="30"/>
  <p:tag name="KSO_WM_UNIT_PRESET_TEXT" val="单击此处输入你的智能图形项正文"/>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6_5*m_h_i*1_3_1"/>
  <p:tag name="KSO_WM_TEMPLATE_CATEGORY" val="diagram"/>
  <p:tag name="KSO_WM_TEMPLATE_INDEX" val="20231066"/>
  <p:tag name="KSO_WM_UNIT_LAYERLEVEL" val="1_1_1"/>
  <p:tag name="KSO_WM_TAG_VERSION" val="3.0"/>
  <p:tag name="KSO_WM_UNIT_TYPE" val="m_h_i"/>
  <p:tag name="KSO_WM_UNIT_INDEX" val="1_3_1"/>
  <p:tag name="KSO_WM_DIAGRAM_VERSION" val="3"/>
  <p:tag name="KSO_WM_DIAGRAM_COLOR_TRICK" val="4"/>
  <p:tag name="KSO_WM_DIAGRAM_COLOR_TEXT_CAN_REMOVE" val="n"/>
  <p:tag name="KSO_WM_UNIT_FILL_FORE_SCHEMECOLOR_INDEX" val="7"/>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6_5*m_h_a*1_3_1"/>
  <p:tag name="KSO_WM_TEMPLATE_CATEGORY" val="diagram"/>
  <p:tag name="KSO_WM_TEMPLATE_INDEX" val="20231066"/>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a"/>
  <p:tag name="KSO_WM_UNIT_INDEX" val="1_3_1"/>
  <p:tag name="KSO_WM_UNIT_VALUE" val="6"/>
  <p:tag name="KSO_WM_UNIT_PRESET_TEXT" val="添加项标题"/>
  <p:tag name="KSO_WM_UNIT_FILL_FORE_SCHEMECOLOR_INDEX" val="7"/>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gradient&quot;:[{&quot;brightness&quot;:0.4000000059604645,&quot;colorType&quot;:1,&quot;foreColorIndex&quot;:7,&quot;pos&quot;:0.8999999761581421,&quot;transparency&quot;:0},{&quot;brightness&quot;:0,&quot;colorType&quot;:1,&quot;foreColorIndex&quot;:7,&quot;pos&quot;:0,&quot;transparency&quot;:0}],&quot;type&quot;:3},&quot;glow&quot;:{&quot;colorType&quot;:0},&quot;line&quot;:{&quot;type&quot;:0},&quot;shadow&quot;:{&quot;brightness&quot;:0,&quot;colorType&quot;:1,&quot;foreColorIndex&quot;:7,&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3_1"/>
  <p:tag name="KSO_WM_UNIT_ID" val="diagram20231066_5*m_h_f*1_3_1"/>
  <p:tag name="KSO_WM_TEMPLATE_CATEGORY" val="diagram"/>
  <p:tag name="KSO_WM_TEMPLATE_INDEX" val="20231066"/>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VALUE" val="30"/>
  <p:tag name="KSO_WM_UNIT_PRESET_TEXT" val="单击此处输入你的智能图形项正文"/>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6_5*m_h_i*1_4_1"/>
  <p:tag name="KSO_WM_TEMPLATE_CATEGORY" val="diagram"/>
  <p:tag name="KSO_WM_TEMPLATE_INDEX" val="20231066"/>
  <p:tag name="KSO_WM_UNIT_LAYERLEVEL" val="1_1_1"/>
  <p:tag name="KSO_WM_TAG_VERSION" val="3.0"/>
  <p:tag name="KSO_WM_UNIT_TYPE" val="m_h_i"/>
  <p:tag name="KSO_WM_UNIT_INDEX" val="1_4_1"/>
  <p:tag name="KSO_WM_DIAGRAM_VERSION" val="3"/>
  <p:tag name="KSO_WM_DIAGRAM_COLOR_TRICK" val="4"/>
  <p:tag name="KSO_WM_DIAGRAM_COLOR_TEXT_CAN_REMOVE" val="n"/>
  <p:tag name="KSO_WM_UNIT_FILL_FORE_SCHEMECOLOR_INDEX" val="8"/>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4_1"/>
  <p:tag name="KSO_WM_UNIT_ID" val="diagram20231066_5*m_h_f*1_4_1"/>
  <p:tag name="KSO_WM_TEMPLATE_CATEGORY" val="diagram"/>
  <p:tag name="KSO_WM_TEMPLATE_INDEX" val="20231066"/>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VALUE" val="30"/>
  <p:tag name="KSO_WM_UNIT_PRESET_TEXT" val="单击此处输入你的智能图形项正文"/>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xml><?xml version="1.0" encoding="utf-8"?>
<p:tagLst xmlns:p="http://schemas.openxmlformats.org/presentationml/2006/main">
  <p:tag name="KSO_WM_TAG_VERSION" val="1.0"/>
  <p:tag name="KSO_WM_BEAUTIFY_FLAG" val="#wm#"/>
  <p:tag name="KSO_WM_TEMPLATE_CATEGORY" val="diagram"/>
  <p:tag name="KSO_WM_TEMPLATE_INDEX" val="20170302"/>
  <p:tag name="KSO_WM_UNIT_TYPE" val="l_h_i"/>
  <p:tag name="KSO_WM_UNIT_INDEX" val="1_2_2"/>
  <p:tag name="KSO_WM_UNIT_ID" val="diagram20170302_3*l_h_i*1_2_2"/>
  <p:tag name="KSO_WM_UNIT_LAYERLEVEL" val="1_1_1"/>
  <p:tag name="KSO_WM_DIAGRAM_GROUP_CODE" val="l1-1"/>
  <p:tag name="KSO_WM_UNIT_TEXT_FILL_FORE_SCHEMECOLOR_INDEX" val="14"/>
  <p:tag name="KSO_WM_UNIT_TEXT_FILL_TYPE" val="1"/>
</p:tagLst>
</file>

<file path=ppt/tags/tag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6_5*m_h_a*1_4_1"/>
  <p:tag name="KSO_WM_TEMPLATE_CATEGORY" val="diagram"/>
  <p:tag name="KSO_WM_TEMPLATE_INDEX" val="20231066"/>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a"/>
  <p:tag name="KSO_WM_UNIT_INDEX" val="1_4_1"/>
  <p:tag name="KSO_WM_UNIT_VALUE" val="6"/>
  <p:tag name="KSO_WM_UNIT_PRESET_TEXT" val="添加项标题"/>
  <p:tag name="KSO_WM_UNIT_FILL_FORE_SCHEMECOLOR_INDEX" val="8"/>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gradient&quot;:[{&quot;brightness&quot;:0.4000000059604645,&quot;colorType&quot;:1,&quot;foreColorIndex&quot;:8,&quot;pos&quot;:0.8999999761581421,&quot;transparency&quot;:0},{&quot;brightness&quot;:0,&quot;colorType&quot;:1,&quot;foreColorIndex&quot;:8,&quot;pos&quot;:0,&quot;transparency&quot;:0}],&quot;type&quot;:3},&quot;glow&quot;:{&quot;colorType&quot;:0},&quot;line&quot;:{&quot;type&quot;:0},&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6_5*m_h_i*1_5_1"/>
  <p:tag name="KSO_WM_TEMPLATE_CATEGORY" val="diagram"/>
  <p:tag name="KSO_WM_TEMPLATE_INDEX" val="20231066"/>
  <p:tag name="KSO_WM_UNIT_LAYERLEVEL" val="1_1_1"/>
  <p:tag name="KSO_WM_TAG_VERSION" val="3.0"/>
  <p:tag name="KSO_WM_UNIT_TYPE" val="m_h_i"/>
  <p:tag name="KSO_WM_UNIT_INDEX" val="1_5_1"/>
  <p:tag name="KSO_WM_DIAGRAM_VERSION" val="3"/>
  <p:tag name="KSO_WM_DIAGRAM_COLOR_TRICK" val="4"/>
  <p:tag name="KSO_WM_DIAGRAM_COLOR_TEXT_CAN_REMOVE" val="n"/>
  <p:tag name="KSO_WM_UNIT_FILL_FORE_SCHEMECOLOR_INDEX" val="9"/>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5_1"/>
  <p:tag name="KSO_WM_UNIT_ID" val="diagram20231066_5*m_h_f*1_5_1"/>
  <p:tag name="KSO_WM_TEMPLATE_CATEGORY" val="diagram"/>
  <p:tag name="KSO_WM_TEMPLATE_INDEX" val="20231066"/>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VALUE" val="30"/>
  <p:tag name="KSO_WM_UNIT_PRESET_TEXT" val="单击此处输入你的智能图形项正文"/>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6_5*m_h_a*1_5_1"/>
  <p:tag name="KSO_WM_TEMPLATE_CATEGORY" val="diagram"/>
  <p:tag name="KSO_WM_TEMPLATE_INDEX" val="20231066"/>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a"/>
  <p:tag name="KSO_WM_UNIT_INDEX" val="1_5_1"/>
  <p:tag name="KSO_WM_UNIT_VALUE" val="6"/>
  <p:tag name="KSO_WM_UNIT_PRESET_TEXT" val="添加项标题"/>
  <p:tag name="KSO_WM_UNIT_FILL_FORE_SCHEMECOLOR_INDEX" val="9"/>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gradient&quot;:[{&quot;brightness&quot;:0.4000000059604645,&quot;colorType&quot;:1,&quot;foreColorIndex&quot;:9,&quot;pos&quot;:0.8999999761581421,&quot;transparency&quot;:0},{&quot;brightness&quot;:0,&quot;colorType&quot;:1,&quot;foreColorIndex&quot;:9,&quot;pos&quot;:0,&quot;transparency&quot;:0}],&quot;type&quot;:3},&quot;glow&quot;:{&quot;colorType&quot;:0},&quot;line&quot;:{&quot;type&quot;:0},&quot;shadow&quot;:{&quot;brightness&quot;:0,&quot;colorType&quot;:1,&quot;foreColorIndex&quot;:9,&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6_5*m_h_i*1_6_1"/>
  <p:tag name="KSO_WM_TEMPLATE_CATEGORY" val="diagram"/>
  <p:tag name="KSO_WM_TEMPLATE_INDEX" val="20231066"/>
  <p:tag name="KSO_WM_UNIT_LAYERLEVEL" val="1_1_1"/>
  <p:tag name="KSO_WM_TAG_VERSION" val="3.0"/>
  <p:tag name="KSO_WM_UNIT_TYPE" val="m_h_i"/>
  <p:tag name="KSO_WM_UNIT_INDEX" val="1_6_1"/>
  <p:tag name="KSO_WM_DIAGRAM_VERSION" val="3"/>
  <p:tag name="KSO_WM_DIAGRAM_COLOR_TRICK" val="4"/>
  <p:tag name="KSO_WM_DIAGRAM_COLOR_TEXT_CAN_REMOVE" val="n"/>
  <p:tag name="KSO_WM_UNIT_FILL_FORE_SCHEMECOLOR_INDEX" val="10"/>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solid&quot;:{&quot;brightness&quot;:0,&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6_1"/>
  <p:tag name="KSO_WM_UNIT_ID" val="diagram20231066_5*m_h_f*1_6_1"/>
  <p:tag name="KSO_WM_TEMPLATE_CATEGORY" val="diagram"/>
  <p:tag name="KSO_WM_TEMPLATE_INDEX" val="20231066"/>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VALUE" val="30"/>
  <p:tag name="KSO_WM_UNIT_PRESET_TEXT" val="单击此处输入你的智能图形项正文"/>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6_5*m_h_a*1_6_1"/>
  <p:tag name="KSO_WM_TEMPLATE_CATEGORY" val="diagram"/>
  <p:tag name="KSO_WM_TEMPLATE_INDEX" val="20231066"/>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a"/>
  <p:tag name="KSO_WM_UNIT_INDEX" val="1_6_1"/>
  <p:tag name="KSO_WM_UNIT_VALUE" val="24"/>
  <p:tag name="KSO_WM_UNIT_PRESET_TEXT" val="添加项标题"/>
  <p:tag name="KSO_WM_UNIT_FILL_FORE_SCHEMECOLOR_INDEX" val="10"/>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gradient&quot;:[{&quot;brightness&quot;:0.4000000059604645,&quot;colorType&quot;:1,&quot;foreColorIndex&quot;:10,&quot;pos&quot;:0.25,&quot;transparency&quot;:0},{&quot;brightness&quot;:0,&quot;colorType&quot;:1,&quot;foreColorIndex&quot;:10,&quot;pos&quot;:0.8999999761581421,&quot;transparency&quot;:0}],&quot;type&quot;:3},&quot;glow&quot;:{&quot;colorType&quot;:0},&quot;line&quot;:{&quot;type&quot;:0},&quot;shadow&quot;:{&quot;brightness&quot;:0,&quot;colorType&quot;:1,&quot;foreColorIndex&quot;:10,&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5_1"/>
  <p:tag name="KSO_WM_UNIT_ID" val="diagram20231066_5*m_h_f*1_5_1"/>
  <p:tag name="KSO_WM_TEMPLATE_CATEGORY" val="diagram"/>
  <p:tag name="KSO_WM_TEMPLATE_INDEX" val="20231066"/>
  <p:tag name="KSO_WM_UNIT_LAYERLEVEL" val="1_1_1"/>
  <p:tag name="KSO_WM_TAG_VERSION" val="3.0"/>
  <p:tag name="KSO_WM_DIAGRAM_GROUP_CODE" val="m1-1"/>
  <p:tag name="KSO_WM_DIAGRAM_VERSION" val="3"/>
  <p:tag name="KSO_WM_DIAGRAM_COLOR_TRICK" val="4"/>
  <p:tag name="KSO_WM_DIAGRAM_COLOR_TEXT_CAN_REMOVE" val="n"/>
  <p:tag name="KSO_WM_UNIT_VALUE" val="30"/>
  <p:tag name="KSO_WM_UNIT_PRESET_TEXT" val="单击此处输入你的智能图形项正文"/>
  <p:tag name="KSO_WM_DIAGRAM_MAX_ITEMCNT" val="6"/>
  <p:tag name="KSO_WM_DIAGRAM_MIN_ITEMCNT" val="2"/>
  <p:tag name="KSO_WM_DIAGRAM_VIRTUALLY_FRAME" val="{&quot;height&quot;:465.15617400882746,&quot;left&quot;:33.47503326656314,&quot;top&quot;:59.34382599117252,&quot;width&quot;:877.55001220703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8.xml><?xml version="1.0" encoding="utf-8"?>
<p:tagLst xmlns:p="http://schemas.openxmlformats.org/presentationml/2006/main">
  <p:tag name="RESOURCE_RECORD_KEY" val="{&quot;70&quot;:[3314149]}"/>
</p:tagLst>
</file>

<file path=ppt/tags/tag69.xml><?xml version="1.0" encoding="utf-8"?>
<p:tagLst xmlns:p="http://schemas.openxmlformats.org/presentationml/2006/main">
  <p:tag name="TABLE_ENDDRAG_ORIGIN_RECT" val="960*368"/>
  <p:tag name="TABLE_ENDDRAG_RECT" val="0*127*960*368"/>
</p:tagLst>
</file>

<file path=ppt/tags/tag7.xml><?xml version="1.0" encoding="utf-8"?>
<p:tagLst xmlns:p="http://schemas.openxmlformats.org/presentationml/2006/main">
  <p:tag name="MH" val="20160819160041"/>
  <p:tag name="MH_LIBRARY" val="CONTENTS"/>
  <p:tag name="MH_TYPE" val="ENTRY"/>
  <p:tag name="ID" val="553524"/>
  <p:tag name="MH_ORDER" val="1"/>
  <p:tag name="KSO_WM_TAG_VERSION" val="1.0"/>
  <p:tag name="KSO_WM_BEAUTIFY_FLAG" val="#wm#"/>
  <p:tag name="KSO_WM_TEMPLATE_CATEGORY" val="diagram"/>
  <p:tag name="KSO_WM_TEMPLATE_INDEX" val="20170302"/>
  <p:tag name="KSO_WM_UNIT_TYPE" val="l_h_i"/>
  <p:tag name="KSO_WM_UNIT_INDEX" val="1_2_3"/>
  <p:tag name="KSO_WM_UNIT_ID" val="diagram20170302_3*l_h_i*1_2_3"/>
  <p:tag name="KSO_WM_UNIT_LAYERLEVEL" val="1_1_1"/>
  <p:tag name="KSO_WM_DIAGRAM_GROUP_CODE" val="l1-1"/>
  <p:tag name="KSO_WM_UNIT_LINE_FORE_SCHEMECOLOR_INDEX" val="5"/>
  <p:tag name="KSO_WM_UNIT_LINE_FILL_TYPE" val="2"/>
  <p:tag name="KSO_WM_UNIT_TEXT_FILL_FORE_SCHEMECOLOR_INDEX" val="13"/>
  <p:tag name="KSO_WM_UNIT_TEXT_FILL_TYPE" val="1"/>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44*i*1"/>
  <p:tag name="KSO_WM_TEMPLATE_CATEGORY" val="mixed"/>
  <p:tag name="KSO_WM_TEMPLATE_INDEX" val="20201941"/>
  <p:tag name="KSO_WM_UNIT_LAYERLEVEL" val="1"/>
  <p:tag name="KSO_WM_TAG_VERSION" val="1.0"/>
  <p:tag name="KSO_WM_BEAUTIFY_FLAG" val=""/>
  <p:tag name="KSO_WM_UNIT_TEXTBOXSTYLE_GUID" val="{0910921c-cd71-4405-a89c-ff4479022990}"/>
</p:tagLst>
</file>

<file path=ppt/tags/tag76.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44*i*2"/>
  <p:tag name="KSO_WM_TEMPLATE_CATEGORY" val="mixed"/>
  <p:tag name="KSO_WM_TEMPLATE_INDEX" val="20201941"/>
  <p:tag name="KSO_WM_UNIT_LAYERLEVEL" val="1"/>
  <p:tag name="KSO_WM_TAG_VERSION" val="1.0"/>
  <p:tag name="KSO_WM_BEAUTIFY_FLAG" val=""/>
  <p:tag name="KSO_WM_UNIT_TEXTBOXSTYLE_GUID" val="{0910921c-cd71-4405-a89c-ff4479022990}"/>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44*i*1"/>
  <p:tag name="KSO_WM_TEMPLATE_CATEGORY" val="mixed"/>
  <p:tag name="KSO_WM_TEMPLATE_INDEX" val="20201941"/>
  <p:tag name="KSO_WM_UNIT_LAYERLEVEL" val="1"/>
  <p:tag name="KSO_WM_TAG_VERSION" val="1.0"/>
  <p:tag name="KSO_WM_BEAUTIFY_FLAG" val=""/>
  <p:tag name="KSO_WM_UNIT_TEXTBOXSTYLE_GUID" val="{0910921c-cd71-4405-a89c-ff4479022990}"/>
</p:tagLst>
</file>

<file path=ppt/tags/tag79.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44*i*2"/>
  <p:tag name="KSO_WM_TEMPLATE_CATEGORY" val="mixed"/>
  <p:tag name="KSO_WM_TEMPLATE_INDEX" val="20201941"/>
  <p:tag name="KSO_WM_UNIT_LAYERLEVEL" val="1"/>
  <p:tag name="KSO_WM_TAG_VERSION" val="1.0"/>
  <p:tag name="KSO_WM_BEAUTIFY_FLAG" val=""/>
  <p:tag name="KSO_WM_UNIT_TEXTBOXSTYLE_GUID" val="{0910921c-cd71-4405-a89c-ff4479022990}"/>
</p:tagLst>
</file>

<file path=ppt/tags/tag8.xml><?xml version="1.0" encoding="utf-8"?>
<p:tagLst xmlns:p="http://schemas.openxmlformats.org/presentationml/2006/main">
  <p:tag name="KSO_WM_TAG_VERSION" val="1.0"/>
  <p:tag name="KSO_WM_BEAUTIFY_FLAG" val="#wm#"/>
  <p:tag name="KSO_WM_TEMPLATE_CATEGORY" val="diagram"/>
  <p:tag name="KSO_WM_TEMPLATE_INDEX" val="20170302"/>
  <p:tag name="KSO_WM_UNIT_TYPE" val="l_h_f"/>
  <p:tag name="KSO_WM_UNIT_INDEX" val="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302_3*l_h_f*1_2_1"/>
  <p:tag name="KSO_WM_UNIT_TEXT_FILL_FORE_SCHEMECOLOR_INDEX" val="13"/>
  <p:tag name="KSO_WM_UNIT_TEXT_FILL_TYPE" val="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44*i*1"/>
  <p:tag name="KSO_WM_TEMPLATE_CATEGORY" val="mixed"/>
  <p:tag name="KSO_WM_TEMPLATE_INDEX" val="20201941"/>
  <p:tag name="KSO_WM_UNIT_LAYERLEVEL" val="1"/>
  <p:tag name="KSO_WM_TAG_VERSION" val="1.0"/>
  <p:tag name="KSO_WM_BEAUTIFY_FLAG" val=""/>
  <p:tag name="KSO_WM_UNIT_TEXTBOXSTYLE_GUID" val="{0910921c-cd71-4405-a89c-ff4479022990}"/>
</p:tagLst>
</file>

<file path=ppt/tags/tag82.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44*i*2"/>
  <p:tag name="KSO_WM_TEMPLATE_CATEGORY" val="mixed"/>
  <p:tag name="KSO_WM_TEMPLATE_INDEX" val="20201941"/>
  <p:tag name="KSO_WM_UNIT_LAYERLEVEL" val="1"/>
  <p:tag name="KSO_WM_TAG_VERSION" val="1.0"/>
  <p:tag name="KSO_WM_BEAUTIFY_FLAG" val=""/>
  <p:tag name="KSO_WM_UNIT_TEXTBOXSTYLE_GUID" val="{0910921c-cd71-4405-a89c-ff4479022990}"/>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040_2*l_h_i*1_1_1"/>
  <p:tag name="KSO_WM_TEMPLATE_CATEGORY" val="diagram"/>
  <p:tag name="KSO_WM_TEMPLATE_INDEX" val="20228040"/>
  <p:tag name="KSO_WM_UNIT_LAYERLEVEL" val="1_1_1"/>
  <p:tag name="KSO_WM_TAG_VERSION" val="1.0"/>
  <p:tag name="KSO_WM_BEAUTIFY_FLAG" val="#wm#"/>
</p:tagLst>
</file>

<file path=ppt/tags/tag8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8040_2*l_h_i*1_1_2"/>
  <p:tag name="KSO_WM_TEMPLATE_CATEGORY" val="diagram"/>
  <p:tag name="KSO_WM_TEMPLATE_INDEX" val="20228040"/>
  <p:tag name="KSO_WM_UNIT_LAYERLEVEL" val="1_1_1"/>
  <p:tag name="KSO_WM_TAG_VERSION" val="1.0"/>
  <p:tag name="KSO_WM_BEAUTIFY_FLAG" val="#wm#"/>
</p:tagLst>
</file>

<file path=ppt/tags/tag86.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040_2*l_h_i*1_2_1"/>
  <p:tag name="KSO_WM_TEMPLATE_CATEGORY" val="diagram"/>
  <p:tag name="KSO_WM_TEMPLATE_INDEX" val="20228040"/>
  <p:tag name="KSO_WM_UNIT_LAYERLEVEL" val="1_1_1"/>
  <p:tag name="KSO_WM_TAG_VERSION" val="1.0"/>
  <p:tag name="KSO_WM_BEAUTIFY_FLAG" val="#wm#"/>
</p:tagLst>
</file>

<file path=ppt/tags/tag87.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28040_2*l_h_i*1_2_2"/>
  <p:tag name="KSO_WM_TEMPLATE_CATEGORY" val="diagram"/>
  <p:tag name="KSO_WM_TEMPLATE_INDEX" val="20228040"/>
  <p:tag name="KSO_WM_UNIT_LAYERLEVEL" val="1_1_1"/>
  <p:tag name="KSO_WM_TAG_VERSION" val="1.0"/>
  <p:tag name="KSO_WM_BEAUTIFY_FLAG" val="#wm#"/>
</p:tagLst>
</file>

<file path=ppt/tags/tag88.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28040_2*l_h_i*1_1_1"/>
  <p:tag name="KSO_WM_TEMPLATE_CATEGORY" val="diagram"/>
  <p:tag name="KSO_WM_TEMPLATE_INDEX" val="20228040"/>
  <p:tag name="KSO_WM_UNIT_LAYERLEVEL" val="1_1_1"/>
  <p:tag name="KSO_WM_TAG_VERSION" val="1.0"/>
  <p:tag name="KSO_WM_BEAUTIFY_FLAG" val="#wm#"/>
</p:tagLst>
</file>

<file path=ppt/tags/tag89.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28040_2*l_h_i*1_2_1"/>
  <p:tag name="KSO_WM_TEMPLATE_CATEGORY" val="diagram"/>
  <p:tag name="KSO_WM_TEMPLATE_INDEX" val="20228040"/>
  <p:tag name="KSO_WM_UNIT_LAYERLEVEL" val="1_1_1"/>
  <p:tag name="KSO_WM_TAG_VERSION" val="1.0"/>
  <p:tag name="KSO_WM_BEAUTIFY_FLAG" val="#wm#"/>
</p:tagLst>
</file>

<file path=ppt/tags/tag9.xml><?xml version="1.0" encoding="utf-8"?>
<p:tagLst xmlns:p="http://schemas.openxmlformats.org/presentationml/2006/main">
  <p:tag name="MH" val="20160819160041"/>
  <p:tag name="MH_LIBRARY" val="CONTENTS"/>
  <p:tag name="MH_TYPE" val="NUMBER"/>
  <p:tag name="ID" val="553524"/>
  <p:tag name="MH_ORDER" val="3"/>
  <p:tag name="KSO_WM_TAG_VERSION" val="1.0"/>
  <p:tag name="KSO_WM_BEAUTIFY_FLAG" val="#wm#"/>
  <p:tag name="KSO_WM_TEMPLATE_CATEGORY" val="diagram"/>
  <p:tag name="KSO_WM_TEMPLATE_INDEX" val="20170302"/>
  <p:tag name="KSO_WM_UNIT_TYPE" val="l_h_i"/>
  <p:tag name="KSO_WM_UNIT_INDEX" val="1_3_1"/>
  <p:tag name="KSO_WM_UNIT_ID" val="diagram20170302_3*l_h_i*1_3_1"/>
  <p:tag name="KSO_WM_UNIT_LAYERLEVEL" val="1_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90.xml><?xml version="1.0" encoding="utf-8"?>
<p:tagLst xmlns:p="http://schemas.openxmlformats.org/presentationml/2006/main">
  <p:tag name="KSO_WM_UNIT_LINE_FORE_SCHEMECOLOR_INDEX_BRIGHTNESS" val="0"/>
  <p:tag name="KSO_WM_UNIT_LINE_FORE_SCHEMECOLOR_INDEX" val="5"/>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040_2*l_h_i*1_1_3"/>
  <p:tag name="KSO_WM_TEMPLATE_CATEGORY" val="diagram"/>
  <p:tag name="KSO_WM_TEMPLATE_INDEX" val="20228040"/>
  <p:tag name="KSO_WM_UNIT_LAYERLEVEL" val="1_1_1"/>
  <p:tag name="KSO_WM_TAG_VERSION" val="1.0"/>
  <p:tag name="KSO_WM_BEAUTIFY_FLAG" val="#wm#"/>
</p:tagLst>
</file>

<file path=ppt/tags/tag91.xml><?xml version="1.0" encoding="utf-8"?>
<p:tagLst xmlns:p="http://schemas.openxmlformats.org/presentationml/2006/main">
  <p:tag name="KSO_WM_UNIT_LINE_FORE_SCHEMECOLOR_INDEX_BRIGHTNESS" val="0"/>
  <p:tag name="KSO_WM_UNIT_LINE_FORE_SCHEMECOLOR_INDEX" val="6"/>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040_2*l_h_i*1_2_3"/>
  <p:tag name="KSO_WM_TEMPLATE_CATEGORY" val="diagram"/>
  <p:tag name="KSO_WM_TEMPLATE_INDEX" val="20228040"/>
  <p:tag name="KSO_WM_UNIT_LAYERLEVEL" val="1_1_1"/>
  <p:tag name="KSO_WM_TAG_VERSION" val="1.0"/>
  <p:tag name="KSO_WM_BEAUTIFY_FLAG" val="#wm#"/>
</p:tagLst>
</file>

<file path=ppt/tags/tag92.xml><?xml version="1.0" encoding="utf-8"?>
<p:tagLst xmlns:p="http://schemas.openxmlformats.org/presentationml/2006/main">
  <p:tag name="KSO_WM_UNIT_VALUE" val="111*111"/>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28040_2*l_h_x*1_1_1"/>
  <p:tag name="KSO_WM_TEMPLATE_CATEGORY" val="diagram"/>
  <p:tag name="KSO_WM_TEMPLATE_INDEX" val="20228040"/>
  <p:tag name="KSO_WM_UNIT_LAYERLEVEL" val="1_1_1"/>
  <p:tag name="KSO_WM_TAG_VERSION" val="1.0"/>
  <p:tag name="KSO_WM_BEAUTIFY_FLAG" val="#wm#"/>
</p:tagLst>
</file>

<file path=ppt/tags/tag93.xml><?xml version="1.0" encoding="utf-8"?>
<p:tagLst xmlns:p="http://schemas.openxmlformats.org/presentationml/2006/main">
  <p:tag name="KSO_WM_UNIT_VALUE" val="111*111"/>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28040_2*l_h_x*1_2_1"/>
  <p:tag name="KSO_WM_TEMPLATE_CATEGORY" val="diagram"/>
  <p:tag name="KSO_WM_TEMPLATE_INDEX" val="20228040"/>
  <p:tag name="KSO_WM_UNIT_LAYERLEVEL" val="1_1_1"/>
  <p:tag name="KSO_WM_TAG_VERSION" val="1.0"/>
  <p:tag name="KSO_WM_BEAUTIFY_FLAG" val="#wm#"/>
</p:tagLst>
</file>

<file path=ppt/tags/tag94.xml><?xml version="1.0" encoding="utf-8"?>
<p:tagLst xmlns:p="http://schemas.openxmlformats.org/presentationml/2006/main">
  <p:tag name="TABLE_ENDDRAG_ORIGIN_RECT" val="842*276"/>
  <p:tag name="TABLE_ENDDRAG_RECT" val="48*126*842*276"/>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黑体"/>
        <a:cs typeface=""/>
      </a:majorFont>
      <a:minorFont>
        <a:latin typeface="Arial"/>
        <a:ea typeface="楷体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7596</Words>
  <Application>WPS 演示</Application>
  <PresentationFormat>自定义</PresentationFormat>
  <Paragraphs>954</Paragraphs>
  <Slides>78</Slides>
  <Notes>13</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78</vt:i4>
      </vt:variant>
    </vt:vector>
  </HeadingPairs>
  <TitlesOfParts>
    <vt:vector size="97" baseType="lpstr">
      <vt:lpstr>Arial</vt:lpstr>
      <vt:lpstr>宋体</vt:lpstr>
      <vt:lpstr>Wingdings</vt:lpstr>
      <vt:lpstr>楷体_GB2312</vt:lpstr>
      <vt:lpstr>新宋体</vt:lpstr>
      <vt:lpstr>楷体_GB2312</vt:lpstr>
      <vt:lpstr>华文中宋</vt:lpstr>
      <vt:lpstr>黑体</vt:lpstr>
      <vt:lpstr>微软雅黑</vt:lpstr>
      <vt:lpstr>MiSans Bold</vt:lpstr>
      <vt:lpstr>思源黑体 CN Bold</vt:lpstr>
      <vt:lpstr>Arial Unicode MS</vt:lpstr>
      <vt:lpstr>Calibri</vt:lpstr>
      <vt:lpstr>仿宋</vt:lpstr>
      <vt:lpstr>汉仪力量黑简</vt:lpstr>
      <vt:lpstr>等线</vt:lpstr>
      <vt:lpstr>Calibri Light</vt:lpstr>
      <vt:lpstr>Wingdings</vt:lpstr>
      <vt:lpstr>默认设计模板</vt:lpstr>
      <vt:lpstr>PowerPoint 演示文稿</vt:lpstr>
      <vt:lpstr>PowerPoint 演示文稿</vt:lpstr>
      <vt:lpstr>PowerPoint 演示文稿</vt:lpstr>
      <vt:lpstr>PowerPoint 演示文稿</vt:lpstr>
      <vt:lpstr>为什么要防控伤害？</vt:lpstr>
      <vt:lpstr>全国伤害流行现状</vt:lpstr>
      <vt:lpstr>云南省伤害流行现状</vt:lpstr>
      <vt:lpstr>    云南省近10年以来的死因顺位</vt:lpstr>
      <vt:lpstr>伤害监测目的</vt:lpstr>
      <vt:lpstr>全国伤害预防控制政策</vt:lpstr>
      <vt:lpstr>全国伤害预防控制政策</vt:lpstr>
      <vt:lpstr>2.国务院办公厅关于印发“十四五”国民健康规划的通知</vt:lpstr>
      <vt:lpstr>全国伤害预防控制政策</vt:lpstr>
      <vt:lpstr>全国伤害预防控制政策</vt:lpstr>
      <vt:lpstr>全国伤害预防控制政策</vt:lpstr>
      <vt:lpstr>全国伤害预防控制政策</vt:lpstr>
      <vt:lpstr>全国伤害预防控制政策</vt:lpstr>
      <vt:lpstr>全国伤害预防控制政策</vt:lpstr>
      <vt:lpstr>云南省伤害预防控制政策</vt:lpstr>
      <vt:lpstr>健康云南行动推进委员会关于印发 健康云南行动（2020-2030年）的通知 </vt:lpstr>
      <vt:lpstr>云南儿童发展规划（2021—2030年）</vt:lpstr>
      <vt:lpstr>云南省人民政府办公厅关于印发云南省残疾 预防行动计划（2021—2025年）的通知</vt:lpstr>
      <vt:lpstr>PowerPoint 演示文稿</vt:lpstr>
      <vt:lpstr>PowerPoint 演示文稿</vt:lpstr>
      <vt:lpstr>发展历程</vt:lpstr>
      <vt:lpstr>政策和经费保障</vt:lpstr>
      <vt:lpstr>省级经费及工作方案的相关文件1</vt:lpstr>
      <vt:lpstr>省级工作方案的相关文件2</vt:lpstr>
      <vt:lpstr>省级工作方案的相关文件3</vt:lpstr>
      <vt:lpstr>PowerPoint 演示文稿</vt:lpstr>
      <vt:lpstr>工作进展——定期开展督导培训</vt:lpstr>
      <vt:lpstr>PowerPoint 演示文稿</vt:lpstr>
      <vt:lpstr>工作进展——年度数据利用形成分析报告</vt:lpstr>
      <vt:lpstr>工作进展——科研成果</vt:lpstr>
      <vt:lpstr>工作进展——与妇儿工委合作</vt:lpstr>
      <vt:lpstr>PowerPoint 演示文稿</vt:lpstr>
      <vt:lpstr>西部道路儿童安全项目——基线调查已完成</vt:lpstr>
      <vt:lpstr>PowerPoint 演示文稿</vt:lpstr>
      <vt:lpstr>成果—伤害综合防控成绩突出奖</vt:lpstr>
      <vt:lpstr>PowerPoint 演示文稿</vt:lpstr>
      <vt:lpstr>PowerPoint 演示文稿</vt:lpstr>
      <vt:lpstr>监测对象</vt:lpstr>
      <vt:lpstr>PowerPoint 演示文稿</vt:lpstr>
      <vt:lpstr>全国伤害监测管理信息平台</vt:lpstr>
      <vt:lpstr>                 全省伤害监测工作流程</vt:lpstr>
      <vt:lpstr>数据采集、录入及报送：逐级审核，及时报送</vt:lpstr>
      <vt:lpstr>PowerPoint 演示文稿</vt:lpstr>
      <vt:lpstr>组织领导和各级职责</vt:lpstr>
      <vt:lpstr>卫生健康行政部门（疾控局）</vt:lpstr>
      <vt:lpstr>疾控机构</vt:lpstr>
      <vt:lpstr>医疗卫生机构</vt:lpstr>
      <vt:lpstr>PowerPoint 演示文稿</vt:lpstr>
      <vt:lpstr>PowerPoint 演示文稿</vt:lpstr>
      <vt:lpstr>质量控制-原则</vt:lpstr>
      <vt:lpstr>质量控制-涉及环节</vt:lpstr>
      <vt:lpstr>1、监测启动前的质控</vt:lpstr>
      <vt:lpstr>PowerPoint 演示文稿</vt:lpstr>
      <vt:lpstr>2、数据收集环节的质控</vt:lpstr>
      <vt:lpstr>督导检查（1）</vt:lpstr>
      <vt:lpstr>督导检查（2）</vt:lpstr>
      <vt:lpstr>督导检查（3）</vt:lpstr>
      <vt:lpstr>3、数据上报环节的质控</vt:lpstr>
      <vt:lpstr>3、数据上报环节的质控</vt:lpstr>
      <vt:lpstr>4、培训环节的质控</vt:lpstr>
      <vt:lpstr>(1)省、州（市）级培训</vt:lpstr>
      <vt:lpstr>(2)县（市、区）级培训</vt:lpstr>
      <vt:lpstr>(3)医疗机构内部培训</vt:lpstr>
      <vt:lpstr>PowerPoint 演示文稿</vt:lpstr>
      <vt:lpstr>考核指标</vt:lpstr>
      <vt:lpstr>1.数据上报及时率</vt:lpstr>
      <vt:lpstr>2.漏报率</vt:lpstr>
      <vt:lpstr>3.业务培训次数</vt:lpstr>
      <vt:lpstr>4.监测工作产出</vt:lpstr>
      <vt:lpstr>PowerPoint 演示文稿</vt:lpstr>
      <vt:lpstr>发 展 与 思 考</vt:lpstr>
      <vt:lpstr>考核和要求</vt:lpstr>
      <vt:lpstr>考核和要求</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云南省城市癌症早诊早治项目进展汇报</dc:title>
  <dc:creator>feng jiao</dc:creator>
  <cp:lastModifiedBy>王梅仙</cp:lastModifiedBy>
  <cp:revision>760</cp:revision>
  <dcterms:created xsi:type="dcterms:W3CDTF">2015-10-09T01:15:00Z</dcterms:created>
  <dcterms:modified xsi:type="dcterms:W3CDTF">2025-09-17T06:55:12Z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9CDF599D7E4A4AE8B7394D7ABCCE346F_13</vt:lpwstr>
  </property>
  <property fmtid="{D5CDD505-2E9C-101B-9397-08002B2CF9AE}" pid="3" name="KSOProductBuildVer">
    <vt:lpwstr>2052-12.1.0.21915</vt:lpwstr>
  </property>
</Properties>
</file>