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25"/>
  </p:notesMasterIdLst>
  <p:sldIdLst>
    <p:sldId id="526" r:id="rId6"/>
    <p:sldId id="475" r:id="rId7"/>
    <p:sldId id="476" r:id="rId8"/>
    <p:sldId id="478" r:id="rId9"/>
    <p:sldId id="477" r:id="rId10"/>
    <p:sldId id="528"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6"/>
    <p:sldId id="507" r:id="rId27"/>
    <p:sldId id="508" r:id="rId28"/>
    <p:sldId id="486" r:id="rId29"/>
    <p:sldId id="487" r:id="rId30"/>
    <p:sldId id="488" r:id="rId31"/>
    <p:sldId id="489" r:id="rId32"/>
    <p:sldId id="490" r:id="rId33"/>
    <p:sldId id="491" r:id="rId34"/>
    <p:sldId id="492" r:id="rId35"/>
    <p:sldId id="529" r:id="rId36"/>
    <p:sldId id="335" r:id="rId37"/>
    <p:sldId id="344" r:id="rId38"/>
    <p:sldId id="347" r:id="rId39"/>
    <p:sldId id="399" r:id="rId40"/>
    <p:sldId id="346" r:id="rId41"/>
    <p:sldId id="400" r:id="rId42"/>
    <p:sldId id="351" r:id="rId43"/>
    <p:sldId id="401" r:id="rId44"/>
    <p:sldId id="518" r:id="rId45"/>
    <p:sldId id="519" r:id="rId46"/>
    <p:sldId id="520" r:id="rId47"/>
    <p:sldId id="521" r:id="rId48"/>
    <p:sldId id="522" r:id="rId49"/>
    <p:sldId id="523" r:id="rId50"/>
    <p:sldId id="525" r:id="rId51"/>
    <p:sldId id="530" r:id="rId52"/>
    <p:sldId id="336" r:id="rId53"/>
    <p:sldId id="355" r:id="rId54"/>
    <p:sldId id="358" r:id="rId55"/>
    <p:sldId id="359" r:id="rId56"/>
    <p:sldId id="379" r:id="rId57"/>
    <p:sldId id="362" r:id="rId58"/>
    <p:sldId id="357" r:id="rId59"/>
    <p:sldId id="398" r:id="rId60"/>
    <p:sldId id="380" r:id="rId61"/>
    <p:sldId id="410" r:id="rId62"/>
    <p:sldId id="381" r:id="rId63"/>
    <p:sldId id="409" r:id="rId64"/>
    <p:sldId id="382" r:id="rId65"/>
    <p:sldId id="383" r:id="rId66"/>
    <p:sldId id="360" r:id="rId67"/>
    <p:sldId id="386" r:id="rId68"/>
    <p:sldId id="527" r:id="rId69"/>
  </p:sldIdLst>
  <p:sldSz cx="12192000" cy="6858000"/>
  <p:notesSz cx="6858000" cy="9144000"/>
  <p:custDataLst>
    <p:tags r:id="rId7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259"/>
    <a:srgbClr val="020340"/>
    <a:srgbClr val="14314C"/>
    <a:srgbClr val="FF7919"/>
    <a:srgbClr val="006699"/>
    <a:srgbClr val="1B3055"/>
    <a:srgbClr val="8DD3C7"/>
    <a:srgbClr val="FBC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59604" autoAdjust="0"/>
  </p:normalViewPr>
  <p:slideViewPr>
    <p:cSldViewPr snapToGrid="0" showGuides="1">
      <p:cViewPr varScale="1">
        <p:scale>
          <a:sx n="68" d="100"/>
          <a:sy n="68" d="100"/>
        </p:scale>
        <p:origin x="2052" y="60"/>
      </p:cViewPr>
      <p:guideLst>
        <p:guide orient="horz" pos="2160"/>
        <p:guide pos="3840"/>
      </p:guideLst>
    </p:cSldViewPr>
  </p:slideViewPr>
  <p:outlineViewPr>
    <p:cViewPr>
      <p:scale>
        <a:sx n="33" d="100"/>
        <a:sy n="33" d="100"/>
      </p:scale>
      <p:origin x="0" y="-972"/>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3" Type="http://schemas.openxmlformats.org/officeDocument/2006/relationships/tags" Target="tags/tag152.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notesMaster" Target="notesMasters/notes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FA26604-43C9-4CB7-BA91-96E5C83CD75F}"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zh-CN" altLang="en-US"/>
        </a:p>
      </dgm:t>
    </dgm:pt>
    <dgm:pt modelId="{3FAD48CF-D1E2-4F62-A190-E413A03EE9FE}">
      <dgm:prSet phldrT="[文本]"/>
      <dgm:spPr/>
      <dgm:t>
        <a:bodyPr/>
        <a:lstStyle/>
        <a:p>
          <a:r>
            <a:rPr lang="zh-CN" altLang="en-US" b="1" dirty="0">
              <a:solidFill>
                <a:srgbClr val="14314C"/>
              </a:solidFill>
              <a:latin typeface="微软雅黑" panose="020B0503020204020204" pitchFamily="34" charset="-122"/>
              <a:ea typeface="微软雅黑" panose="020B0503020204020204" pitchFamily="34" charset="-122"/>
            </a:rPr>
            <a:t>淋巴结构</a:t>
          </a:r>
        </a:p>
      </dgm:t>
    </dgm:pt>
    <dgm:pt modelId="{93742C8B-B34A-4FF3-B43F-39D4C08CC366}" cxnId="{E6887982-4243-45B2-BDA8-7A87321FC3A8}" type="parTrans">
      <dgm:prSet/>
      <dgm:spPr/>
      <dgm:t>
        <a:bodyPr/>
        <a:lstStyle/>
        <a:p>
          <a:endParaRPr lang="zh-CN" altLang="en-US" b="1"/>
        </a:p>
      </dgm:t>
    </dgm:pt>
    <dgm:pt modelId="{3D614D8C-5048-4DF6-9F53-00272CAD8D35}" cxnId="{E6887982-4243-45B2-BDA8-7A87321FC3A8}" type="sibTrans">
      <dgm:prSet/>
      <dgm:spPr/>
      <dgm:t>
        <a:bodyPr/>
        <a:lstStyle/>
        <a:p>
          <a:endParaRPr lang="zh-CN" altLang="en-US" b="1"/>
        </a:p>
      </dgm:t>
    </dgm:pt>
    <dgm:pt modelId="{B21B0310-2D0D-469C-8F38-CFB00CAF6899}">
      <dgm:prSet phldrT="[文本]" custT="1"/>
      <dgm:spPr/>
      <dgm:t>
        <a:bodyPr/>
        <a:lstStyle/>
        <a:p>
          <a:r>
            <a:rPr lang="zh-CN" altLang="en-US" sz="1600" b="1" dirty="0">
              <a:solidFill>
                <a:srgbClr val="14314C"/>
              </a:solidFill>
              <a:latin typeface="微软雅黑" panose="020B0503020204020204" pitchFamily="34" charset="-122"/>
              <a:ea typeface="微软雅黑" panose="020B0503020204020204" pitchFamily="34" charset="-122"/>
            </a:rPr>
            <a:t>结</a:t>
          </a:r>
        </a:p>
      </dgm:t>
    </dgm:pt>
    <dgm:pt modelId="{D88516C0-06E3-4E75-9980-43BA4AAC540A}" cxnId="{7C6055BA-FC78-406E-A32F-DFEB1C4E957E}" type="parTrans">
      <dgm:prSet/>
      <dgm:spPr/>
      <dgm:t>
        <a:bodyPr/>
        <a:lstStyle/>
        <a:p>
          <a:endParaRPr lang="zh-CN" altLang="en-US" b="1"/>
        </a:p>
      </dgm:t>
    </dgm:pt>
    <dgm:pt modelId="{CCC11607-0580-474B-9529-E94128962E06}" cxnId="{7C6055BA-FC78-406E-A32F-DFEB1C4E957E}" type="sibTrans">
      <dgm:prSet/>
      <dgm:spPr/>
      <dgm:t>
        <a:bodyPr/>
        <a:lstStyle/>
        <a:p>
          <a:endParaRPr lang="zh-CN" altLang="en-US" b="1"/>
        </a:p>
      </dgm:t>
    </dgm:pt>
    <dgm:pt modelId="{4C500D84-12C6-441D-A8CF-F9A85DBE7E2B}">
      <dgm:prSet phldrT="[文本]" custT="1"/>
      <dgm:spPr/>
      <dgm:t>
        <a:bodyPr/>
        <a:lstStyle/>
        <a:p>
          <a:r>
            <a:rPr lang="zh-CN" altLang="en-US" sz="1600" b="1" dirty="0">
              <a:solidFill>
                <a:srgbClr val="14314C"/>
              </a:solidFill>
              <a:latin typeface="微软雅黑" panose="020B0503020204020204" pitchFamily="34" charset="-122"/>
              <a:ea typeface="微软雅黑" panose="020B0503020204020204" pitchFamily="34" charset="-122"/>
            </a:rPr>
            <a:t>结外淋巴组织</a:t>
          </a:r>
        </a:p>
      </dgm:t>
    </dgm:pt>
    <dgm:pt modelId="{21B34FBF-54B4-4D19-98BF-684F662C9D90}" cxnId="{E1F12698-767A-4878-AB7B-4AEF4BE139E8}" type="parTrans">
      <dgm:prSet/>
      <dgm:spPr/>
      <dgm:t>
        <a:bodyPr/>
        <a:lstStyle/>
        <a:p>
          <a:endParaRPr lang="zh-CN" altLang="en-US" b="1"/>
        </a:p>
      </dgm:t>
    </dgm:pt>
    <dgm:pt modelId="{C7E77DD4-8F01-43A3-9EDA-93C1024C9CAE}" cxnId="{E1F12698-767A-4878-AB7B-4AEF4BE139E8}" type="sibTrans">
      <dgm:prSet/>
      <dgm:spPr/>
      <dgm:t>
        <a:bodyPr/>
        <a:lstStyle/>
        <a:p>
          <a:endParaRPr lang="zh-CN" altLang="en-US" b="1"/>
        </a:p>
      </dgm:t>
    </dgm:pt>
    <dgm:pt modelId="{E95BC3A3-4562-423D-AC84-D8ED52755141}">
      <dgm:prSet phldrT="[文本]" custT="1"/>
      <dgm:spPr/>
      <dgm:t>
        <a:bodyPr/>
        <a:lstStyle/>
        <a:p>
          <a:r>
            <a:rPr lang="zh-CN" altLang="en-US" sz="1600" b="1" dirty="0">
              <a:solidFill>
                <a:srgbClr val="14314C"/>
              </a:solidFill>
              <a:latin typeface="微软雅黑" panose="020B0503020204020204" pitchFamily="34" charset="-122"/>
              <a:ea typeface="微软雅黑" panose="020B0503020204020204" pitchFamily="34" charset="-122"/>
            </a:rPr>
            <a:t>淋巴外结构 </a:t>
          </a:r>
        </a:p>
      </dgm:t>
    </dgm:pt>
    <dgm:pt modelId="{45D7C294-00B4-4D80-BB30-A20398EDE88D}" cxnId="{03330AFC-1D27-4C6D-ADFE-DCB5A1B9C8EF}" type="parTrans">
      <dgm:prSet/>
      <dgm:spPr/>
      <dgm:t>
        <a:bodyPr/>
        <a:lstStyle/>
        <a:p>
          <a:endParaRPr lang="zh-CN" altLang="en-US" b="1"/>
        </a:p>
      </dgm:t>
    </dgm:pt>
    <dgm:pt modelId="{D80A267F-52F5-4627-A78B-C6D8938D9F33}" cxnId="{03330AFC-1D27-4C6D-ADFE-DCB5A1B9C8EF}" type="sibTrans">
      <dgm:prSet/>
      <dgm:spPr/>
      <dgm:t>
        <a:bodyPr/>
        <a:lstStyle/>
        <a:p>
          <a:endParaRPr lang="zh-CN" altLang="en-US" b="1"/>
        </a:p>
      </dgm:t>
    </dgm:pt>
    <dgm:pt modelId="{64C2A3D2-82BE-4B1E-9343-E0A81E1F13CD}">
      <dgm:prSet custT="1"/>
      <dgm:spPr/>
      <dgm:t>
        <a:bodyPr/>
        <a:lstStyle/>
        <a:p>
          <a:r>
            <a:rPr lang="zh-CN" altLang="en-US" sz="1400" b="1" dirty="0">
              <a:solidFill>
                <a:srgbClr val="14314C"/>
              </a:solidFill>
              <a:latin typeface="微软雅黑" panose="020B0503020204020204" pitchFamily="34" charset="-122"/>
              <a:ea typeface="微软雅黑" panose="020B0503020204020204" pitchFamily="34" charset="-122"/>
            </a:rPr>
            <a:t>淋巴结</a:t>
          </a:r>
        </a:p>
      </dgm:t>
    </dgm:pt>
    <dgm:pt modelId="{D97698F3-C26D-423E-9DE3-AE57E6B7F0BF}" cxnId="{DB3721C2-38AF-4E16-92F7-72D08E82F331}" type="parTrans">
      <dgm:prSet/>
      <dgm:spPr/>
      <dgm:t>
        <a:bodyPr/>
        <a:lstStyle/>
        <a:p>
          <a:endParaRPr lang="zh-CN" altLang="en-US" b="1"/>
        </a:p>
      </dgm:t>
    </dgm:pt>
    <dgm:pt modelId="{C061AFB4-1602-4CE9-A89A-C2710339B0E6}" cxnId="{DB3721C2-38AF-4E16-92F7-72D08E82F331}" type="sibTrans">
      <dgm:prSet/>
      <dgm:spPr/>
      <dgm:t>
        <a:bodyPr/>
        <a:lstStyle/>
        <a:p>
          <a:endParaRPr lang="zh-CN" altLang="en-US" b="1"/>
        </a:p>
      </dgm:t>
    </dgm:pt>
    <dgm:pt modelId="{DF1F1FC7-B6F5-4AC2-85B6-E571E90952C2}">
      <dgm:prSet custT="1"/>
      <dgm:spPr/>
      <dgm:t>
        <a:bodyPr/>
        <a:lstStyle/>
        <a:p>
          <a:r>
            <a:rPr lang="zh-CN" altLang="en-US" sz="1400" b="1" dirty="0">
              <a:solidFill>
                <a:srgbClr val="14314C"/>
              </a:solidFill>
              <a:latin typeface="微软雅黑" panose="020B0503020204020204" pitchFamily="34" charset="-122"/>
              <a:ea typeface="微软雅黑" panose="020B0503020204020204" pitchFamily="34" charset="-122"/>
            </a:rPr>
            <a:t>扁桃体、脾、瓦尔代尔环、小肠的派伊尔淋巴集结或胸腺等</a:t>
          </a:r>
        </a:p>
      </dgm:t>
    </dgm:pt>
    <dgm:pt modelId="{75301A19-C22D-4913-92C6-66CDEB30AAC5}" cxnId="{1117799B-11D5-423D-97E2-FF5D3A4C318E}" type="parTrans">
      <dgm:prSet/>
      <dgm:spPr/>
      <dgm:t>
        <a:bodyPr/>
        <a:lstStyle/>
        <a:p>
          <a:endParaRPr lang="zh-CN" altLang="en-US" b="1"/>
        </a:p>
      </dgm:t>
    </dgm:pt>
    <dgm:pt modelId="{3FB97E97-67DE-41B4-9F02-F3D3E81ED498}" cxnId="{1117799B-11D5-423D-97E2-FF5D3A4C318E}" type="sibTrans">
      <dgm:prSet/>
      <dgm:spPr/>
      <dgm:t>
        <a:bodyPr/>
        <a:lstStyle/>
        <a:p>
          <a:endParaRPr lang="zh-CN" altLang="en-US" b="1"/>
        </a:p>
      </dgm:t>
    </dgm:pt>
    <dgm:pt modelId="{B08DB843-BA2A-41B4-9038-95A0ECEFEF02}">
      <dgm:prSet custT="1"/>
      <dgm:spPr/>
      <dgm:t>
        <a:bodyPr/>
        <a:lstStyle/>
        <a:p>
          <a:r>
            <a:rPr lang="zh-CN" altLang="en-US" sz="1400" b="1" dirty="0">
              <a:solidFill>
                <a:srgbClr val="14314C"/>
              </a:solidFill>
              <a:latin typeface="微软雅黑" panose="020B0503020204020204" pitchFamily="34" charset="-122"/>
              <a:ea typeface="微软雅黑" panose="020B0503020204020204" pitchFamily="34" charset="-122"/>
            </a:rPr>
            <a:t>常见于胃、小肠、子宫、骨、脑、乳房、大肠等</a:t>
          </a:r>
        </a:p>
      </dgm:t>
    </dgm:pt>
    <dgm:pt modelId="{3B7F247B-52C8-49FB-BC85-3409F1D6026E}" cxnId="{DD20C4F9-CBB9-4AEB-9434-1EF735E6070C}" type="parTrans">
      <dgm:prSet/>
      <dgm:spPr/>
      <dgm:t>
        <a:bodyPr/>
        <a:lstStyle/>
        <a:p>
          <a:endParaRPr lang="zh-CN" altLang="en-US" b="1"/>
        </a:p>
      </dgm:t>
    </dgm:pt>
    <dgm:pt modelId="{609AFA8B-FE4F-4903-ABF3-FD714D830374}" cxnId="{DD20C4F9-CBB9-4AEB-9434-1EF735E6070C}" type="sibTrans">
      <dgm:prSet/>
      <dgm:spPr/>
      <dgm:t>
        <a:bodyPr/>
        <a:lstStyle/>
        <a:p>
          <a:endParaRPr lang="zh-CN" altLang="en-US" b="1"/>
        </a:p>
      </dgm:t>
    </dgm:pt>
    <dgm:pt modelId="{28B448B7-8912-4503-A41D-9C8FCDC68DA5}">
      <dgm:prSet custT="1"/>
      <dgm:spPr/>
      <dgm:t>
        <a:bodyPr/>
        <a:lstStyle/>
        <a:p>
          <a:r>
            <a:rPr lang="zh-CN" altLang="en-US" sz="1600" b="1" dirty="0">
              <a:solidFill>
                <a:srgbClr val="14314C"/>
              </a:solidFill>
              <a:latin typeface="微软雅黑" panose="020B0503020204020204" pitchFamily="34" charset="-122"/>
              <a:ea typeface="微软雅黑" panose="020B0503020204020204" pitchFamily="34" charset="-122"/>
            </a:rPr>
            <a:t>“结性”淋巴瘤</a:t>
          </a:r>
        </a:p>
      </dgm:t>
    </dgm:pt>
    <dgm:pt modelId="{ED1C2940-994E-4017-A8F4-45C4268122B5}" cxnId="{8991BFC3-3A70-4434-9311-3B200BB5C175}" type="parTrans">
      <dgm:prSet/>
      <dgm:spPr/>
      <dgm:t>
        <a:bodyPr/>
        <a:lstStyle/>
        <a:p>
          <a:endParaRPr lang="zh-CN" altLang="en-US" b="1"/>
        </a:p>
      </dgm:t>
    </dgm:pt>
    <dgm:pt modelId="{0E02B9D7-670F-426A-8EA9-A471A2AC2665}" cxnId="{8991BFC3-3A70-4434-9311-3B200BB5C175}" type="sibTrans">
      <dgm:prSet/>
      <dgm:spPr/>
      <dgm:t>
        <a:bodyPr/>
        <a:lstStyle/>
        <a:p>
          <a:endParaRPr lang="zh-CN" altLang="en-US" b="1"/>
        </a:p>
      </dgm:t>
    </dgm:pt>
    <dgm:pt modelId="{12AF478F-7D2F-49D2-85C8-DF9B0CD5964F}">
      <dgm:prSet custT="1"/>
      <dgm:spPr/>
      <dgm:t>
        <a:bodyPr/>
        <a:lstStyle/>
        <a:p>
          <a:r>
            <a:rPr lang="zh-CN" altLang="en-US" sz="1600" b="1" dirty="0">
              <a:solidFill>
                <a:srgbClr val="14314C"/>
              </a:solidFill>
              <a:latin typeface="微软雅黑" panose="020B0503020204020204" pitchFamily="34" charset="-122"/>
              <a:ea typeface="微软雅黑" panose="020B0503020204020204" pitchFamily="34" charset="-122"/>
            </a:rPr>
            <a:t>“结外”或“淋巴外”淋巴瘤</a:t>
          </a:r>
        </a:p>
      </dgm:t>
    </dgm:pt>
    <dgm:pt modelId="{BC3D377A-1A94-4778-AE18-093D37F7E65B}" cxnId="{528E52C8-7A29-43A1-B388-3C560B96FE98}" type="parTrans">
      <dgm:prSet/>
      <dgm:spPr/>
      <dgm:t>
        <a:bodyPr/>
        <a:lstStyle/>
        <a:p>
          <a:endParaRPr lang="zh-CN" altLang="en-US" b="1"/>
        </a:p>
      </dgm:t>
    </dgm:pt>
    <dgm:pt modelId="{5BA624BD-618D-4EDD-BF63-096E4C8CEED0}" cxnId="{528E52C8-7A29-43A1-B388-3C560B96FE98}" type="sibTrans">
      <dgm:prSet/>
      <dgm:spPr/>
      <dgm:t>
        <a:bodyPr/>
        <a:lstStyle/>
        <a:p>
          <a:endParaRPr lang="zh-CN" altLang="en-US" b="1"/>
        </a:p>
      </dgm:t>
    </dgm:pt>
    <dgm:pt modelId="{508040CB-9C2D-4DCA-85B5-A555A75791A1}">
      <dgm:prSet/>
      <dgm:spPr/>
      <dgm:t>
        <a:bodyPr/>
        <a:lstStyle/>
        <a:p>
          <a:endParaRPr lang="zh-CN" altLang="en-US" b="1"/>
        </a:p>
      </dgm:t>
    </dgm:pt>
    <dgm:pt modelId="{97C4752D-1B4B-4A1B-B923-82E93A843B56}" cxnId="{5C34BB85-7E76-4823-A97C-636583C4CF21}" type="sibTrans">
      <dgm:prSet/>
      <dgm:spPr/>
      <dgm:t>
        <a:bodyPr/>
        <a:lstStyle/>
        <a:p>
          <a:endParaRPr lang="zh-CN" altLang="en-US" b="1"/>
        </a:p>
      </dgm:t>
    </dgm:pt>
    <dgm:pt modelId="{A43C8DC5-342F-4C83-B079-04648F3A2BC7}" cxnId="{5C34BB85-7E76-4823-A97C-636583C4CF21}" type="parTrans">
      <dgm:prSet/>
      <dgm:spPr/>
      <dgm:t>
        <a:bodyPr/>
        <a:lstStyle/>
        <a:p>
          <a:endParaRPr lang="zh-CN" altLang="en-US" b="1"/>
        </a:p>
      </dgm:t>
    </dgm:pt>
    <dgm:pt modelId="{D89E4E73-B78C-4430-856E-8D014EB9765F}" type="pres">
      <dgm:prSet presAssocID="{5FA26604-43C9-4CB7-BA91-96E5C83CD75F}" presName="Name0" presStyleCnt="0">
        <dgm:presLayoutVars>
          <dgm:chPref val="1"/>
          <dgm:dir/>
          <dgm:animOne val="branch"/>
          <dgm:animLvl val="lvl"/>
          <dgm:resizeHandles val="exact"/>
        </dgm:presLayoutVars>
      </dgm:prSet>
      <dgm:spPr/>
    </dgm:pt>
    <dgm:pt modelId="{3EC62D88-73DB-473A-9854-E1DC1DE32B5B}" type="pres">
      <dgm:prSet presAssocID="{3FAD48CF-D1E2-4F62-A190-E413A03EE9FE}" presName="root1" presStyleCnt="0"/>
      <dgm:spPr/>
    </dgm:pt>
    <dgm:pt modelId="{15A5A995-D584-4B00-9878-0CBBFE640ED3}" type="pres">
      <dgm:prSet presAssocID="{3FAD48CF-D1E2-4F62-A190-E413A03EE9FE}" presName="LevelOneTextNode" presStyleLbl="node0" presStyleIdx="0" presStyleCnt="1" custLinFactNeighborX="-65373">
        <dgm:presLayoutVars>
          <dgm:chPref val="3"/>
        </dgm:presLayoutVars>
      </dgm:prSet>
      <dgm:spPr/>
    </dgm:pt>
    <dgm:pt modelId="{2CB841DD-DC75-4CB0-AD57-4ED0D472C855}" type="pres">
      <dgm:prSet presAssocID="{3FAD48CF-D1E2-4F62-A190-E413A03EE9FE}" presName="level2hierChild" presStyleCnt="0"/>
      <dgm:spPr/>
    </dgm:pt>
    <dgm:pt modelId="{FEE6820B-B2DB-43CE-B3B9-AED052E22C37}" type="pres">
      <dgm:prSet presAssocID="{D88516C0-06E3-4E75-9980-43BA4AAC540A}" presName="conn2-1" presStyleLbl="parChTrans1D2" presStyleIdx="0" presStyleCnt="3"/>
      <dgm:spPr/>
    </dgm:pt>
    <dgm:pt modelId="{E7999D69-A880-4A11-A3DC-31E0FDBD011C}" type="pres">
      <dgm:prSet presAssocID="{D88516C0-06E3-4E75-9980-43BA4AAC540A}" presName="connTx" presStyleLbl="parChTrans1D2" presStyleIdx="0" presStyleCnt="3"/>
      <dgm:spPr/>
    </dgm:pt>
    <dgm:pt modelId="{1F935DAD-4F0B-4303-9CB2-180D1614CFE0}" type="pres">
      <dgm:prSet presAssocID="{B21B0310-2D0D-469C-8F38-CFB00CAF6899}" presName="root2" presStyleCnt="0"/>
      <dgm:spPr/>
    </dgm:pt>
    <dgm:pt modelId="{11D4BB40-F93A-4306-9AE6-7D279E69C716}" type="pres">
      <dgm:prSet presAssocID="{B21B0310-2D0D-469C-8F38-CFB00CAF6899}" presName="LevelTwoTextNode" presStyleLbl="node2" presStyleIdx="0" presStyleCnt="3">
        <dgm:presLayoutVars>
          <dgm:chPref val="3"/>
        </dgm:presLayoutVars>
      </dgm:prSet>
      <dgm:spPr/>
    </dgm:pt>
    <dgm:pt modelId="{7DFDDC0A-A58F-46AF-A267-EDF46074CB02}" type="pres">
      <dgm:prSet presAssocID="{B21B0310-2D0D-469C-8F38-CFB00CAF6899}" presName="level3hierChild" presStyleCnt="0"/>
      <dgm:spPr/>
    </dgm:pt>
    <dgm:pt modelId="{42FE759E-A03D-4FC1-82E3-1ACB3A4239ED}" type="pres">
      <dgm:prSet presAssocID="{D97698F3-C26D-423E-9DE3-AE57E6B7F0BF}" presName="conn2-1" presStyleLbl="parChTrans1D3" presStyleIdx="0" presStyleCnt="3"/>
      <dgm:spPr/>
    </dgm:pt>
    <dgm:pt modelId="{05843D36-05F5-46CC-89EE-C13FACE6DB3E}" type="pres">
      <dgm:prSet presAssocID="{D97698F3-C26D-423E-9DE3-AE57E6B7F0BF}" presName="connTx" presStyleLbl="parChTrans1D3" presStyleIdx="0" presStyleCnt="3"/>
      <dgm:spPr/>
    </dgm:pt>
    <dgm:pt modelId="{21AF18F0-7768-457F-8E72-7BE776A21CAB}" type="pres">
      <dgm:prSet presAssocID="{64C2A3D2-82BE-4B1E-9343-E0A81E1F13CD}" presName="root2" presStyleCnt="0"/>
      <dgm:spPr/>
    </dgm:pt>
    <dgm:pt modelId="{8528CA34-6DBF-405D-9427-D5EFBE984A69}" type="pres">
      <dgm:prSet presAssocID="{64C2A3D2-82BE-4B1E-9343-E0A81E1F13CD}" presName="LevelTwoTextNode" presStyleLbl="node3" presStyleIdx="0" presStyleCnt="3" custScaleX="126843" custScaleY="114418">
        <dgm:presLayoutVars>
          <dgm:chPref val="3"/>
        </dgm:presLayoutVars>
      </dgm:prSet>
      <dgm:spPr/>
    </dgm:pt>
    <dgm:pt modelId="{B5353062-10B3-4607-9995-C533F59D8F8C}" type="pres">
      <dgm:prSet presAssocID="{64C2A3D2-82BE-4B1E-9343-E0A81E1F13CD}" presName="level3hierChild" presStyleCnt="0"/>
      <dgm:spPr/>
    </dgm:pt>
    <dgm:pt modelId="{38A3595E-2CA1-414A-9020-EC6342B07238}" type="pres">
      <dgm:prSet presAssocID="{A43C8DC5-342F-4C83-B079-04648F3A2BC7}" presName="conn2-1" presStyleLbl="parChTrans1D4" presStyleIdx="0" presStyleCnt="3"/>
      <dgm:spPr/>
    </dgm:pt>
    <dgm:pt modelId="{70799EC9-FC34-49B9-8C12-2CEF35B5058E}" type="pres">
      <dgm:prSet presAssocID="{A43C8DC5-342F-4C83-B079-04648F3A2BC7}" presName="connTx" presStyleLbl="parChTrans1D4" presStyleIdx="0" presStyleCnt="3"/>
      <dgm:spPr/>
    </dgm:pt>
    <dgm:pt modelId="{D89DCDDF-F097-43A2-983A-1347C465BB26}" type="pres">
      <dgm:prSet presAssocID="{508040CB-9C2D-4DCA-85B5-A555A75791A1}" presName="root2" presStyleCnt="0"/>
      <dgm:spPr/>
    </dgm:pt>
    <dgm:pt modelId="{914C522B-6397-41C2-924B-7E48D0CAC8D3}" type="pres">
      <dgm:prSet presAssocID="{508040CB-9C2D-4DCA-85B5-A555A75791A1}" presName="LevelTwoTextNode" presStyleLbl="node4" presStyleIdx="0" presStyleCnt="3" custLinFactNeighborX="1776" custLinFactNeighborY="66033">
        <dgm:presLayoutVars>
          <dgm:chPref val="3"/>
        </dgm:presLayoutVars>
      </dgm:prSet>
      <dgm:spPr/>
    </dgm:pt>
    <dgm:pt modelId="{7AEDB2EC-4817-42C5-8BF1-855F2B2F8FFD}" type="pres">
      <dgm:prSet presAssocID="{508040CB-9C2D-4DCA-85B5-A555A75791A1}" presName="level3hierChild" presStyleCnt="0"/>
      <dgm:spPr/>
    </dgm:pt>
    <dgm:pt modelId="{A3EEE337-49F5-4110-B72B-6412684C4483}" type="pres">
      <dgm:prSet presAssocID="{21B34FBF-54B4-4D19-98BF-684F662C9D90}" presName="conn2-1" presStyleLbl="parChTrans1D2" presStyleIdx="1" presStyleCnt="3"/>
      <dgm:spPr/>
    </dgm:pt>
    <dgm:pt modelId="{7D2AE539-D951-4AC8-9803-0F1EFB5AB0A4}" type="pres">
      <dgm:prSet presAssocID="{21B34FBF-54B4-4D19-98BF-684F662C9D90}" presName="connTx" presStyleLbl="parChTrans1D2" presStyleIdx="1" presStyleCnt="3"/>
      <dgm:spPr/>
    </dgm:pt>
    <dgm:pt modelId="{06A41526-53E7-4458-BBBE-96E4BCF5FF3C}" type="pres">
      <dgm:prSet presAssocID="{4C500D84-12C6-441D-A8CF-F9A85DBE7E2B}" presName="root2" presStyleCnt="0"/>
      <dgm:spPr/>
    </dgm:pt>
    <dgm:pt modelId="{20B98261-A409-46AB-B54D-CFFFFAB5DF57}" type="pres">
      <dgm:prSet presAssocID="{4C500D84-12C6-441D-A8CF-F9A85DBE7E2B}" presName="LevelTwoTextNode" presStyleLbl="node2" presStyleIdx="1" presStyleCnt="3">
        <dgm:presLayoutVars>
          <dgm:chPref val="3"/>
        </dgm:presLayoutVars>
      </dgm:prSet>
      <dgm:spPr/>
    </dgm:pt>
    <dgm:pt modelId="{377CB48D-8714-4869-A1FC-6631993D50BE}" type="pres">
      <dgm:prSet presAssocID="{4C500D84-12C6-441D-A8CF-F9A85DBE7E2B}" presName="level3hierChild" presStyleCnt="0"/>
      <dgm:spPr/>
    </dgm:pt>
    <dgm:pt modelId="{DBEE628D-1CF7-4621-BE01-2A64B72AC208}" type="pres">
      <dgm:prSet presAssocID="{75301A19-C22D-4913-92C6-66CDEB30AAC5}" presName="conn2-1" presStyleLbl="parChTrans1D3" presStyleIdx="1" presStyleCnt="3"/>
      <dgm:spPr/>
    </dgm:pt>
    <dgm:pt modelId="{93D29048-3690-4938-963E-2F2287906C81}" type="pres">
      <dgm:prSet presAssocID="{75301A19-C22D-4913-92C6-66CDEB30AAC5}" presName="connTx" presStyleLbl="parChTrans1D3" presStyleIdx="1" presStyleCnt="3"/>
      <dgm:spPr/>
    </dgm:pt>
    <dgm:pt modelId="{BEE8F1F0-2167-4DD7-B8E4-6DEC3B66A35D}" type="pres">
      <dgm:prSet presAssocID="{DF1F1FC7-B6F5-4AC2-85B6-E571E90952C2}" presName="root2" presStyleCnt="0"/>
      <dgm:spPr/>
    </dgm:pt>
    <dgm:pt modelId="{81761E67-5A99-4939-ACFD-E071B3F24B53}" type="pres">
      <dgm:prSet presAssocID="{DF1F1FC7-B6F5-4AC2-85B6-E571E90952C2}" presName="LevelTwoTextNode" presStyleLbl="node3" presStyleIdx="1" presStyleCnt="3" custScaleX="127786" custScaleY="114418">
        <dgm:presLayoutVars>
          <dgm:chPref val="3"/>
        </dgm:presLayoutVars>
      </dgm:prSet>
      <dgm:spPr/>
    </dgm:pt>
    <dgm:pt modelId="{2B3392B7-9A87-4BF1-AE6C-722BBF0B1D22}" type="pres">
      <dgm:prSet presAssocID="{DF1F1FC7-B6F5-4AC2-85B6-E571E90952C2}" presName="level3hierChild" presStyleCnt="0"/>
      <dgm:spPr/>
    </dgm:pt>
    <dgm:pt modelId="{64ED1FF0-5748-4C84-86C3-0557D80CD301}" type="pres">
      <dgm:prSet presAssocID="{ED1C2940-994E-4017-A8F4-45C4268122B5}" presName="conn2-1" presStyleLbl="parChTrans1D4" presStyleIdx="1" presStyleCnt="3"/>
      <dgm:spPr/>
    </dgm:pt>
    <dgm:pt modelId="{D0D5B4D7-903C-4E7A-881E-C54EC47E74E0}" type="pres">
      <dgm:prSet presAssocID="{ED1C2940-994E-4017-A8F4-45C4268122B5}" presName="connTx" presStyleLbl="parChTrans1D4" presStyleIdx="1" presStyleCnt="3"/>
      <dgm:spPr/>
    </dgm:pt>
    <dgm:pt modelId="{F3AA1DD5-82FB-42B4-8252-063C84BF72AB}" type="pres">
      <dgm:prSet presAssocID="{28B448B7-8912-4503-A41D-9C8FCDC68DA5}" presName="root2" presStyleCnt="0"/>
      <dgm:spPr/>
    </dgm:pt>
    <dgm:pt modelId="{FFDA1FC8-DFE1-4946-B4DB-80B0564F0370}" type="pres">
      <dgm:prSet presAssocID="{28B448B7-8912-4503-A41D-9C8FCDC68DA5}" presName="LevelTwoTextNode" presStyleLbl="node4" presStyleIdx="1" presStyleCnt="3" custScaleX="104950" custScaleY="119185" custLinFactNeighborX="-1445" custLinFactNeighborY="-72609">
        <dgm:presLayoutVars>
          <dgm:chPref val="3"/>
        </dgm:presLayoutVars>
      </dgm:prSet>
      <dgm:spPr/>
    </dgm:pt>
    <dgm:pt modelId="{62DB381E-0A49-432C-B623-331B80550CDD}" type="pres">
      <dgm:prSet presAssocID="{28B448B7-8912-4503-A41D-9C8FCDC68DA5}" presName="level3hierChild" presStyleCnt="0"/>
      <dgm:spPr/>
    </dgm:pt>
    <dgm:pt modelId="{71CACB46-B044-41FC-A2F2-C4F061CC19B1}" type="pres">
      <dgm:prSet presAssocID="{45D7C294-00B4-4D80-BB30-A20398EDE88D}" presName="conn2-1" presStyleLbl="parChTrans1D2" presStyleIdx="2" presStyleCnt="3"/>
      <dgm:spPr/>
    </dgm:pt>
    <dgm:pt modelId="{503217FC-B5B7-4A3F-9A17-6552BBBFAD68}" type="pres">
      <dgm:prSet presAssocID="{45D7C294-00B4-4D80-BB30-A20398EDE88D}" presName="connTx" presStyleLbl="parChTrans1D2" presStyleIdx="2" presStyleCnt="3"/>
      <dgm:spPr/>
    </dgm:pt>
    <dgm:pt modelId="{4BFCCBAD-F25A-44A4-B8B4-5398C4201E9E}" type="pres">
      <dgm:prSet presAssocID="{E95BC3A3-4562-423D-AC84-D8ED52755141}" presName="root2" presStyleCnt="0"/>
      <dgm:spPr/>
    </dgm:pt>
    <dgm:pt modelId="{0489B14A-B5CD-45FC-8856-0AB8193AAE2D}" type="pres">
      <dgm:prSet presAssocID="{E95BC3A3-4562-423D-AC84-D8ED52755141}" presName="LevelTwoTextNode" presStyleLbl="node2" presStyleIdx="2" presStyleCnt="3">
        <dgm:presLayoutVars>
          <dgm:chPref val="3"/>
        </dgm:presLayoutVars>
      </dgm:prSet>
      <dgm:spPr/>
    </dgm:pt>
    <dgm:pt modelId="{ED9B1AB9-C9CC-486C-A599-4AB259D11267}" type="pres">
      <dgm:prSet presAssocID="{E95BC3A3-4562-423D-AC84-D8ED52755141}" presName="level3hierChild" presStyleCnt="0"/>
      <dgm:spPr/>
    </dgm:pt>
    <dgm:pt modelId="{4F8B4845-2461-4624-84C6-F52127FD2573}" type="pres">
      <dgm:prSet presAssocID="{3B7F247B-52C8-49FB-BC85-3409F1D6026E}" presName="conn2-1" presStyleLbl="parChTrans1D3" presStyleIdx="2" presStyleCnt="3"/>
      <dgm:spPr/>
    </dgm:pt>
    <dgm:pt modelId="{A055B0BD-83D3-49D8-92AF-D66172A278D6}" type="pres">
      <dgm:prSet presAssocID="{3B7F247B-52C8-49FB-BC85-3409F1D6026E}" presName="connTx" presStyleLbl="parChTrans1D3" presStyleIdx="2" presStyleCnt="3"/>
      <dgm:spPr/>
    </dgm:pt>
    <dgm:pt modelId="{5B364261-7408-48E9-8D92-973C2D952E4C}" type="pres">
      <dgm:prSet presAssocID="{B08DB843-BA2A-41B4-9038-95A0ECEFEF02}" presName="root2" presStyleCnt="0"/>
      <dgm:spPr/>
    </dgm:pt>
    <dgm:pt modelId="{783D70FB-ADCC-43E8-8D3E-5A625441FC50}" type="pres">
      <dgm:prSet presAssocID="{B08DB843-BA2A-41B4-9038-95A0ECEFEF02}" presName="LevelTwoTextNode" presStyleLbl="node3" presStyleIdx="2" presStyleCnt="3" custScaleX="128597" custScaleY="114418">
        <dgm:presLayoutVars>
          <dgm:chPref val="3"/>
        </dgm:presLayoutVars>
      </dgm:prSet>
      <dgm:spPr/>
    </dgm:pt>
    <dgm:pt modelId="{D97E87A8-24FC-4A86-A380-D709FCE434F1}" type="pres">
      <dgm:prSet presAssocID="{B08DB843-BA2A-41B4-9038-95A0ECEFEF02}" presName="level3hierChild" presStyleCnt="0"/>
      <dgm:spPr/>
    </dgm:pt>
    <dgm:pt modelId="{A29EFE07-8891-45E8-B8A5-F5331BE52BFF}" type="pres">
      <dgm:prSet presAssocID="{BC3D377A-1A94-4778-AE18-093D37F7E65B}" presName="conn2-1" presStyleLbl="parChTrans1D4" presStyleIdx="2" presStyleCnt="3"/>
      <dgm:spPr/>
    </dgm:pt>
    <dgm:pt modelId="{8BA42975-F82C-4AEC-8246-9CF06B6E7A34}" type="pres">
      <dgm:prSet presAssocID="{BC3D377A-1A94-4778-AE18-093D37F7E65B}" presName="connTx" presStyleLbl="parChTrans1D4" presStyleIdx="2" presStyleCnt="3"/>
      <dgm:spPr/>
    </dgm:pt>
    <dgm:pt modelId="{FA1F68AF-517E-4EBA-BE1C-F99F746842CA}" type="pres">
      <dgm:prSet presAssocID="{12AF478F-7D2F-49D2-85C8-DF9B0CD5964F}" presName="root2" presStyleCnt="0"/>
      <dgm:spPr/>
    </dgm:pt>
    <dgm:pt modelId="{B3B53A1D-A78A-4584-A5F4-7965E6776E87}" type="pres">
      <dgm:prSet presAssocID="{12AF478F-7D2F-49D2-85C8-DF9B0CD5964F}" presName="LevelTwoTextNode" presStyleLbl="node4" presStyleIdx="2" presStyleCnt="3" custScaleX="103157" custScaleY="93588" custLinFactNeighborX="-2256">
        <dgm:presLayoutVars>
          <dgm:chPref val="3"/>
        </dgm:presLayoutVars>
      </dgm:prSet>
      <dgm:spPr/>
    </dgm:pt>
    <dgm:pt modelId="{6AA77F12-FD4B-4D40-A22C-67C6D4FCD618}" type="pres">
      <dgm:prSet presAssocID="{12AF478F-7D2F-49D2-85C8-DF9B0CD5964F}" presName="level3hierChild" presStyleCnt="0"/>
      <dgm:spPr/>
    </dgm:pt>
  </dgm:ptLst>
  <dgm:cxnLst>
    <dgm:cxn modelId="{FD06420A-6398-4FE0-8DE3-D6AC182E057E}" type="presOf" srcId="{B08DB843-BA2A-41B4-9038-95A0ECEFEF02}" destId="{783D70FB-ADCC-43E8-8D3E-5A625441FC50}" srcOrd="0" destOrd="0" presId="urn:microsoft.com/office/officeart/2008/layout/HorizontalMultiLevelHierarchy"/>
    <dgm:cxn modelId="{32389A16-3B06-4185-A5FF-B29EA9ABF383}" type="presOf" srcId="{508040CB-9C2D-4DCA-85B5-A555A75791A1}" destId="{914C522B-6397-41C2-924B-7E48D0CAC8D3}" srcOrd="0" destOrd="0" presId="urn:microsoft.com/office/officeart/2008/layout/HorizontalMultiLevelHierarchy"/>
    <dgm:cxn modelId="{7A4E1122-BD1E-4CD9-A70A-115CAF0374DC}" type="presOf" srcId="{A43C8DC5-342F-4C83-B079-04648F3A2BC7}" destId="{70799EC9-FC34-49B9-8C12-2CEF35B5058E}" srcOrd="1" destOrd="0" presId="urn:microsoft.com/office/officeart/2008/layout/HorizontalMultiLevelHierarchy"/>
    <dgm:cxn modelId="{4E40A023-F644-4DF6-B37D-50DB1924912F}" type="presOf" srcId="{28B448B7-8912-4503-A41D-9C8FCDC68DA5}" destId="{FFDA1FC8-DFE1-4946-B4DB-80B0564F0370}" srcOrd="0" destOrd="0" presId="urn:microsoft.com/office/officeart/2008/layout/HorizontalMultiLevelHierarchy"/>
    <dgm:cxn modelId="{C9ED8D36-D3FB-4F7A-8DFD-455773CDABBB}" type="presOf" srcId="{ED1C2940-994E-4017-A8F4-45C4268122B5}" destId="{D0D5B4D7-903C-4E7A-881E-C54EC47E74E0}" srcOrd="1" destOrd="0" presId="urn:microsoft.com/office/officeart/2008/layout/HorizontalMultiLevelHierarchy"/>
    <dgm:cxn modelId="{DF914937-AC3A-4586-808A-1E6633BC5DE0}" type="presOf" srcId="{45D7C294-00B4-4D80-BB30-A20398EDE88D}" destId="{71CACB46-B044-41FC-A2F2-C4F061CC19B1}" srcOrd="0" destOrd="0" presId="urn:microsoft.com/office/officeart/2008/layout/HorizontalMultiLevelHierarchy"/>
    <dgm:cxn modelId="{07944A5C-3BD0-4104-BE94-84A520B89226}" type="presOf" srcId="{4C500D84-12C6-441D-A8CF-F9A85DBE7E2B}" destId="{20B98261-A409-46AB-B54D-CFFFFAB5DF57}" srcOrd="0" destOrd="0" presId="urn:microsoft.com/office/officeart/2008/layout/HorizontalMultiLevelHierarchy"/>
    <dgm:cxn modelId="{DC034142-ACCC-4DBA-B940-2F7C2A809AFF}" type="presOf" srcId="{D88516C0-06E3-4E75-9980-43BA4AAC540A}" destId="{E7999D69-A880-4A11-A3DC-31E0FDBD011C}" srcOrd="1" destOrd="0" presId="urn:microsoft.com/office/officeart/2008/layout/HorizontalMultiLevelHierarchy"/>
    <dgm:cxn modelId="{2814E342-E7D0-43FB-ACA7-E3E4F4CDE694}" type="presOf" srcId="{12AF478F-7D2F-49D2-85C8-DF9B0CD5964F}" destId="{B3B53A1D-A78A-4584-A5F4-7965E6776E87}" srcOrd="0" destOrd="0" presId="urn:microsoft.com/office/officeart/2008/layout/HorizontalMultiLevelHierarchy"/>
    <dgm:cxn modelId="{4CD7A944-804B-48A8-94A0-0222983DB523}" type="presOf" srcId="{DF1F1FC7-B6F5-4AC2-85B6-E571E90952C2}" destId="{81761E67-5A99-4939-ACFD-E071B3F24B53}" srcOrd="0" destOrd="0" presId="urn:microsoft.com/office/officeart/2008/layout/HorizontalMultiLevelHierarchy"/>
    <dgm:cxn modelId="{260B3170-90A9-4B75-912F-6B8FDBA4BEDD}" type="presOf" srcId="{75301A19-C22D-4913-92C6-66CDEB30AAC5}" destId="{DBEE628D-1CF7-4621-BE01-2A64B72AC208}" srcOrd="0" destOrd="0" presId="urn:microsoft.com/office/officeart/2008/layout/HorizontalMultiLevelHierarchy"/>
    <dgm:cxn modelId="{E1BD2851-83E3-431A-8DC1-74A73BC18721}" type="presOf" srcId="{D97698F3-C26D-423E-9DE3-AE57E6B7F0BF}" destId="{05843D36-05F5-46CC-89EE-C13FACE6DB3E}" srcOrd="1" destOrd="0" presId="urn:microsoft.com/office/officeart/2008/layout/HorizontalMultiLevelHierarchy"/>
    <dgm:cxn modelId="{99A40153-3A05-4D08-BADF-C2A194F46116}" type="presOf" srcId="{21B34FBF-54B4-4D19-98BF-684F662C9D90}" destId="{A3EEE337-49F5-4110-B72B-6412684C4483}" srcOrd="0" destOrd="0" presId="urn:microsoft.com/office/officeart/2008/layout/HorizontalMultiLevelHierarchy"/>
    <dgm:cxn modelId="{77F60556-1A72-4088-BD68-D6A99144627E}" type="presOf" srcId="{3FAD48CF-D1E2-4F62-A190-E413A03EE9FE}" destId="{15A5A995-D584-4B00-9878-0CBBFE640ED3}" srcOrd="0" destOrd="0" presId="urn:microsoft.com/office/officeart/2008/layout/HorizontalMultiLevelHierarchy"/>
    <dgm:cxn modelId="{B745BD7A-EEF5-4F90-B4DC-C33E4B099C4B}" type="presOf" srcId="{75301A19-C22D-4913-92C6-66CDEB30AAC5}" destId="{93D29048-3690-4938-963E-2F2287906C81}" srcOrd="1" destOrd="0" presId="urn:microsoft.com/office/officeart/2008/layout/HorizontalMultiLevelHierarchy"/>
    <dgm:cxn modelId="{C7B6CD7B-5F09-4937-B808-C611DA1F4880}" type="presOf" srcId="{3B7F247B-52C8-49FB-BC85-3409F1D6026E}" destId="{4F8B4845-2461-4624-84C6-F52127FD2573}" srcOrd="0" destOrd="0" presId="urn:microsoft.com/office/officeart/2008/layout/HorizontalMultiLevelHierarchy"/>
    <dgm:cxn modelId="{E6887982-4243-45B2-BDA8-7A87321FC3A8}" srcId="{5FA26604-43C9-4CB7-BA91-96E5C83CD75F}" destId="{3FAD48CF-D1E2-4F62-A190-E413A03EE9FE}" srcOrd="0" destOrd="0" parTransId="{93742C8B-B34A-4FF3-B43F-39D4C08CC366}" sibTransId="{3D614D8C-5048-4DF6-9F53-00272CAD8D35}"/>
    <dgm:cxn modelId="{5C34BB85-7E76-4823-A97C-636583C4CF21}" srcId="{64C2A3D2-82BE-4B1E-9343-E0A81E1F13CD}" destId="{508040CB-9C2D-4DCA-85B5-A555A75791A1}" srcOrd="0" destOrd="0" parTransId="{A43C8DC5-342F-4C83-B079-04648F3A2BC7}" sibTransId="{97C4752D-1B4B-4A1B-B923-82E93A843B56}"/>
    <dgm:cxn modelId="{178F6B86-6C9B-46A1-900A-3C612C901496}" type="presOf" srcId="{45D7C294-00B4-4D80-BB30-A20398EDE88D}" destId="{503217FC-B5B7-4A3F-9A17-6552BBBFAD68}" srcOrd="1" destOrd="0" presId="urn:microsoft.com/office/officeart/2008/layout/HorizontalMultiLevelHierarchy"/>
    <dgm:cxn modelId="{83EEA08A-AFA9-46B1-9217-61C50245B1BF}" type="presOf" srcId="{BC3D377A-1A94-4778-AE18-093D37F7E65B}" destId="{8BA42975-F82C-4AEC-8246-9CF06B6E7A34}" srcOrd="1" destOrd="0" presId="urn:microsoft.com/office/officeart/2008/layout/HorizontalMultiLevelHierarchy"/>
    <dgm:cxn modelId="{E7C6C68F-43BD-4F5E-AEE4-ACF37CDEAA83}" type="presOf" srcId="{21B34FBF-54B4-4D19-98BF-684F662C9D90}" destId="{7D2AE539-D951-4AC8-9803-0F1EFB5AB0A4}" srcOrd="1" destOrd="0" presId="urn:microsoft.com/office/officeart/2008/layout/HorizontalMultiLevelHierarchy"/>
    <dgm:cxn modelId="{E1F12698-767A-4878-AB7B-4AEF4BE139E8}" srcId="{3FAD48CF-D1E2-4F62-A190-E413A03EE9FE}" destId="{4C500D84-12C6-441D-A8CF-F9A85DBE7E2B}" srcOrd="1" destOrd="0" parTransId="{21B34FBF-54B4-4D19-98BF-684F662C9D90}" sibTransId="{C7E77DD4-8F01-43A3-9EDA-93C1024C9CAE}"/>
    <dgm:cxn modelId="{1117799B-11D5-423D-97E2-FF5D3A4C318E}" srcId="{4C500D84-12C6-441D-A8CF-F9A85DBE7E2B}" destId="{DF1F1FC7-B6F5-4AC2-85B6-E571E90952C2}" srcOrd="0" destOrd="0" parTransId="{75301A19-C22D-4913-92C6-66CDEB30AAC5}" sibTransId="{3FB97E97-67DE-41B4-9F02-F3D3E81ED498}"/>
    <dgm:cxn modelId="{61ECFB9F-1802-4DE9-AD04-E002FCC09B97}" type="presOf" srcId="{BC3D377A-1A94-4778-AE18-093D37F7E65B}" destId="{A29EFE07-8891-45E8-B8A5-F5331BE52BFF}" srcOrd="0" destOrd="0" presId="urn:microsoft.com/office/officeart/2008/layout/HorizontalMultiLevelHierarchy"/>
    <dgm:cxn modelId="{7C6055BA-FC78-406E-A32F-DFEB1C4E957E}" srcId="{3FAD48CF-D1E2-4F62-A190-E413A03EE9FE}" destId="{B21B0310-2D0D-469C-8F38-CFB00CAF6899}" srcOrd="0" destOrd="0" parTransId="{D88516C0-06E3-4E75-9980-43BA4AAC540A}" sibTransId="{CCC11607-0580-474B-9529-E94128962E06}"/>
    <dgm:cxn modelId="{DB3721C2-38AF-4E16-92F7-72D08E82F331}" srcId="{B21B0310-2D0D-469C-8F38-CFB00CAF6899}" destId="{64C2A3D2-82BE-4B1E-9343-E0A81E1F13CD}" srcOrd="0" destOrd="0" parTransId="{D97698F3-C26D-423E-9DE3-AE57E6B7F0BF}" sibTransId="{C061AFB4-1602-4CE9-A89A-C2710339B0E6}"/>
    <dgm:cxn modelId="{8991BFC3-3A70-4434-9311-3B200BB5C175}" srcId="{DF1F1FC7-B6F5-4AC2-85B6-E571E90952C2}" destId="{28B448B7-8912-4503-A41D-9C8FCDC68DA5}" srcOrd="0" destOrd="0" parTransId="{ED1C2940-994E-4017-A8F4-45C4268122B5}" sibTransId="{0E02B9D7-670F-426A-8EA9-A471A2AC2665}"/>
    <dgm:cxn modelId="{9243D5C3-63EB-4ED4-91FE-6CA724DF50FA}" type="presOf" srcId="{D88516C0-06E3-4E75-9980-43BA4AAC540A}" destId="{FEE6820B-B2DB-43CE-B3B9-AED052E22C37}" srcOrd="0" destOrd="0" presId="urn:microsoft.com/office/officeart/2008/layout/HorizontalMultiLevelHierarchy"/>
    <dgm:cxn modelId="{C78103C4-38CD-47E1-A42F-B53C768C3F34}" type="presOf" srcId="{D97698F3-C26D-423E-9DE3-AE57E6B7F0BF}" destId="{42FE759E-A03D-4FC1-82E3-1ACB3A4239ED}" srcOrd="0" destOrd="0" presId="urn:microsoft.com/office/officeart/2008/layout/HorizontalMultiLevelHierarchy"/>
    <dgm:cxn modelId="{528E52C8-7A29-43A1-B388-3C560B96FE98}" srcId="{B08DB843-BA2A-41B4-9038-95A0ECEFEF02}" destId="{12AF478F-7D2F-49D2-85C8-DF9B0CD5964F}" srcOrd="0" destOrd="0" parTransId="{BC3D377A-1A94-4778-AE18-093D37F7E65B}" sibTransId="{5BA624BD-618D-4EDD-BF63-096E4C8CEED0}"/>
    <dgm:cxn modelId="{EDACA3C9-55F0-4B6F-8164-75015945ED78}" type="presOf" srcId="{64C2A3D2-82BE-4B1E-9343-E0A81E1F13CD}" destId="{8528CA34-6DBF-405D-9427-D5EFBE984A69}" srcOrd="0" destOrd="0" presId="urn:microsoft.com/office/officeart/2008/layout/HorizontalMultiLevelHierarchy"/>
    <dgm:cxn modelId="{F0D9DCCD-1FE6-4A41-BB71-7E542F3FE6B1}" type="presOf" srcId="{B21B0310-2D0D-469C-8F38-CFB00CAF6899}" destId="{11D4BB40-F93A-4306-9AE6-7D279E69C716}" srcOrd="0" destOrd="0" presId="urn:microsoft.com/office/officeart/2008/layout/HorizontalMultiLevelHierarchy"/>
    <dgm:cxn modelId="{FF7F36DA-8DBB-44E1-A2A6-23A17AB95919}" type="presOf" srcId="{ED1C2940-994E-4017-A8F4-45C4268122B5}" destId="{64ED1FF0-5748-4C84-86C3-0557D80CD301}" srcOrd="0" destOrd="0" presId="urn:microsoft.com/office/officeart/2008/layout/HorizontalMultiLevelHierarchy"/>
    <dgm:cxn modelId="{D5C90DDC-7729-47B7-9FD2-F271C605A5F9}" type="presOf" srcId="{E95BC3A3-4562-423D-AC84-D8ED52755141}" destId="{0489B14A-B5CD-45FC-8856-0AB8193AAE2D}" srcOrd="0" destOrd="0" presId="urn:microsoft.com/office/officeart/2008/layout/HorizontalMultiLevelHierarchy"/>
    <dgm:cxn modelId="{6EB8D6E2-0172-4DFA-81A9-E2DBFD115056}" type="presOf" srcId="{3B7F247B-52C8-49FB-BC85-3409F1D6026E}" destId="{A055B0BD-83D3-49D8-92AF-D66172A278D6}" srcOrd="1" destOrd="0" presId="urn:microsoft.com/office/officeart/2008/layout/HorizontalMultiLevelHierarchy"/>
    <dgm:cxn modelId="{E570CFEB-D886-48CE-8744-7A9C4913EEFB}" type="presOf" srcId="{A43C8DC5-342F-4C83-B079-04648F3A2BC7}" destId="{38A3595E-2CA1-414A-9020-EC6342B07238}" srcOrd="0" destOrd="0" presId="urn:microsoft.com/office/officeart/2008/layout/HorizontalMultiLevelHierarchy"/>
    <dgm:cxn modelId="{5E4EB0F9-0D0C-4D60-AF91-972EA21B25B9}" type="presOf" srcId="{5FA26604-43C9-4CB7-BA91-96E5C83CD75F}" destId="{D89E4E73-B78C-4430-856E-8D014EB9765F}" srcOrd="0" destOrd="0" presId="urn:microsoft.com/office/officeart/2008/layout/HorizontalMultiLevelHierarchy"/>
    <dgm:cxn modelId="{DD20C4F9-CBB9-4AEB-9434-1EF735E6070C}" srcId="{E95BC3A3-4562-423D-AC84-D8ED52755141}" destId="{B08DB843-BA2A-41B4-9038-95A0ECEFEF02}" srcOrd="0" destOrd="0" parTransId="{3B7F247B-52C8-49FB-BC85-3409F1D6026E}" sibTransId="{609AFA8B-FE4F-4903-ABF3-FD714D830374}"/>
    <dgm:cxn modelId="{03330AFC-1D27-4C6D-ADFE-DCB5A1B9C8EF}" srcId="{3FAD48CF-D1E2-4F62-A190-E413A03EE9FE}" destId="{E95BC3A3-4562-423D-AC84-D8ED52755141}" srcOrd="2" destOrd="0" parTransId="{45D7C294-00B4-4D80-BB30-A20398EDE88D}" sibTransId="{D80A267F-52F5-4627-A78B-C6D8938D9F33}"/>
    <dgm:cxn modelId="{B64B143A-D980-45FD-ACBC-929392B595BA}" type="presParOf" srcId="{D89E4E73-B78C-4430-856E-8D014EB9765F}" destId="{3EC62D88-73DB-473A-9854-E1DC1DE32B5B}" srcOrd="0" destOrd="0" presId="urn:microsoft.com/office/officeart/2008/layout/HorizontalMultiLevelHierarchy"/>
    <dgm:cxn modelId="{C04457A8-FC04-4F34-AD14-6D6B0E2CB6F4}" type="presParOf" srcId="{3EC62D88-73DB-473A-9854-E1DC1DE32B5B}" destId="{15A5A995-D584-4B00-9878-0CBBFE640ED3}" srcOrd="0" destOrd="0" presId="urn:microsoft.com/office/officeart/2008/layout/HorizontalMultiLevelHierarchy"/>
    <dgm:cxn modelId="{1758D7E3-AD45-4045-8916-F3227E5BE288}" type="presParOf" srcId="{3EC62D88-73DB-473A-9854-E1DC1DE32B5B}" destId="{2CB841DD-DC75-4CB0-AD57-4ED0D472C855}" srcOrd="1" destOrd="0" presId="urn:microsoft.com/office/officeart/2008/layout/HorizontalMultiLevelHierarchy"/>
    <dgm:cxn modelId="{261F1E09-5F2A-4249-A267-A75E3F79F46E}" type="presParOf" srcId="{2CB841DD-DC75-4CB0-AD57-4ED0D472C855}" destId="{FEE6820B-B2DB-43CE-B3B9-AED052E22C37}" srcOrd="0" destOrd="0" presId="urn:microsoft.com/office/officeart/2008/layout/HorizontalMultiLevelHierarchy"/>
    <dgm:cxn modelId="{827B57E6-D8D4-4648-A1DA-26E2BCBAD788}" type="presParOf" srcId="{FEE6820B-B2DB-43CE-B3B9-AED052E22C37}" destId="{E7999D69-A880-4A11-A3DC-31E0FDBD011C}" srcOrd="0" destOrd="0" presId="urn:microsoft.com/office/officeart/2008/layout/HorizontalMultiLevelHierarchy"/>
    <dgm:cxn modelId="{5B569E5A-B689-4BCE-857A-4BB796ACCF97}" type="presParOf" srcId="{2CB841DD-DC75-4CB0-AD57-4ED0D472C855}" destId="{1F935DAD-4F0B-4303-9CB2-180D1614CFE0}" srcOrd="1" destOrd="0" presId="urn:microsoft.com/office/officeart/2008/layout/HorizontalMultiLevelHierarchy"/>
    <dgm:cxn modelId="{2FF431A7-F319-43CB-BDB4-2D95AE7EC6DF}" type="presParOf" srcId="{1F935DAD-4F0B-4303-9CB2-180D1614CFE0}" destId="{11D4BB40-F93A-4306-9AE6-7D279E69C716}" srcOrd="0" destOrd="0" presId="urn:microsoft.com/office/officeart/2008/layout/HorizontalMultiLevelHierarchy"/>
    <dgm:cxn modelId="{E5708C93-8C57-476B-8816-D5032EDA9D9B}" type="presParOf" srcId="{1F935DAD-4F0B-4303-9CB2-180D1614CFE0}" destId="{7DFDDC0A-A58F-46AF-A267-EDF46074CB02}" srcOrd="1" destOrd="0" presId="urn:microsoft.com/office/officeart/2008/layout/HorizontalMultiLevelHierarchy"/>
    <dgm:cxn modelId="{F7DAB4E0-00D4-4A01-873F-029651C005B5}" type="presParOf" srcId="{7DFDDC0A-A58F-46AF-A267-EDF46074CB02}" destId="{42FE759E-A03D-4FC1-82E3-1ACB3A4239ED}" srcOrd="0" destOrd="0" presId="urn:microsoft.com/office/officeart/2008/layout/HorizontalMultiLevelHierarchy"/>
    <dgm:cxn modelId="{3889CFC8-9DE5-4693-AF6B-6C927E8464DE}" type="presParOf" srcId="{42FE759E-A03D-4FC1-82E3-1ACB3A4239ED}" destId="{05843D36-05F5-46CC-89EE-C13FACE6DB3E}" srcOrd="0" destOrd="0" presId="urn:microsoft.com/office/officeart/2008/layout/HorizontalMultiLevelHierarchy"/>
    <dgm:cxn modelId="{47CF8076-6750-49AD-AAD1-645A63770EFF}" type="presParOf" srcId="{7DFDDC0A-A58F-46AF-A267-EDF46074CB02}" destId="{21AF18F0-7768-457F-8E72-7BE776A21CAB}" srcOrd="1" destOrd="0" presId="urn:microsoft.com/office/officeart/2008/layout/HorizontalMultiLevelHierarchy"/>
    <dgm:cxn modelId="{A65F14B3-7BDE-4541-92BA-F98B56E1CF3A}" type="presParOf" srcId="{21AF18F0-7768-457F-8E72-7BE776A21CAB}" destId="{8528CA34-6DBF-405D-9427-D5EFBE984A69}" srcOrd="0" destOrd="0" presId="urn:microsoft.com/office/officeart/2008/layout/HorizontalMultiLevelHierarchy"/>
    <dgm:cxn modelId="{4EE00895-08B3-4F2A-9188-7991BB6CCECD}" type="presParOf" srcId="{21AF18F0-7768-457F-8E72-7BE776A21CAB}" destId="{B5353062-10B3-4607-9995-C533F59D8F8C}" srcOrd="1" destOrd="0" presId="urn:microsoft.com/office/officeart/2008/layout/HorizontalMultiLevelHierarchy"/>
    <dgm:cxn modelId="{243578A8-4B5D-42E9-808F-78423874D1C2}" type="presParOf" srcId="{B5353062-10B3-4607-9995-C533F59D8F8C}" destId="{38A3595E-2CA1-414A-9020-EC6342B07238}" srcOrd="0" destOrd="0" presId="urn:microsoft.com/office/officeart/2008/layout/HorizontalMultiLevelHierarchy"/>
    <dgm:cxn modelId="{6DDFC80B-86EA-4917-8A29-D7F593A227A5}" type="presParOf" srcId="{38A3595E-2CA1-414A-9020-EC6342B07238}" destId="{70799EC9-FC34-49B9-8C12-2CEF35B5058E}" srcOrd="0" destOrd="0" presId="urn:microsoft.com/office/officeart/2008/layout/HorizontalMultiLevelHierarchy"/>
    <dgm:cxn modelId="{D30A1F3B-7A16-4683-A313-36BC5F43664B}" type="presParOf" srcId="{B5353062-10B3-4607-9995-C533F59D8F8C}" destId="{D89DCDDF-F097-43A2-983A-1347C465BB26}" srcOrd="1" destOrd="0" presId="urn:microsoft.com/office/officeart/2008/layout/HorizontalMultiLevelHierarchy"/>
    <dgm:cxn modelId="{C5562515-AA0A-4F5C-B8FA-7E3A0080B72D}" type="presParOf" srcId="{D89DCDDF-F097-43A2-983A-1347C465BB26}" destId="{914C522B-6397-41C2-924B-7E48D0CAC8D3}" srcOrd="0" destOrd="0" presId="urn:microsoft.com/office/officeart/2008/layout/HorizontalMultiLevelHierarchy"/>
    <dgm:cxn modelId="{530D4A3A-D254-4CFC-BFAC-B7DE5A603404}" type="presParOf" srcId="{D89DCDDF-F097-43A2-983A-1347C465BB26}" destId="{7AEDB2EC-4817-42C5-8BF1-855F2B2F8FFD}" srcOrd="1" destOrd="0" presId="urn:microsoft.com/office/officeart/2008/layout/HorizontalMultiLevelHierarchy"/>
    <dgm:cxn modelId="{ECBBEAA9-200B-45E7-B3AD-72564D4B5AE2}" type="presParOf" srcId="{2CB841DD-DC75-4CB0-AD57-4ED0D472C855}" destId="{A3EEE337-49F5-4110-B72B-6412684C4483}" srcOrd="2" destOrd="0" presId="urn:microsoft.com/office/officeart/2008/layout/HorizontalMultiLevelHierarchy"/>
    <dgm:cxn modelId="{1EB19C48-14B2-4BC3-B8C1-52C1E47E50DA}" type="presParOf" srcId="{A3EEE337-49F5-4110-B72B-6412684C4483}" destId="{7D2AE539-D951-4AC8-9803-0F1EFB5AB0A4}" srcOrd="0" destOrd="0" presId="urn:microsoft.com/office/officeart/2008/layout/HorizontalMultiLevelHierarchy"/>
    <dgm:cxn modelId="{E054871E-9037-4834-B43A-4E568F5416B1}" type="presParOf" srcId="{2CB841DD-DC75-4CB0-AD57-4ED0D472C855}" destId="{06A41526-53E7-4458-BBBE-96E4BCF5FF3C}" srcOrd="3" destOrd="0" presId="urn:microsoft.com/office/officeart/2008/layout/HorizontalMultiLevelHierarchy"/>
    <dgm:cxn modelId="{88D403D4-39C6-42A3-B396-CE189227ADFE}" type="presParOf" srcId="{06A41526-53E7-4458-BBBE-96E4BCF5FF3C}" destId="{20B98261-A409-46AB-B54D-CFFFFAB5DF57}" srcOrd="0" destOrd="0" presId="urn:microsoft.com/office/officeart/2008/layout/HorizontalMultiLevelHierarchy"/>
    <dgm:cxn modelId="{94B75FE7-902C-4A66-8D39-55058844FB4D}" type="presParOf" srcId="{06A41526-53E7-4458-BBBE-96E4BCF5FF3C}" destId="{377CB48D-8714-4869-A1FC-6631993D50BE}" srcOrd="1" destOrd="0" presId="urn:microsoft.com/office/officeart/2008/layout/HorizontalMultiLevelHierarchy"/>
    <dgm:cxn modelId="{D12E1725-0D03-430B-ABDE-8B35F2909F34}" type="presParOf" srcId="{377CB48D-8714-4869-A1FC-6631993D50BE}" destId="{DBEE628D-1CF7-4621-BE01-2A64B72AC208}" srcOrd="0" destOrd="0" presId="urn:microsoft.com/office/officeart/2008/layout/HorizontalMultiLevelHierarchy"/>
    <dgm:cxn modelId="{B869AACE-27BF-468D-B1CA-5F7A4FF70C37}" type="presParOf" srcId="{DBEE628D-1CF7-4621-BE01-2A64B72AC208}" destId="{93D29048-3690-4938-963E-2F2287906C81}" srcOrd="0" destOrd="0" presId="urn:microsoft.com/office/officeart/2008/layout/HorizontalMultiLevelHierarchy"/>
    <dgm:cxn modelId="{64E658B1-D34C-4367-81C2-9B19D2AD70A8}" type="presParOf" srcId="{377CB48D-8714-4869-A1FC-6631993D50BE}" destId="{BEE8F1F0-2167-4DD7-B8E4-6DEC3B66A35D}" srcOrd="1" destOrd="0" presId="urn:microsoft.com/office/officeart/2008/layout/HorizontalMultiLevelHierarchy"/>
    <dgm:cxn modelId="{A12BD5E0-B07E-4492-9432-2D6AB8CC3677}" type="presParOf" srcId="{BEE8F1F0-2167-4DD7-B8E4-6DEC3B66A35D}" destId="{81761E67-5A99-4939-ACFD-E071B3F24B53}" srcOrd="0" destOrd="0" presId="urn:microsoft.com/office/officeart/2008/layout/HorizontalMultiLevelHierarchy"/>
    <dgm:cxn modelId="{92892286-B890-4D63-B4D5-F59A3D66D651}" type="presParOf" srcId="{BEE8F1F0-2167-4DD7-B8E4-6DEC3B66A35D}" destId="{2B3392B7-9A87-4BF1-AE6C-722BBF0B1D22}" srcOrd="1" destOrd="0" presId="urn:microsoft.com/office/officeart/2008/layout/HorizontalMultiLevelHierarchy"/>
    <dgm:cxn modelId="{B525F08C-FD7D-41A2-B8A4-74C67B6A88C2}" type="presParOf" srcId="{2B3392B7-9A87-4BF1-AE6C-722BBF0B1D22}" destId="{64ED1FF0-5748-4C84-86C3-0557D80CD301}" srcOrd="0" destOrd="0" presId="urn:microsoft.com/office/officeart/2008/layout/HorizontalMultiLevelHierarchy"/>
    <dgm:cxn modelId="{76E66625-DD2C-46D6-83A5-9A9C373ADA05}" type="presParOf" srcId="{64ED1FF0-5748-4C84-86C3-0557D80CD301}" destId="{D0D5B4D7-903C-4E7A-881E-C54EC47E74E0}" srcOrd="0" destOrd="0" presId="urn:microsoft.com/office/officeart/2008/layout/HorizontalMultiLevelHierarchy"/>
    <dgm:cxn modelId="{31006DCB-6BDD-4B0E-99B4-0722251B6263}" type="presParOf" srcId="{2B3392B7-9A87-4BF1-AE6C-722BBF0B1D22}" destId="{F3AA1DD5-82FB-42B4-8252-063C84BF72AB}" srcOrd="1" destOrd="0" presId="urn:microsoft.com/office/officeart/2008/layout/HorizontalMultiLevelHierarchy"/>
    <dgm:cxn modelId="{264D7A61-7F15-463B-8E1E-A1F0EB93D6B5}" type="presParOf" srcId="{F3AA1DD5-82FB-42B4-8252-063C84BF72AB}" destId="{FFDA1FC8-DFE1-4946-B4DB-80B0564F0370}" srcOrd="0" destOrd="0" presId="urn:microsoft.com/office/officeart/2008/layout/HorizontalMultiLevelHierarchy"/>
    <dgm:cxn modelId="{C024B258-9820-4F01-BCFC-F77BEE0B9C39}" type="presParOf" srcId="{F3AA1DD5-82FB-42B4-8252-063C84BF72AB}" destId="{62DB381E-0A49-432C-B623-331B80550CDD}" srcOrd="1" destOrd="0" presId="urn:microsoft.com/office/officeart/2008/layout/HorizontalMultiLevelHierarchy"/>
    <dgm:cxn modelId="{1C76B187-EF70-4233-A0B7-B3835E8BED6B}" type="presParOf" srcId="{2CB841DD-DC75-4CB0-AD57-4ED0D472C855}" destId="{71CACB46-B044-41FC-A2F2-C4F061CC19B1}" srcOrd="4" destOrd="0" presId="urn:microsoft.com/office/officeart/2008/layout/HorizontalMultiLevelHierarchy"/>
    <dgm:cxn modelId="{FFADFA07-950D-4FCD-AF97-1B3C9A40F455}" type="presParOf" srcId="{71CACB46-B044-41FC-A2F2-C4F061CC19B1}" destId="{503217FC-B5B7-4A3F-9A17-6552BBBFAD68}" srcOrd="0" destOrd="0" presId="urn:microsoft.com/office/officeart/2008/layout/HorizontalMultiLevelHierarchy"/>
    <dgm:cxn modelId="{69E0AFC5-A1F5-44A8-B13C-E2E61C6D9FE7}" type="presParOf" srcId="{2CB841DD-DC75-4CB0-AD57-4ED0D472C855}" destId="{4BFCCBAD-F25A-44A4-B8B4-5398C4201E9E}" srcOrd="5" destOrd="0" presId="urn:microsoft.com/office/officeart/2008/layout/HorizontalMultiLevelHierarchy"/>
    <dgm:cxn modelId="{0FA54E8F-F31B-4249-8F55-EF215420260D}" type="presParOf" srcId="{4BFCCBAD-F25A-44A4-B8B4-5398C4201E9E}" destId="{0489B14A-B5CD-45FC-8856-0AB8193AAE2D}" srcOrd="0" destOrd="0" presId="urn:microsoft.com/office/officeart/2008/layout/HorizontalMultiLevelHierarchy"/>
    <dgm:cxn modelId="{6B3E64FA-2867-443D-B466-5BA3A322AD60}" type="presParOf" srcId="{4BFCCBAD-F25A-44A4-B8B4-5398C4201E9E}" destId="{ED9B1AB9-C9CC-486C-A599-4AB259D11267}" srcOrd="1" destOrd="0" presId="urn:microsoft.com/office/officeart/2008/layout/HorizontalMultiLevelHierarchy"/>
    <dgm:cxn modelId="{55EF9FF7-471E-4CB9-8D0F-2E1876BDA7E3}" type="presParOf" srcId="{ED9B1AB9-C9CC-486C-A599-4AB259D11267}" destId="{4F8B4845-2461-4624-84C6-F52127FD2573}" srcOrd="0" destOrd="0" presId="urn:microsoft.com/office/officeart/2008/layout/HorizontalMultiLevelHierarchy"/>
    <dgm:cxn modelId="{DFB605BB-54B4-45CB-BC09-F7B485DA8F02}" type="presParOf" srcId="{4F8B4845-2461-4624-84C6-F52127FD2573}" destId="{A055B0BD-83D3-49D8-92AF-D66172A278D6}" srcOrd="0" destOrd="0" presId="urn:microsoft.com/office/officeart/2008/layout/HorizontalMultiLevelHierarchy"/>
    <dgm:cxn modelId="{B7FD20ED-2ECC-43ED-BDEB-0E8698EFA0A6}" type="presParOf" srcId="{ED9B1AB9-C9CC-486C-A599-4AB259D11267}" destId="{5B364261-7408-48E9-8D92-973C2D952E4C}" srcOrd="1" destOrd="0" presId="urn:microsoft.com/office/officeart/2008/layout/HorizontalMultiLevelHierarchy"/>
    <dgm:cxn modelId="{A48A82D8-7216-4537-83A9-CF0C4B492A69}" type="presParOf" srcId="{5B364261-7408-48E9-8D92-973C2D952E4C}" destId="{783D70FB-ADCC-43E8-8D3E-5A625441FC50}" srcOrd="0" destOrd="0" presId="urn:microsoft.com/office/officeart/2008/layout/HorizontalMultiLevelHierarchy"/>
    <dgm:cxn modelId="{35D60232-D6E8-4C02-93C9-F0D69080F00B}" type="presParOf" srcId="{5B364261-7408-48E9-8D92-973C2D952E4C}" destId="{D97E87A8-24FC-4A86-A380-D709FCE434F1}" srcOrd="1" destOrd="0" presId="urn:microsoft.com/office/officeart/2008/layout/HorizontalMultiLevelHierarchy"/>
    <dgm:cxn modelId="{6440E474-0A23-4218-B033-CE2BD418EDD6}" type="presParOf" srcId="{D97E87A8-24FC-4A86-A380-D709FCE434F1}" destId="{A29EFE07-8891-45E8-B8A5-F5331BE52BFF}" srcOrd="0" destOrd="0" presId="urn:microsoft.com/office/officeart/2008/layout/HorizontalMultiLevelHierarchy"/>
    <dgm:cxn modelId="{A57BF631-7745-4F61-BDA2-DF15B60C0F05}" type="presParOf" srcId="{A29EFE07-8891-45E8-B8A5-F5331BE52BFF}" destId="{8BA42975-F82C-4AEC-8246-9CF06B6E7A34}" srcOrd="0" destOrd="0" presId="urn:microsoft.com/office/officeart/2008/layout/HorizontalMultiLevelHierarchy"/>
    <dgm:cxn modelId="{5F12F7E1-4AC0-45E7-8E7A-98478C3F026F}" type="presParOf" srcId="{D97E87A8-24FC-4A86-A380-D709FCE434F1}" destId="{FA1F68AF-517E-4EBA-BE1C-F99F746842CA}" srcOrd="1" destOrd="0" presId="urn:microsoft.com/office/officeart/2008/layout/HorizontalMultiLevelHierarchy"/>
    <dgm:cxn modelId="{D91C40B0-E08A-45D6-81D8-A077F64B0C03}" type="presParOf" srcId="{FA1F68AF-517E-4EBA-BE1C-F99F746842CA}" destId="{B3B53A1D-A78A-4584-A5F4-7965E6776E87}" srcOrd="0" destOrd="0" presId="urn:microsoft.com/office/officeart/2008/layout/HorizontalMultiLevelHierarchy"/>
    <dgm:cxn modelId="{25F10BB7-F216-4C76-BCE8-5DCD6F6A9A6C}" type="presParOf" srcId="{FA1F68AF-517E-4EBA-BE1C-F99F746842CA}" destId="{6AA77F12-FD4B-4D40-A22C-67C6D4FCD618}"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163146" cy="3096871"/>
        <a:chOff x="0" y="0"/>
        <a:chExt cx="10163146" cy="3096871"/>
      </a:xfrm>
    </dsp:grpSpPr>
    <dsp:sp modelId="{FEE6820B-B2DB-43CE-B3B9-AED052E22C37}">
      <dsp:nvSpPr>
        <dsp:cNvPr id="4" name="任意多边形 3"/>
        <dsp:cNvSpPr/>
      </dsp:nvSpPr>
      <dsp:spPr bwMode="white">
        <a:xfrm>
          <a:off x="1201274" y="728092"/>
          <a:ext cx="770652" cy="820343"/>
        </a:xfrm>
        <a:custGeom>
          <a:avLst/>
          <a:gdLst/>
          <a:ahLst/>
          <a:cxnLst/>
          <a:pathLst>
            <a:path w="1214" h="1292">
              <a:moveTo>
                <a:pt x="0" y="1292"/>
              </a:moveTo>
              <a:lnTo>
                <a:pt x="607" y="1292"/>
              </a:lnTo>
              <a:lnTo>
                <a:pt x="607" y="0"/>
              </a:lnTo>
              <a:lnTo>
                <a:pt x="1214" y="0"/>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b="1">
            <a:solidFill>
              <a:schemeClr val="tx1"/>
            </a:solidFill>
          </a:endParaRPr>
        </a:p>
      </dsp:txBody>
      <dsp:txXfrm>
        <a:off x="1201274" y="728092"/>
        <a:ext cx="770652" cy="820343"/>
      </dsp:txXfrm>
    </dsp:sp>
    <dsp:sp modelId="{42FE759E-A03D-4FC1-82E3-1ACB3A4239ED}">
      <dsp:nvSpPr>
        <dsp:cNvPr id="6" name="任意多边形 5"/>
        <dsp:cNvSpPr/>
      </dsp:nvSpPr>
      <dsp:spPr bwMode="white">
        <a:xfrm>
          <a:off x="3901896" y="728092"/>
          <a:ext cx="385994" cy="0"/>
        </a:xfrm>
        <a:custGeom>
          <a:avLst/>
          <a:gdLst/>
          <a:ahLst/>
          <a:cxnLst/>
          <a:pathLst>
            <a:path w="608">
              <a:moveTo>
                <a:pt x="0" y="0"/>
              </a:moveTo>
              <a:lnTo>
                <a:pt x="608"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b="1">
            <a:solidFill>
              <a:schemeClr val="tx1"/>
            </a:solidFill>
          </a:endParaRPr>
        </a:p>
      </dsp:txBody>
      <dsp:txXfrm>
        <a:off x="3901896" y="728092"/>
        <a:ext cx="385994" cy="0"/>
      </dsp:txXfrm>
    </dsp:sp>
    <dsp:sp modelId="{38A3595E-2CA1-414A-9020-EC6342B07238}">
      <dsp:nvSpPr>
        <dsp:cNvPr id="8" name="任意多边形 7"/>
        <dsp:cNvSpPr/>
      </dsp:nvSpPr>
      <dsp:spPr bwMode="white">
        <a:xfrm>
          <a:off x="6735922" y="728092"/>
          <a:ext cx="420270" cy="388542"/>
        </a:xfrm>
        <a:custGeom>
          <a:avLst/>
          <a:gdLst/>
          <a:ahLst/>
          <a:cxnLst/>
          <a:pathLst>
            <a:path w="662" h="612">
              <a:moveTo>
                <a:pt x="0" y="0"/>
              </a:moveTo>
              <a:lnTo>
                <a:pt x="331" y="0"/>
              </a:lnTo>
              <a:lnTo>
                <a:pt x="331" y="612"/>
              </a:lnTo>
              <a:lnTo>
                <a:pt x="662" y="612"/>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b="1">
            <a:solidFill>
              <a:schemeClr val="tx1"/>
            </a:solidFill>
          </a:endParaRPr>
        </a:p>
      </dsp:txBody>
      <dsp:txXfrm>
        <a:off x="6735922" y="728092"/>
        <a:ext cx="420270" cy="388542"/>
      </dsp:txXfrm>
    </dsp:sp>
    <dsp:sp modelId="{A3EEE337-49F5-4110-B72B-6412684C4483}">
      <dsp:nvSpPr>
        <dsp:cNvPr id="10" name="任意多边形 9"/>
        <dsp:cNvSpPr/>
      </dsp:nvSpPr>
      <dsp:spPr bwMode="white">
        <a:xfrm>
          <a:off x="1201274" y="1548435"/>
          <a:ext cx="770652" cy="0"/>
        </a:xfrm>
        <a:custGeom>
          <a:avLst/>
          <a:gdLst/>
          <a:ahLst/>
          <a:cxnLst/>
          <a:pathLst>
            <a:path w="1214">
              <a:moveTo>
                <a:pt x="0" y="0"/>
              </a:moveTo>
              <a:lnTo>
                <a:pt x="1214" y="0"/>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b="1">
            <a:solidFill>
              <a:schemeClr val="tx1"/>
            </a:solidFill>
          </a:endParaRPr>
        </a:p>
      </dsp:txBody>
      <dsp:txXfrm>
        <a:off x="1201274" y="1548435"/>
        <a:ext cx="770652" cy="0"/>
      </dsp:txXfrm>
    </dsp:sp>
    <dsp:sp modelId="{DBEE628D-1CF7-4621-BE01-2A64B72AC208}">
      <dsp:nvSpPr>
        <dsp:cNvPr id="12" name="任意多边形 11"/>
        <dsp:cNvSpPr/>
      </dsp:nvSpPr>
      <dsp:spPr bwMode="white">
        <a:xfrm>
          <a:off x="3901896" y="1548435"/>
          <a:ext cx="385994" cy="0"/>
        </a:xfrm>
        <a:custGeom>
          <a:avLst/>
          <a:gdLst/>
          <a:ahLst/>
          <a:cxnLst/>
          <a:pathLst>
            <a:path w="608">
              <a:moveTo>
                <a:pt x="0" y="0"/>
              </a:moveTo>
              <a:lnTo>
                <a:pt x="608"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b="1">
            <a:solidFill>
              <a:schemeClr val="tx1"/>
            </a:solidFill>
          </a:endParaRPr>
        </a:p>
      </dsp:txBody>
      <dsp:txXfrm>
        <a:off x="3901896" y="1548435"/>
        <a:ext cx="385994" cy="0"/>
      </dsp:txXfrm>
    </dsp:sp>
    <dsp:sp modelId="{64ED1FF0-5748-4C84-86C3-0557D80CD301}">
      <dsp:nvSpPr>
        <dsp:cNvPr id="14" name="任意多边形 13"/>
        <dsp:cNvSpPr/>
      </dsp:nvSpPr>
      <dsp:spPr bwMode="white">
        <a:xfrm>
          <a:off x="6754122" y="1121200"/>
          <a:ext cx="358106" cy="427235"/>
        </a:xfrm>
        <a:custGeom>
          <a:avLst/>
          <a:gdLst/>
          <a:ahLst/>
          <a:cxnLst/>
          <a:pathLst>
            <a:path w="564" h="673">
              <a:moveTo>
                <a:pt x="0" y="673"/>
              </a:moveTo>
              <a:lnTo>
                <a:pt x="282" y="673"/>
              </a:lnTo>
              <a:lnTo>
                <a:pt x="282" y="0"/>
              </a:lnTo>
              <a:lnTo>
                <a:pt x="564"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endParaRPr lang="zh-CN" altLang="en-US" b="1">
            <a:solidFill>
              <a:schemeClr val="tx1"/>
            </a:solidFill>
          </a:endParaRPr>
        </a:p>
      </dsp:txBody>
      <dsp:txXfrm>
        <a:off x="6754122" y="1121200"/>
        <a:ext cx="358106" cy="427235"/>
      </dsp:txXfrm>
    </dsp:sp>
    <dsp:sp modelId="{71CACB46-B044-41FC-A2F2-C4F061CC19B1}">
      <dsp:nvSpPr>
        <dsp:cNvPr id="16" name="任意多边形 15"/>
        <dsp:cNvSpPr/>
      </dsp:nvSpPr>
      <dsp:spPr bwMode="white">
        <a:xfrm>
          <a:off x="1201274" y="1548435"/>
          <a:ext cx="770652" cy="820343"/>
        </a:xfrm>
        <a:custGeom>
          <a:avLst/>
          <a:gdLst/>
          <a:ahLst/>
          <a:cxnLst/>
          <a:pathLst>
            <a:path w="1214" h="1292">
              <a:moveTo>
                <a:pt x="0" y="0"/>
              </a:moveTo>
              <a:lnTo>
                <a:pt x="607" y="0"/>
              </a:lnTo>
              <a:lnTo>
                <a:pt x="607" y="1292"/>
              </a:lnTo>
              <a:lnTo>
                <a:pt x="1214" y="1292"/>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b="1">
            <a:solidFill>
              <a:schemeClr val="tx1"/>
            </a:solidFill>
          </a:endParaRPr>
        </a:p>
      </dsp:txBody>
      <dsp:txXfrm>
        <a:off x="1201274" y="1548435"/>
        <a:ext cx="770652" cy="820343"/>
      </dsp:txXfrm>
    </dsp:sp>
    <dsp:sp modelId="{4F8B4845-2461-4624-84C6-F52127FD2573}">
      <dsp:nvSpPr>
        <dsp:cNvPr id="18" name="任意多边形 17"/>
        <dsp:cNvSpPr/>
      </dsp:nvSpPr>
      <dsp:spPr bwMode="white">
        <a:xfrm>
          <a:off x="3901896" y="2368779"/>
          <a:ext cx="385994" cy="0"/>
        </a:xfrm>
        <a:custGeom>
          <a:avLst/>
          <a:gdLst/>
          <a:ahLst/>
          <a:cxnLst/>
          <a:pathLst>
            <a:path w="608">
              <a:moveTo>
                <a:pt x="0" y="0"/>
              </a:moveTo>
              <a:lnTo>
                <a:pt x="608"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b="1">
            <a:solidFill>
              <a:schemeClr val="tx1"/>
            </a:solidFill>
          </a:endParaRPr>
        </a:p>
      </dsp:txBody>
      <dsp:txXfrm>
        <a:off x="3901896" y="2368779"/>
        <a:ext cx="385994" cy="0"/>
      </dsp:txXfrm>
    </dsp:sp>
    <dsp:sp modelId="{A29EFE07-8891-45E8-B8A5-F5331BE52BFF}">
      <dsp:nvSpPr>
        <dsp:cNvPr id="20" name="任意多边形 19"/>
        <dsp:cNvSpPr/>
      </dsp:nvSpPr>
      <dsp:spPr bwMode="white">
        <a:xfrm>
          <a:off x="6769774" y="2368779"/>
          <a:ext cx="342454" cy="0"/>
        </a:xfrm>
        <a:custGeom>
          <a:avLst/>
          <a:gdLst/>
          <a:ahLst/>
          <a:cxnLst/>
          <a:pathLst>
            <a:path w="539">
              <a:moveTo>
                <a:pt x="0" y="0"/>
              </a:moveTo>
              <a:lnTo>
                <a:pt x="539"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b="1">
            <a:solidFill>
              <a:schemeClr val="tx1"/>
            </a:solidFill>
          </a:endParaRPr>
        </a:p>
      </dsp:txBody>
      <dsp:txXfrm>
        <a:off x="6769774" y="2368779"/>
        <a:ext cx="342454" cy="0"/>
      </dsp:txXfrm>
    </dsp:sp>
    <dsp:sp modelId="{15A5A995-D584-4B00-9878-0CBBFE640ED3}">
      <dsp:nvSpPr>
        <dsp:cNvPr id="3" name="矩形 2"/>
        <dsp:cNvSpPr/>
      </dsp:nvSpPr>
      <dsp:spPr bwMode="white">
        <a:xfrm rot="16200000">
          <a:off x="-641364" y="1254233"/>
          <a:ext cx="3096871" cy="588405"/>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20955" tIns="20955" rIns="20955" bIns="20955"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b="1" dirty="0">
              <a:solidFill>
                <a:srgbClr val="14314C"/>
              </a:solidFill>
              <a:latin typeface="微软雅黑" panose="020B0503020204020204" pitchFamily="34" charset="-122"/>
              <a:ea typeface="微软雅黑" panose="020B0503020204020204" pitchFamily="34" charset="-122"/>
            </a:rPr>
            <a:t>淋巴结构</a:t>
          </a:r>
          <a:endParaRPr>
            <a:solidFill>
              <a:schemeClr val="dk1"/>
            </a:solidFill>
          </a:endParaRPr>
        </a:p>
      </dsp:txBody>
      <dsp:txXfrm rot="16200000">
        <a:off x="-641364" y="1254233"/>
        <a:ext cx="3096871" cy="588405"/>
      </dsp:txXfrm>
    </dsp:sp>
    <dsp:sp modelId="{11D4BB40-F93A-4306-9AE6-7D279E69C716}">
      <dsp:nvSpPr>
        <dsp:cNvPr id="5" name="矩形 4"/>
        <dsp:cNvSpPr/>
      </dsp:nvSpPr>
      <dsp:spPr bwMode="white">
        <a:xfrm>
          <a:off x="1971926" y="433890"/>
          <a:ext cx="1929970" cy="588405"/>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600" b="1" dirty="0">
              <a:solidFill>
                <a:srgbClr val="14314C"/>
              </a:solidFill>
              <a:latin typeface="微软雅黑" panose="020B0503020204020204" pitchFamily="34" charset="-122"/>
              <a:ea typeface="微软雅黑" panose="020B0503020204020204" pitchFamily="34" charset="-122"/>
            </a:rPr>
            <a:t>结</a:t>
          </a:r>
          <a:endParaRPr>
            <a:solidFill>
              <a:schemeClr val="dk1"/>
            </a:solidFill>
          </a:endParaRPr>
        </a:p>
      </dsp:txBody>
      <dsp:txXfrm>
        <a:off x="1971926" y="433890"/>
        <a:ext cx="1929970" cy="588405"/>
      </dsp:txXfrm>
    </dsp:sp>
    <dsp:sp modelId="{8528CA34-6DBF-405D-9427-D5EFBE984A69}">
      <dsp:nvSpPr>
        <dsp:cNvPr id="7" name="矩形 6"/>
        <dsp:cNvSpPr/>
      </dsp:nvSpPr>
      <dsp:spPr bwMode="white">
        <a:xfrm>
          <a:off x="4287890" y="391471"/>
          <a:ext cx="2448032" cy="673242"/>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8890" tIns="8890" rIns="8890" bIns="889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400" b="1" dirty="0">
              <a:solidFill>
                <a:srgbClr val="14314C"/>
              </a:solidFill>
              <a:latin typeface="微软雅黑" panose="020B0503020204020204" pitchFamily="34" charset="-122"/>
              <a:ea typeface="微软雅黑" panose="020B0503020204020204" pitchFamily="34" charset="-122"/>
            </a:rPr>
            <a:t>淋巴结</a:t>
          </a:r>
          <a:endParaRPr>
            <a:solidFill>
              <a:schemeClr val="dk1"/>
            </a:solidFill>
          </a:endParaRPr>
        </a:p>
      </dsp:txBody>
      <dsp:txXfrm>
        <a:off x="4287890" y="391471"/>
        <a:ext cx="2448032" cy="673242"/>
      </dsp:txXfrm>
    </dsp:sp>
    <dsp:sp modelId="{914C522B-6397-41C2-924B-7E48D0CAC8D3}">
      <dsp:nvSpPr>
        <dsp:cNvPr id="9" name="矩形 8"/>
        <dsp:cNvSpPr/>
      </dsp:nvSpPr>
      <dsp:spPr bwMode="white">
        <a:xfrm>
          <a:off x="7156192" y="822431"/>
          <a:ext cx="1929970" cy="588405"/>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20955" tIns="20955" rIns="20955" bIns="20955" anchor="ctr"/>
        <a:lstStyle>
          <a:lvl1pPr algn="ctr">
            <a:defRPr sz="33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endParaRPr lang="zh-CN" altLang="en-US" b="1">
            <a:solidFill>
              <a:schemeClr val="dk1"/>
            </a:solidFill>
          </a:endParaRPr>
        </a:p>
      </dsp:txBody>
      <dsp:txXfrm>
        <a:off x="7156192" y="822431"/>
        <a:ext cx="1929970" cy="588405"/>
      </dsp:txXfrm>
    </dsp:sp>
    <dsp:sp modelId="{20B98261-A409-46AB-B54D-CFFFFAB5DF57}">
      <dsp:nvSpPr>
        <dsp:cNvPr id="11" name="矩形 10"/>
        <dsp:cNvSpPr/>
      </dsp:nvSpPr>
      <dsp:spPr bwMode="white">
        <a:xfrm>
          <a:off x="1971926" y="1254233"/>
          <a:ext cx="1929970" cy="588405"/>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600" b="1" dirty="0">
              <a:solidFill>
                <a:srgbClr val="14314C"/>
              </a:solidFill>
              <a:latin typeface="微软雅黑" panose="020B0503020204020204" pitchFamily="34" charset="-122"/>
              <a:ea typeface="微软雅黑" panose="020B0503020204020204" pitchFamily="34" charset="-122"/>
            </a:rPr>
            <a:t>结外淋巴组织</a:t>
          </a:r>
          <a:endParaRPr>
            <a:solidFill>
              <a:schemeClr val="dk1"/>
            </a:solidFill>
          </a:endParaRPr>
        </a:p>
      </dsp:txBody>
      <dsp:txXfrm>
        <a:off x="1971926" y="1254233"/>
        <a:ext cx="1929970" cy="588405"/>
      </dsp:txXfrm>
    </dsp:sp>
    <dsp:sp modelId="{81761E67-5A99-4939-ACFD-E071B3F24B53}">
      <dsp:nvSpPr>
        <dsp:cNvPr id="13" name="矩形 12"/>
        <dsp:cNvSpPr/>
      </dsp:nvSpPr>
      <dsp:spPr bwMode="white">
        <a:xfrm>
          <a:off x="4287890" y="1211815"/>
          <a:ext cx="2466231" cy="673242"/>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8890" tIns="8890" rIns="8890" bIns="889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400" b="1" dirty="0">
              <a:solidFill>
                <a:srgbClr val="14314C"/>
              </a:solidFill>
              <a:latin typeface="微软雅黑" panose="020B0503020204020204" pitchFamily="34" charset="-122"/>
              <a:ea typeface="微软雅黑" panose="020B0503020204020204" pitchFamily="34" charset="-122"/>
            </a:rPr>
            <a:t>扁桃体、脾、瓦尔代尔环、小肠的派伊尔淋巴集结或胸腺等</a:t>
          </a:r>
          <a:endParaRPr>
            <a:solidFill>
              <a:schemeClr val="dk1"/>
            </a:solidFill>
          </a:endParaRPr>
        </a:p>
      </dsp:txBody>
      <dsp:txXfrm>
        <a:off x="4287890" y="1211815"/>
        <a:ext cx="2466231" cy="673242"/>
      </dsp:txXfrm>
    </dsp:sp>
    <dsp:sp modelId="{FFDA1FC8-DFE1-4946-B4DB-80B0564F0370}">
      <dsp:nvSpPr>
        <dsp:cNvPr id="15" name="矩形 14"/>
        <dsp:cNvSpPr/>
      </dsp:nvSpPr>
      <dsp:spPr bwMode="white">
        <a:xfrm>
          <a:off x="7112228" y="770555"/>
          <a:ext cx="2025504" cy="701291"/>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600" b="1" dirty="0">
              <a:solidFill>
                <a:srgbClr val="14314C"/>
              </a:solidFill>
              <a:latin typeface="微软雅黑" panose="020B0503020204020204" pitchFamily="34" charset="-122"/>
              <a:ea typeface="微软雅黑" panose="020B0503020204020204" pitchFamily="34" charset="-122"/>
            </a:rPr>
            <a:t>“结性”淋巴瘤</a:t>
          </a:r>
          <a:endParaRPr>
            <a:solidFill>
              <a:schemeClr val="dk1"/>
            </a:solidFill>
          </a:endParaRPr>
        </a:p>
      </dsp:txBody>
      <dsp:txXfrm>
        <a:off x="7112228" y="770555"/>
        <a:ext cx="2025504" cy="701291"/>
      </dsp:txXfrm>
    </dsp:sp>
    <dsp:sp modelId="{0489B14A-B5CD-45FC-8856-0AB8193AAE2D}">
      <dsp:nvSpPr>
        <dsp:cNvPr id="17" name="矩形 16"/>
        <dsp:cNvSpPr/>
      </dsp:nvSpPr>
      <dsp:spPr bwMode="white">
        <a:xfrm>
          <a:off x="1971926" y="2074576"/>
          <a:ext cx="1929970" cy="588405"/>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600" b="1" dirty="0">
              <a:solidFill>
                <a:srgbClr val="14314C"/>
              </a:solidFill>
              <a:latin typeface="微软雅黑" panose="020B0503020204020204" pitchFamily="34" charset="-122"/>
              <a:ea typeface="微软雅黑" panose="020B0503020204020204" pitchFamily="34" charset="-122"/>
            </a:rPr>
            <a:t>淋巴外结构 </a:t>
          </a:r>
          <a:endParaRPr>
            <a:solidFill>
              <a:schemeClr val="dk1"/>
            </a:solidFill>
          </a:endParaRPr>
        </a:p>
      </dsp:txBody>
      <dsp:txXfrm>
        <a:off x="1971926" y="2074576"/>
        <a:ext cx="1929970" cy="588405"/>
      </dsp:txXfrm>
    </dsp:sp>
    <dsp:sp modelId="{783D70FB-ADCC-43E8-8D3E-5A625441FC50}">
      <dsp:nvSpPr>
        <dsp:cNvPr id="19" name="矩形 18"/>
        <dsp:cNvSpPr/>
      </dsp:nvSpPr>
      <dsp:spPr bwMode="white">
        <a:xfrm>
          <a:off x="4287890" y="2032158"/>
          <a:ext cx="2481884" cy="673242"/>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8890" tIns="8890" rIns="8890" bIns="889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400" b="1" dirty="0">
              <a:solidFill>
                <a:srgbClr val="14314C"/>
              </a:solidFill>
              <a:latin typeface="微软雅黑" panose="020B0503020204020204" pitchFamily="34" charset="-122"/>
              <a:ea typeface="微软雅黑" panose="020B0503020204020204" pitchFamily="34" charset="-122"/>
            </a:rPr>
            <a:t>常见于胃、小肠、子宫、骨、脑、乳房、大肠等</a:t>
          </a:r>
          <a:endParaRPr>
            <a:solidFill>
              <a:schemeClr val="dk1"/>
            </a:solidFill>
          </a:endParaRPr>
        </a:p>
      </dsp:txBody>
      <dsp:txXfrm>
        <a:off x="4287890" y="2032158"/>
        <a:ext cx="2481884" cy="673242"/>
      </dsp:txXfrm>
    </dsp:sp>
    <dsp:sp modelId="{B3B53A1D-A78A-4584-A5F4-7965E6776E87}">
      <dsp:nvSpPr>
        <dsp:cNvPr id="21" name="矩形 20"/>
        <dsp:cNvSpPr/>
      </dsp:nvSpPr>
      <dsp:spPr bwMode="white">
        <a:xfrm>
          <a:off x="7112228" y="2093440"/>
          <a:ext cx="1990899" cy="550677"/>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zh-CN" altLang="en-US" sz="1600" b="1" dirty="0">
              <a:solidFill>
                <a:srgbClr val="14314C"/>
              </a:solidFill>
              <a:latin typeface="微软雅黑" panose="020B0503020204020204" pitchFamily="34" charset="-122"/>
              <a:ea typeface="微软雅黑" panose="020B0503020204020204" pitchFamily="34" charset="-122"/>
            </a:rPr>
            <a:t>“结外”或“淋巴外”淋巴瘤</a:t>
          </a:r>
          <a:endParaRPr>
            <a:solidFill>
              <a:schemeClr val="dk1"/>
            </a:solidFill>
          </a:endParaRPr>
        </a:p>
      </dsp:txBody>
      <dsp:txXfrm>
        <a:off x="7112228" y="2093440"/>
        <a:ext cx="1990899" cy="5506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C7E2C-DCC8-4C74-BCC9-A2E30546E6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08AD8-5FDB-4EE1-8744-7099E6554B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707" name="Rectangle 2"/>
          <p:cNvSpPr>
            <a:spLocks noRot="1" noTextEdit="1"/>
          </p:cNvSpPr>
          <p:nvPr>
            <p:ph type="sldImg"/>
          </p:nvPr>
        </p:nvSpPr>
        <p:spPr>
          <a:xfrm>
            <a:off x="1135063" y="703263"/>
            <a:ext cx="4589462" cy="3441700"/>
          </a:xfrm>
        </p:spPr>
      </p:sp>
      <p:sp>
        <p:nvSpPr>
          <p:cNvPr id="72708" name="Rectangle 3"/>
          <p:cNvSpPr>
            <a:spLocks noGrp="1"/>
          </p:cNvSpPr>
          <p:nvPr>
            <p:ph type="body" idx="1"/>
          </p:nvPr>
        </p:nvSpPr>
        <p:spPr>
          <a:xfrm>
            <a:off x="923925" y="4356100"/>
            <a:ext cx="5010150" cy="4073525"/>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rgbClr val="FF7919"/>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731" name="Rectangle 2"/>
          <p:cNvSpPr>
            <a:spLocks noRot="1" noTextEdit="1"/>
          </p:cNvSpPr>
          <p:nvPr>
            <p:ph type="sldImg"/>
          </p:nvPr>
        </p:nvSpPr>
        <p:spPr>
          <a:xfrm>
            <a:off x="1135063" y="703263"/>
            <a:ext cx="4589462" cy="3441700"/>
          </a:xfrm>
        </p:spPr>
      </p:sp>
      <p:sp>
        <p:nvSpPr>
          <p:cNvPr id="73732" name="Rectangle 3"/>
          <p:cNvSpPr>
            <a:spLocks noGrp="1"/>
          </p:cNvSpPr>
          <p:nvPr>
            <p:ph type="body" idx="1"/>
          </p:nvPr>
        </p:nvSpPr>
        <p:spPr>
          <a:xfrm>
            <a:off x="923925" y="4356100"/>
            <a:ext cx="5010150" cy="4073525"/>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rgbClr val="1B3055"/>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rgbClr val="1B3055"/>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u="none" dirty="0">
              <a:solidFill>
                <a:srgbClr val="1B3055"/>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solidFill>
                <a:srgbClr val="1B3055"/>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4755" name="Rectangle 2"/>
          <p:cNvSpPr>
            <a:spLocks noRot="1" noTextEdit="1"/>
          </p:cNvSpPr>
          <p:nvPr>
            <p:ph type="sldImg"/>
          </p:nvPr>
        </p:nvSpPr>
        <p:spPr>
          <a:xfrm>
            <a:off x="1135063" y="703263"/>
            <a:ext cx="4589462" cy="3441700"/>
          </a:xfrm>
        </p:spPr>
      </p:sp>
      <p:sp>
        <p:nvSpPr>
          <p:cNvPr id="74756" name="Rectangle 3"/>
          <p:cNvSpPr>
            <a:spLocks noGrp="1"/>
          </p:cNvSpPr>
          <p:nvPr>
            <p:ph type="body" idx="1"/>
          </p:nvPr>
        </p:nvSpPr>
        <p:spPr>
          <a:xfrm>
            <a:off x="923925" y="4356100"/>
            <a:ext cx="5010150" cy="4073525"/>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u="none"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dirty="0">
              <a:solidFill>
                <a:srgbClr val="1B3055"/>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8208AD8-5FDB-4EE1-8744-7099E6554B6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9.png"/><Relationship Id="rId2" Type="http://schemas.openxmlformats.org/officeDocument/2006/relationships/tags" Target="../tags/tag22.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5148" name="Picture 28"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23301" y="188913"/>
            <a:ext cx="2730500" cy="59880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31801" y="188913"/>
            <a:ext cx="7988300" cy="598805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F3455F9-9D1D-44EE-AC71-D8CC3BF457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2C078-54CD-4E84-A1FB-69D1B8AD72A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7" name="矩形 26"/>
          <p:cNvSpPr/>
          <p:nvPr userDrawn="1">
            <p:custDataLst>
              <p:tags r:id="rId2"/>
            </p:custDataLst>
          </p:nvPr>
        </p:nvSpPr>
        <p:spPr>
          <a:xfrm>
            <a:off x="0" y="0"/>
            <a:ext cx="12192000" cy="6858000"/>
          </a:xfrm>
          <a:prstGeom prst="rect">
            <a:avLst/>
          </a:prstGeom>
          <a:gradFill flip="none" rotWithShape="1">
            <a:gsLst>
              <a:gs pos="19000">
                <a:schemeClr val="bg1"/>
              </a:gs>
              <a:gs pos="100000">
                <a:schemeClr val="bg2"/>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custDataLst>
              <p:tags r:id="rId3"/>
            </p:custDataLst>
          </p:nvPr>
        </p:nvSpPr>
        <p:spPr>
          <a:xfrm>
            <a:off x="6670361" y="5648973"/>
            <a:ext cx="2606668" cy="1209027"/>
          </a:xfrm>
          <a:custGeom>
            <a:avLst/>
            <a:gdLst>
              <a:gd name="connsiteX0" fmla="*/ 1512686 w 2606668"/>
              <a:gd name="connsiteY0" fmla="*/ 0 h 1209027"/>
              <a:gd name="connsiteX1" fmla="*/ 2535358 w 2606668"/>
              <a:gd name="connsiteY1" fmla="*/ 384571 h 1209027"/>
              <a:gd name="connsiteX2" fmla="*/ 2606668 w 2606668"/>
              <a:gd name="connsiteY2" fmla="*/ 452153 h 1209027"/>
              <a:gd name="connsiteX3" fmla="*/ 2606668 w 2606668"/>
              <a:gd name="connsiteY3" fmla="*/ 1209027 h 1209027"/>
              <a:gd name="connsiteX4" fmla="*/ 0 w 2606668"/>
              <a:gd name="connsiteY4" fmla="*/ 1209027 h 1209027"/>
              <a:gd name="connsiteX5" fmla="*/ 30486 w 2606668"/>
              <a:gd name="connsiteY5" fmla="*/ 1090463 h 1209027"/>
              <a:gd name="connsiteX6" fmla="*/ 1512686 w 2606668"/>
              <a:gd name="connsiteY6" fmla="*/ 0 h 120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668" h="1209027">
                <a:moveTo>
                  <a:pt x="1512686" y="0"/>
                </a:moveTo>
                <a:cubicBezTo>
                  <a:pt x="1904422" y="0"/>
                  <a:pt x="2262259" y="145136"/>
                  <a:pt x="2535358" y="384571"/>
                </a:cubicBezTo>
                <a:lnTo>
                  <a:pt x="2606668" y="452153"/>
                </a:lnTo>
                <a:lnTo>
                  <a:pt x="2606668" y="1209027"/>
                </a:lnTo>
                <a:lnTo>
                  <a:pt x="0" y="1209027"/>
                </a:lnTo>
                <a:lnTo>
                  <a:pt x="30486" y="1090463"/>
                </a:lnTo>
                <a:cubicBezTo>
                  <a:pt x="226983" y="458704"/>
                  <a:pt x="816266" y="0"/>
                  <a:pt x="1512686" y="0"/>
                </a:cubicBezTo>
                <a:close/>
              </a:path>
            </a:pathLst>
          </a:custGeom>
          <a:gradFill>
            <a:gsLst>
              <a:gs pos="0">
                <a:schemeClr val="accent1">
                  <a:alpha val="20000"/>
                </a:schemeClr>
              </a:gs>
              <a:gs pos="46000">
                <a:schemeClr val="accent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形状 16"/>
          <p:cNvSpPr/>
          <p:nvPr userDrawn="1">
            <p:custDataLst>
              <p:tags r:id="rId4"/>
            </p:custDataLst>
          </p:nvPr>
        </p:nvSpPr>
        <p:spPr>
          <a:xfrm>
            <a:off x="7263715" y="1339749"/>
            <a:ext cx="4928285" cy="5518251"/>
          </a:xfrm>
          <a:custGeom>
            <a:avLst/>
            <a:gdLst>
              <a:gd name="connsiteX0" fmla="*/ 3457276 w 4524398"/>
              <a:gd name="connsiteY0" fmla="*/ 0 h 5066015"/>
              <a:gd name="connsiteX1" fmla="*/ 4485364 w 4524398"/>
              <a:gd name="connsiteY1" fmla="*/ 155433 h 5066015"/>
              <a:gd name="connsiteX2" fmla="*/ 4524398 w 4524398"/>
              <a:gd name="connsiteY2" fmla="*/ 169178 h 5066015"/>
              <a:gd name="connsiteX3" fmla="*/ 4524398 w 4524398"/>
              <a:gd name="connsiteY3" fmla="*/ 5066015 h 5066015"/>
              <a:gd name="connsiteX4" fmla="*/ 397617 w 4524398"/>
              <a:gd name="connsiteY4" fmla="*/ 5066015 h 5066015"/>
              <a:gd name="connsiteX5" fmla="*/ 340926 w 4524398"/>
              <a:gd name="connsiteY5" fmla="*/ 4956150 h 5066015"/>
              <a:gd name="connsiteX6" fmla="*/ 0 w 4524398"/>
              <a:gd name="connsiteY6" fmla="*/ 3457277 h 5066015"/>
              <a:gd name="connsiteX7" fmla="*/ 3457276 w 4524398"/>
              <a:gd name="connsiteY7" fmla="*/ 0 h 50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398" h="5066015">
                <a:moveTo>
                  <a:pt x="3457276" y="0"/>
                </a:moveTo>
                <a:cubicBezTo>
                  <a:pt x="3815289" y="0"/>
                  <a:pt x="4160591" y="54418"/>
                  <a:pt x="4485364" y="155433"/>
                </a:cubicBezTo>
                <a:lnTo>
                  <a:pt x="4524398" y="169178"/>
                </a:lnTo>
                <a:lnTo>
                  <a:pt x="4524398" y="5066015"/>
                </a:lnTo>
                <a:lnTo>
                  <a:pt x="397617" y="5066015"/>
                </a:lnTo>
                <a:lnTo>
                  <a:pt x="340926" y="4956150"/>
                </a:lnTo>
                <a:cubicBezTo>
                  <a:pt x="122440" y="4502718"/>
                  <a:pt x="0" y="3994297"/>
                  <a:pt x="0" y="3457277"/>
                </a:cubicBezTo>
                <a:cubicBezTo>
                  <a:pt x="0" y="1547876"/>
                  <a:pt x="1547875" y="0"/>
                  <a:pt x="3457276" y="0"/>
                </a:cubicBezTo>
                <a:close/>
              </a:path>
            </a:pathLst>
          </a:custGeom>
          <a:gradFill flip="none" rotWithShape="1">
            <a:gsLst>
              <a:gs pos="78000">
                <a:schemeClr val="accent1"/>
              </a:gs>
              <a:gs pos="12000">
                <a:schemeClr val="accent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0" name="任意多边形: 形状 29"/>
          <p:cNvSpPr/>
          <p:nvPr userDrawn="1">
            <p:custDataLst>
              <p:tags r:id="rId5"/>
            </p:custDataLst>
          </p:nvPr>
        </p:nvSpPr>
        <p:spPr>
          <a:xfrm flipH="1">
            <a:off x="8155511" y="756000"/>
            <a:ext cx="1208760" cy="531869"/>
          </a:xfrm>
          <a:custGeom>
            <a:avLst/>
            <a:gdLst>
              <a:gd name="connsiteX0" fmla="*/ 66585 w 2294379"/>
              <a:gd name="connsiteY0" fmla="*/ 876385 h 1009555"/>
              <a:gd name="connsiteX1" fmla="*/ 0 w 2294379"/>
              <a:gd name="connsiteY1" fmla="*/ 942970 h 1009555"/>
              <a:gd name="connsiteX2" fmla="*/ 66585 w 2294379"/>
              <a:gd name="connsiteY2" fmla="*/ 1009555 h 1009555"/>
              <a:gd name="connsiteX3" fmla="*/ 133170 w 2294379"/>
              <a:gd name="connsiteY3" fmla="*/ 942970 h 1009555"/>
              <a:gd name="connsiteX4" fmla="*/ 66585 w 2294379"/>
              <a:gd name="connsiteY4" fmla="*/ 876385 h 1009555"/>
              <a:gd name="connsiteX5" fmla="*/ 426787 w 2294379"/>
              <a:gd name="connsiteY5" fmla="*/ 876385 h 1009555"/>
              <a:gd name="connsiteX6" fmla="*/ 360202 w 2294379"/>
              <a:gd name="connsiteY6" fmla="*/ 942970 h 1009555"/>
              <a:gd name="connsiteX7" fmla="*/ 426787 w 2294379"/>
              <a:gd name="connsiteY7" fmla="*/ 1009555 h 1009555"/>
              <a:gd name="connsiteX8" fmla="*/ 493372 w 2294379"/>
              <a:gd name="connsiteY8" fmla="*/ 942970 h 1009555"/>
              <a:gd name="connsiteX9" fmla="*/ 426787 w 2294379"/>
              <a:gd name="connsiteY9" fmla="*/ 876385 h 1009555"/>
              <a:gd name="connsiteX10" fmla="*/ 786989 w 2294379"/>
              <a:gd name="connsiteY10" fmla="*/ 876385 h 1009555"/>
              <a:gd name="connsiteX11" fmla="*/ 720404 w 2294379"/>
              <a:gd name="connsiteY11" fmla="*/ 942970 h 1009555"/>
              <a:gd name="connsiteX12" fmla="*/ 786989 w 2294379"/>
              <a:gd name="connsiteY12" fmla="*/ 1009555 h 1009555"/>
              <a:gd name="connsiteX13" fmla="*/ 853574 w 2294379"/>
              <a:gd name="connsiteY13" fmla="*/ 942970 h 1009555"/>
              <a:gd name="connsiteX14" fmla="*/ 786989 w 2294379"/>
              <a:gd name="connsiteY14" fmla="*/ 876385 h 1009555"/>
              <a:gd name="connsiteX15" fmla="*/ 1147191 w 2294379"/>
              <a:gd name="connsiteY15" fmla="*/ 876385 h 1009555"/>
              <a:gd name="connsiteX16" fmla="*/ 1080606 w 2294379"/>
              <a:gd name="connsiteY16" fmla="*/ 942970 h 1009555"/>
              <a:gd name="connsiteX17" fmla="*/ 1147191 w 2294379"/>
              <a:gd name="connsiteY17" fmla="*/ 1009555 h 1009555"/>
              <a:gd name="connsiteX18" fmla="*/ 1213776 w 2294379"/>
              <a:gd name="connsiteY18" fmla="*/ 942970 h 1009555"/>
              <a:gd name="connsiteX19" fmla="*/ 1147191 w 2294379"/>
              <a:gd name="connsiteY19" fmla="*/ 876385 h 1009555"/>
              <a:gd name="connsiteX20" fmla="*/ 1507392 w 2294379"/>
              <a:gd name="connsiteY20" fmla="*/ 876385 h 1009555"/>
              <a:gd name="connsiteX21" fmla="*/ 1440807 w 2294379"/>
              <a:gd name="connsiteY21" fmla="*/ 942970 h 1009555"/>
              <a:gd name="connsiteX22" fmla="*/ 1507392 w 2294379"/>
              <a:gd name="connsiteY22" fmla="*/ 1009555 h 1009555"/>
              <a:gd name="connsiteX23" fmla="*/ 1573977 w 2294379"/>
              <a:gd name="connsiteY23" fmla="*/ 942970 h 1009555"/>
              <a:gd name="connsiteX24" fmla="*/ 1507392 w 2294379"/>
              <a:gd name="connsiteY24" fmla="*/ 876385 h 1009555"/>
              <a:gd name="connsiteX25" fmla="*/ 1867593 w 2294379"/>
              <a:gd name="connsiteY25" fmla="*/ 876385 h 1009555"/>
              <a:gd name="connsiteX26" fmla="*/ 1801008 w 2294379"/>
              <a:gd name="connsiteY26" fmla="*/ 942970 h 1009555"/>
              <a:gd name="connsiteX27" fmla="*/ 1867593 w 2294379"/>
              <a:gd name="connsiteY27" fmla="*/ 1009555 h 1009555"/>
              <a:gd name="connsiteX28" fmla="*/ 1934178 w 2294379"/>
              <a:gd name="connsiteY28" fmla="*/ 942970 h 1009555"/>
              <a:gd name="connsiteX29" fmla="*/ 1867593 w 2294379"/>
              <a:gd name="connsiteY29" fmla="*/ 876385 h 1009555"/>
              <a:gd name="connsiteX30" fmla="*/ 2227794 w 2294379"/>
              <a:gd name="connsiteY30" fmla="*/ 876385 h 1009555"/>
              <a:gd name="connsiteX31" fmla="*/ 2161209 w 2294379"/>
              <a:gd name="connsiteY31" fmla="*/ 942970 h 1009555"/>
              <a:gd name="connsiteX32" fmla="*/ 2227794 w 2294379"/>
              <a:gd name="connsiteY32" fmla="*/ 1009555 h 1009555"/>
              <a:gd name="connsiteX33" fmla="*/ 2294379 w 2294379"/>
              <a:gd name="connsiteY33" fmla="*/ 942970 h 1009555"/>
              <a:gd name="connsiteX34" fmla="*/ 2227794 w 2294379"/>
              <a:gd name="connsiteY34" fmla="*/ 876385 h 1009555"/>
              <a:gd name="connsiteX35" fmla="*/ 66585 w 2294379"/>
              <a:gd name="connsiteY35" fmla="*/ 584256 h 1009555"/>
              <a:gd name="connsiteX36" fmla="*/ 0 w 2294379"/>
              <a:gd name="connsiteY36" fmla="*/ 650841 h 1009555"/>
              <a:gd name="connsiteX37" fmla="*/ 66585 w 2294379"/>
              <a:gd name="connsiteY37" fmla="*/ 717426 h 1009555"/>
              <a:gd name="connsiteX38" fmla="*/ 133170 w 2294379"/>
              <a:gd name="connsiteY38" fmla="*/ 650841 h 1009555"/>
              <a:gd name="connsiteX39" fmla="*/ 66585 w 2294379"/>
              <a:gd name="connsiteY39" fmla="*/ 584256 h 1009555"/>
              <a:gd name="connsiteX40" fmla="*/ 426787 w 2294379"/>
              <a:gd name="connsiteY40" fmla="*/ 584256 h 1009555"/>
              <a:gd name="connsiteX41" fmla="*/ 360202 w 2294379"/>
              <a:gd name="connsiteY41" fmla="*/ 650841 h 1009555"/>
              <a:gd name="connsiteX42" fmla="*/ 426787 w 2294379"/>
              <a:gd name="connsiteY42" fmla="*/ 717426 h 1009555"/>
              <a:gd name="connsiteX43" fmla="*/ 493372 w 2294379"/>
              <a:gd name="connsiteY43" fmla="*/ 650841 h 1009555"/>
              <a:gd name="connsiteX44" fmla="*/ 426787 w 2294379"/>
              <a:gd name="connsiteY44" fmla="*/ 584256 h 1009555"/>
              <a:gd name="connsiteX45" fmla="*/ 786989 w 2294379"/>
              <a:gd name="connsiteY45" fmla="*/ 584256 h 1009555"/>
              <a:gd name="connsiteX46" fmla="*/ 720404 w 2294379"/>
              <a:gd name="connsiteY46" fmla="*/ 650841 h 1009555"/>
              <a:gd name="connsiteX47" fmla="*/ 786989 w 2294379"/>
              <a:gd name="connsiteY47" fmla="*/ 717426 h 1009555"/>
              <a:gd name="connsiteX48" fmla="*/ 853574 w 2294379"/>
              <a:gd name="connsiteY48" fmla="*/ 650841 h 1009555"/>
              <a:gd name="connsiteX49" fmla="*/ 786989 w 2294379"/>
              <a:gd name="connsiteY49" fmla="*/ 584256 h 1009555"/>
              <a:gd name="connsiteX50" fmla="*/ 1147191 w 2294379"/>
              <a:gd name="connsiteY50" fmla="*/ 584256 h 1009555"/>
              <a:gd name="connsiteX51" fmla="*/ 1080606 w 2294379"/>
              <a:gd name="connsiteY51" fmla="*/ 650841 h 1009555"/>
              <a:gd name="connsiteX52" fmla="*/ 1147191 w 2294379"/>
              <a:gd name="connsiteY52" fmla="*/ 717426 h 1009555"/>
              <a:gd name="connsiteX53" fmla="*/ 1213776 w 2294379"/>
              <a:gd name="connsiteY53" fmla="*/ 650841 h 1009555"/>
              <a:gd name="connsiteX54" fmla="*/ 1147191 w 2294379"/>
              <a:gd name="connsiteY54" fmla="*/ 584256 h 1009555"/>
              <a:gd name="connsiteX55" fmla="*/ 1507392 w 2294379"/>
              <a:gd name="connsiteY55" fmla="*/ 584256 h 1009555"/>
              <a:gd name="connsiteX56" fmla="*/ 1440807 w 2294379"/>
              <a:gd name="connsiteY56" fmla="*/ 650841 h 1009555"/>
              <a:gd name="connsiteX57" fmla="*/ 1507392 w 2294379"/>
              <a:gd name="connsiteY57" fmla="*/ 717426 h 1009555"/>
              <a:gd name="connsiteX58" fmla="*/ 1573977 w 2294379"/>
              <a:gd name="connsiteY58" fmla="*/ 650841 h 1009555"/>
              <a:gd name="connsiteX59" fmla="*/ 1507392 w 2294379"/>
              <a:gd name="connsiteY59" fmla="*/ 584256 h 1009555"/>
              <a:gd name="connsiteX60" fmla="*/ 1867593 w 2294379"/>
              <a:gd name="connsiteY60" fmla="*/ 584256 h 1009555"/>
              <a:gd name="connsiteX61" fmla="*/ 1801008 w 2294379"/>
              <a:gd name="connsiteY61" fmla="*/ 650841 h 1009555"/>
              <a:gd name="connsiteX62" fmla="*/ 1867593 w 2294379"/>
              <a:gd name="connsiteY62" fmla="*/ 717426 h 1009555"/>
              <a:gd name="connsiteX63" fmla="*/ 1934178 w 2294379"/>
              <a:gd name="connsiteY63" fmla="*/ 650841 h 1009555"/>
              <a:gd name="connsiteX64" fmla="*/ 1867593 w 2294379"/>
              <a:gd name="connsiteY64" fmla="*/ 584256 h 1009555"/>
              <a:gd name="connsiteX65" fmla="*/ 2227794 w 2294379"/>
              <a:gd name="connsiteY65" fmla="*/ 584256 h 1009555"/>
              <a:gd name="connsiteX66" fmla="*/ 2161209 w 2294379"/>
              <a:gd name="connsiteY66" fmla="*/ 650841 h 1009555"/>
              <a:gd name="connsiteX67" fmla="*/ 2227794 w 2294379"/>
              <a:gd name="connsiteY67" fmla="*/ 717426 h 1009555"/>
              <a:gd name="connsiteX68" fmla="*/ 2294379 w 2294379"/>
              <a:gd name="connsiteY68" fmla="*/ 650841 h 1009555"/>
              <a:gd name="connsiteX69" fmla="*/ 2227794 w 2294379"/>
              <a:gd name="connsiteY69" fmla="*/ 584256 h 1009555"/>
              <a:gd name="connsiteX70" fmla="*/ 66585 w 2294379"/>
              <a:gd name="connsiteY70" fmla="*/ 292128 h 1009555"/>
              <a:gd name="connsiteX71" fmla="*/ 0 w 2294379"/>
              <a:gd name="connsiteY71" fmla="*/ 358713 h 1009555"/>
              <a:gd name="connsiteX72" fmla="*/ 66585 w 2294379"/>
              <a:gd name="connsiteY72" fmla="*/ 425298 h 1009555"/>
              <a:gd name="connsiteX73" fmla="*/ 133170 w 2294379"/>
              <a:gd name="connsiteY73" fmla="*/ 358713 h 1009555"/>
              <a:gd name="connsiteX74" fmla="*/ 66585 w 2294379"/>
              <a:gd name="connsiteY74" fmla="*/ 292128 h 1009555"/>
              <a:gd name="connsiteX75" fmla="*/ 426787 w 2294379"/>
              <a:gd name="connsiteY75" fmla="*/ 292128 h 1009555"/>
              <a:gd name="connsiteX76" fmla="*/ 360202 w 2294379"/>
              <a:gd name="connsiteY76" fmla="*/ 358713 h 1009555"/>
              <a:gd name="connsiteX77" fmla="*/ 426787 w 2294379"/>
              <a:gd name="connsiteY77" fmla="*/ 425298 h 1009555"/>
              <a:gd name="connsiteX78" fmla="*/ 493372 w 2294379"/>
              <a:gd name="connsiteY78" fmla="*/ 358713 h 1009555"/>
              <a:gd name="connsiteX79" fmla="*/ 426787 w 2294379"/>
              <a:gd name="connsiteY79" fmla="*/ 292128 h 1009555"/>
              <a:gd name="connsiteX80" fmla="*/ 786989 w 2294379"/>
              <a:gd name="connsiteY80" fmla="*/ 292128 h 1009555"/>
              <a:gd name="connsiteX81" fmla="*/ 720404 w 2294379"/>
              <a:gd name="connsiteY81" fmla="*/ 358713 h 1009555"/>
              <a:gd name="connsiteX82" fmla="*/ 786989 w 2294379"/>
              <a:gd name="connsiteY82" fmla="*/ 425298 h 1009555"/>
              <a:gd name="connsiteX83" fmla="*/ 853574 w 2294379"/>
              <a:gd name="connsiteY83" fmla="*/ 358713 h 1009555"/>
              <a:gd name="connsiteX84" fmla="*/ 786989 w 2294379"/>
              <a:gd name="connsiteY84" fmla="*/ 292128 h 1009555"/>
              <a:gd name="connsiteX85" fmla="*/ 1147191 w 2294379"/>
              <a:gd name="connsiteY85" fmla="*/ 292128 h 1009555"/>
              <a:gd name="connsiteX86" fmla="*/ 1080606 w 2294379"/>
              <a:gd name="connsiteY86" fmla="*/ 358713 h 1009555"/>
              <a:gd name="connsiteX87" fmla="*/ 1147191 w 2294379"/>
              <a:gd name="connsiteY87" fmla="*/ 425298 h 1009555"/>
              <a:gd name="connsiteX88" fmla="*/ 1213776 w 2294379"/>
              <a:gd name="connsiteY88" fmla="*/ 358713 h 1009555"/>
              <a:gd name="connsiteX89" fmla="*/ 1147191 w 2294379"/>
              <a:gd name="connsiteY89" fmla="*/ 292128 h 1009555"/>
              <a:gd name="connsiteX90" fmla="*/ 1507392 w 2294379"/>
              <a:gd name="connsiteY90" fmla="*/ 292128 h 1009555"/>
              <a:gd name="connsiteX91" fmla="*/ 1440807 w 2294379"/>
              <a:gd name="connsiteY91" fmla="*/ 358713 h 1009555"/>
              <a:gd name="connsiteX92" fmla="*/ 1507392 w 2294379"/>
              <a:gd name="connsiteY92" fmla="*/ 425298 h 1009555"/>
              <a:gd name="connsiteX93" fmla="*/ 1573977 w 2294379"/>
              <a:gd name="connsiteY93" fmla="*/ 358713 h 1009555"/>
              <a:gd name="connsiteX94" fmla="*/ 1507392 w 2294379"/>
              <a:gd name="connsiteY94" fmla="*/ 292128 h 1009555"/>
              <a:gd name="connsiteX95" fmla="*/ 1867593 w 2294379"/>
              <a:gd name="connsiteY95" fmla="*/ 292128 h 1009555"/>
              <a:gd name="connsiteX96" fmla="*/ 1801008 w 2294379"/>
              <a:gd name="connsiteY96" fmla="*/ 358713 h 1009555"/>
              <a:gd name="connsiteX97" fmla="*/ 1867593 w 2294379"/>
              <a:gd name="connsiteY97" fmla="*/ 425298 h 1009555"/>
              <a:gd name="connsiteX98" fmla="*/ 1934178 w 2294379"/>
              <a:gd name="connsiteY98" fmla="*/ 358713 h 1009555"/>
              <a:gd name="connsiteX99" fmla="*/ 1867593 w 2294379"/>
              <a:gd name="connsiteY99" fmla="*/ 292128 h 1009555"/>
              <a:gd name="connsiteX100" fmla="*/ 2227794 w 2294379"/>
              <a:gd name="connsiteY100" fmla="*/ 292128 h 1009555"/>
              <a:gd name="connsiteX101" fmla="*/ 2161209 w 2294379"/>
              <a:gd name="connsiteY101" fmla="*/ 358713 h 1009555"/>
              <a:gd name="connsiteX102" fmla="*/ 2227794 w 2294379"/>
              <a:gd name="connsiteY102" fmla="*/ 425298 h 1009555"/>
              <a:gd name="connsiteX103" fmla="*/ 2294379 w 2294379"/>
              <a:gd name="connsiteY103" fmla="*/ 358713 h 1009555"/>
              <a:gd name="connsiteX104" fmla="*/ 2227794 w 2294379"/>
              <a:gd name="connsiteY104" fmla="*/ 292128 h 1009555"/>
              <a:gd name="connsiteX105" fmla="*/ 66585 w 2294379"/>
              <a:gd name="connsiteY105" fmla="*/ 0 h 1009555"/>
              <a:gd name="connsiteX106" fmla="*/ 0 w 2294379"/>
              <a:gd name="connsiteY106" fmla="*/ 66585 h 1009555"/>
              <a:gd name="connsiteX107" fmla="*/ 66585 w 2294379"/>
              <a:gd name="connsiteY107" fmla="*/ 133170 h 1009555"/>
              <a:gd name="connsiteX108" fmla="*/ 133170 w 2294379"/>
              <a:gd name="connsiteY108" fmla="*/ 66585 h 1009555"/>
              <a:gd name="connsiteX109" fmla="*/ 66585 w 2294379"/>
              <a:gd name="connsiteY109" fmla="*/ 0 h 1009555"/>
              <a:gd name="connsiteX110" fmla="*/ 426787 w 2294379"/>
              <a:gd name="connsiteY110" fmla="*/ 0 h 1009555"/>
              <a:gd name="connsiteX111" fmla="*/ 360202 w 2294379"/>
              <a:gd name="connsiteY111" fmla="*/ 66585 h 1009555"/>
              <a:gd name="connsiteX112" fmla="*/ 426787 w 2294379"/>
              <a:gd name="connsiteY112" fmla="*/ 133170 h 1009555"/>
              <a:gd name="connsiteX113" fmla="*/ 493372 w 2294379"/>
              <a:gd name="connsiteY113" fmla="*/ 66585 h 1009555"/>
              <a:gd name="connsiteX114" fmla="*/ 426787 w 2294379"/>
              <a:gd name="connsiteY114" fmla="*/ 0 h 1009555"/>
              <a:gd name="connsiteX115" fmla="*/ 786989 w 2294379"/>
              <a:gd name="connsiteY115" fmla="*/ 0 h 1009555"/>
              <a:gd name="connsiteX116" fmla="*/ 720404 w 2294379"/>
              <a:gd name="connsiteY116" fmla="*/ 66585 h 1009555"/>
              <a:gd name="connsiteX117" fmla="*/ 786989 w 2294379"/>
              <a:gd name="connsiteY117" fmla="*/ 133170 h 1009555"/>
              <a:gd name="connsiteX118" fmla="*/ 853574 w 2294379"/>
              <a:gd name="connsiteY118" fmla="*/ 66585 h 1009555"/>
              <a:gd name="connsiteX119" fmla="*/ 786989 w 2294379"/>
              <a:gd name="connsiteY119" fmla="*/ 0 h 1009555"/>
              <a:gd name="connsiteX120" fmla="*/ 1147191 w 2294379"/>
              <a:gd name="connsiteY120" fmla="*/ 0 h 1009555"/>
              <a:gd name="connsiteX121" fmla="*/ 1080606 w 2294379"/>
              <a:gd name="connsiteY121" fmla="*/ 66585 h 1009555"/>
              <a:gd name="connsiteX122" fmla="*/ 1147191 w 2294379"/>
              <a:gd name="connsiteY122" fmla="*/ 133170 h 1009555"/>
              <a:gd name="connsiteX123" fmla="*/ 1213776 w 2294379"/>
              <a:gd name="connsiteY123" fmla="*/ 66585 h 1009555"/>
              <a:gd name="connsiteX124" fmla="*/ 1147191 w 2294379"/>
              <a:gd name="connsiteY124" fmla="*/ 0 h 1009555"/>
              <a:gd name="connsiteX125" fmla="*/ 1507392 w 2294379"/>
              <a:gd name="connsiteY125" fmla="*/ 0 h 1009555"/>
              <a:gd name="connsiteX126" fmla="*/ 1440807 w 2294379"/>
              <a:gd name="connsiteY126" fmla="*/ 66585 h 1009555"/>
              <a:gd name="connsiteX127" fmla="*/ 1507392 w 2294379"/>
              <a:gd name="connsiteY127" fmla="*/ 133170 h 1009555"/>
              <a:gd name="connsiteX128" fmla="*/ 1573977 w 2294379"/>
              <a:gd name="connsiteY128" fmla="*/ 66585 h 1009555"/>
              <a:gd name="connsiteX129" fmla="*/ 1507392 w 2294379"/>
              <a:gd name="connsiteY129" fmla="*/ 0 h 1009555"/>
              <a:gd name="connsiteX130" fmla="*/ 1867593 w 2294379"/>
              <a:gd name="connsiteY130" fmla="*/ 0 h 1009555"/>
              <a:gd name="connsiteX131" fmla="*/ 1801008 w 2294379"/>
              <a:gd name="connsiteY131" fmla="*/ 66585 h 1009555"/>
              <a:gd name="connsiteX132" fmla="*/ 1867593 w 2294379"/>
              <a:gd name="connsiteY132" fmla="*/ 133170 h 1009555"/>
              <a:gd name="connsiteX133" fmla="*/ 1934178 w 2294379"/>
              <a:gd name="connsiteY133" fmla="*/ 66585 h 1009555"/>
              <a:gd name="connsiteX134" fmla="*/ 1867593 w 2294379"/>
              <a:gd name="connsiteY134" fmla="*/ 0 h 1009555"/>
              <a:gd name="connsiteX135" fmla="*/ 2227794 w 2294379"/>
              <a:gd name="connsiteY135" fmla="*/ 0 h 1009555"/>
              <a:gd name="connsiteX136" fmla="*/ 2161209 w 2294379"/>
              <a:gd name="connsiteY136" fmla="*/ 66585 h 1009555"/>
              <a:gd name="connsiteX137" fmla="*/ 2227794 w 2294379"/>
              <a:gd name="connsiteY137" fmla="*/ 133170 h 1009555"/>
              <a:gd name="connsiteX138" fmla="*/ 2294379 w 2294379"/>
              <a:gd name="connsiteY138" fmla="*/ 66585 h 1009555"/>
              <a:gd name="connsiteX139" fmla="*/ 2227794 w 2294379"/>
              <a:gd name="connsiteY139" fmla="*/ 0 h 10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294379" h="1009555">
                <a:moveTo>
                  <a:pt x="66585" y="876385"/>
                </a:moveTo>
                <a:cubicBezTo>
                  <a:pt x="29811" y="876385"/>
                  <a:pt x="0" y="906196"/>
                  <a:pt x="0" y="942970"/>
                </a:cubicBezTo>
                <a:cubicBezTo>
                  <a:pt x="0" y="979744"/>
                  <a:pt x="29811" y="1009555"/>
                  <a:pt x="66585" y="1009555"/>
                </a:cubicBezTo>
                <a:cubicBezTo>
                  <a:pt x="103359" y="1009555"/>
                  <a:pt x="133170" y="979744"/>
                  <a:pt x="133170" y="942970"/>
                </a:cubicBezTo>
                <a:cubicBezTo>
                  <a:pt x="133170" y="906196"/>
                  <a:pt x="103359" y="876385"/>
                  <a:pt x="66585" y="876385"/>
                </a:cubicBezTo>
                <a:close/>
                <a:moveTo>
                  <a:pt x="426787" y="876385"/>
                </a:moveTo>
                <a:cubicBezTo>
                  <a:pt x="390013" y="876385"/>
                  <a:pt x="360202" y="906196"/>
                  <a:pt x="360202" y="942970"/>
                </a:cubicBezTo>
                <a:cubicBezTo>
                  <a:pt x="360202" y="979744"/>
                  <a:pt x="390013" y="1009555"/>
                  <a:pt x="426787" y="1009555"/>
                </a:cubicBezTo>
                <a:cubicBezTo>
                  <a:pt x="463561" y="1009555"/>
                  <a:pt x="493372" y="979744"/>
                  <a:pt x="493372" y="942970"/>
                </a:cubicBezTo>
                <a:cubicBezTo>
                  <a:pt x="493372" y="906196"/>
                  <a:pt x="463561" y="876385"/>
                  <a:pt x="426787" y="876385"/>
                </a:cubicBezTo>
                <a:close/>
                <a:moveTo>
                  <a:pt x="786989" y="876385"/>
                </a:moveTo>
                <a:cubicBezTo>
                  <a:pt x="750215" y="876385"/>
                  <a:pt x="720404" y="906196"/>
                  <a:pt x="720404" y="942970"/>
                </a:cubicBezTo>
                <a:cubicBezTo>
                  <a:pt x="720404" y="979744"/>
                  <a:pt x="750215" y="1009555"/>
                  <a:pt x="786989" y="1009555"/>
                </a:cubicBezTo>
                <a:cubicBezTo>
                  <a:pt x="823763" y="1009555"/>
                  <a:pt x="853574" y="979744"/>
                  <a:pt x="853574" y="942970"/>
                </a:cubicBezTo>
                <a:cubicBezTo>
                  <a:pt x="853574" y="906196"/>
                  <a:pt x="823763" y="876385"/>
                  <a:pt x="786989" y="876385"/>
                </a:cubicBezTo>
                <a:close/>
                <a:moveTo>
                  <a:pt x="1147191" y="876385"/>
                </a:moveTo>
                <a:cubicBezTo>
                  <a:pt x="1110417" y="876385"/>
                  <a:pt x="1080606" y="906196"/>
                  <a:pt x="1080606" y="942970"/>
                </a:cubicBezTo>
                <a:cubicBezTo>
                  <a:pt x="1080606" y="979744"/>
                  <a:pt x="1110417" y="1009555"/>
                  <a:pt x="1147191" y="1009555"/>
                </a:cubicBezTo>
                <a:cubicBezTo>
                  <a:pt x="1183965" y="1009555"/>
                  <a:pt x="1213776" y="979744"/>
                  <a:pt x="1213776" y="942970"/>
                </a:cubicBezTo>
                <a:cubicBezTo>
                  <a:pt x="1213776" y="906196"/>
                  <a:pt x="1183965" y="876385"/>
                  <a:pt x="1147191" y="876385"/>
                </a:cubicBezTo>
                <a:close/>
                <a:moveTo>
                  <a:pt x="1507392" y="876385"/>
                </a:moveTo>
                <a:cubicBezTo>
                  <a:pt x="1470618" y="876385"/>
                  <a:pt x="1440807" y="906196"/>
                  <a:pt x="1440807" y="942970"/>
                </a:cubicBezTo>
                <a:cubicBezTo>
                  <a:pt x="1440807" y="979744"/>
                  <a:pt x="1470618" y="1009555"/>
                  <a:pt x="1507392" y="1009555"/>
                </a:cubicBezTo>
                <a:cubicBezTo>
                  <a:pt x="1544166" y="1009555"/>
                  <a:pt x="1573977" y="979744"/>
                  <a:pt x="1573977" y="942970"/>
                </a:cubicBezTo>
                <a:cubicBezTo>
                  <a:pt x="1573977" y="906196"/>
                  <a:pt x="1544166" y="876385"/>
                  <a:pt x="1507392" y="876385"/>
                </a:cubicBezTo>
                <a:close/>
                <a:moveTo>
                  <a:pt x="1867593" y="876385"/>
                </a:moveTo>
                <a:cubicBezTo>
                  <a:pt x="1830819" y="876385"/>
                  <a:pt x="1801008" y="906196"/>
                  <a:pt x="1801008" y="942970"/>
                </a:cubicBezTo>
                <a:cubicBezTo>
                  <a:pt x="1801008" y="979744"/>
                  <a:pt x="1830819" y="1009555"/>
                  <a:pt x="1867593" y="1009555"/>
                </a:cubicBezTo>
                <a:cubicBezTo>
                  <a:pt x="1904367" y="1009555"/>
                  <a:pt x="1934178" y="979744"/>
                  <a:pt x="1934178" y="942970"/>
                </a:cubicBezTo>
                <a:cubicBezTo>
                  <a:pt x="1934178" y="906196"/>
                  <a:pt x="1904367" y="876385"/>
                  <a:pt x="1867593" y="876385"/>
                </a:cubicBezTo>
                <a:close/>
                <a:moveTo>
                  <a:pt x="2227794" y="876385"/>
                </a:moveTo>
                <a:cubicBezTo>
                  <a:pt x="2191020" y="876385"/>
                  <a:pt x="2161209" y="906196"/>
                  <a:pt x="2161209" y="942970"/>
                </a:cubicBezTo>
                <a:cubicBezTo>
                  <a:pt x="2161209" y="979744"/>
                  <a:pt x="2191020" y="1009555"/>
                  <a:pt x="2227794" y="1009555"/>
                </a:cubicBezTo>
                <a:cubicBezTo>
                  <a:pt x="2264568" y="1009555"/>
                  <a:pt x="2294379" y="979744"/>
                  <a:pt x="2294379" y="942970"/>
                </a:cubicBezTo>
                <a:cubicBezTo>
                  <a:pt x="2294379" y="906196"/>
                  <a:pt x="2264568" y="876385"/>
                  <a:pt x="2227794" y="876385"/>
                </a:cubicBezTo>
                <a:close/>
                <a:moveTo>
                  <a:pt x="66585" y="584256"/>
                </a:moveTo>
                <a:cubicBezTo>
                  <a:pt x="29811" y="584256"/>
                  <a:pt x="0" y="614067"/>
                  <a:pt x="0" y="650841"/>
                </a:cubicBezTo>
                <a:cubicBezTo>
                  <a:pt x="0" y="687615"/>
                  <a:pt x="29811" y="717426"/>
                  <a:pt x="66585" y="717426"/>
                </a:cubicBezTo>
                <a:cubicBezTo>
                  <a:pt x="103359" y="717426"/>
                  <a:pt x="133170" y="687615"/>
                  <a:pt x="133170" y="650841"/>
                </a:cubicBezTo>
                <a:cubicBezTo>
                  <a:pt x="133170" y="614067"/>
                  <a:pt x="103359" y="584256"/>
                  <a:pt x="66585" y="584256"/>
                </a:cubicBezTo>
                <a:close/>
                <a:moveTo>
                  <a:pt x="426787" y="584256"/>
                </a:moveTo>
                <a:cubicBezTo>
                  <a:pt x="390013" y="584256"/>
                  <a:pt x="360202" y="614067"/>
                  <a:pt x="360202" y="650841"/>
                </a:cubicBezTo>
                <a:cubicBezTo>
                  <a:pt x="360202" y="687615"/>
                  <a:pt x="390013" y="717426"/>
                  <a:pt x="426787" y="717426"/>
                </a:cubicBezTo>
                <a:cubicBezTo>
                  <a:pt x="463561" y="717426"/>
                  <a:pt x="493372" y="687615"/>
                  <a:pt x="493372" y="650841"/>
                </a:cubicBezTo>
                <a:cubicBezTo>
                  <a:pt x="493372" y="614067"/>
                  <a:pt x="463561" y="584256"/>
                  <a:pt x="426787" y="584256"/>
                </a:cubicBezTo>
                <a:close/>
                <a:moveTo>
                  <a:pt x="786989" y="584256"/>
                </a:moveTo>
                <a:cubicBezTo>
                  <a:pt x="750215" y="584256"/>
                  <a:pt x="720404" y="614067"/>
                  <a:pt x="720404" y="650841"/>
                </a:cubicBezTo>
                <a:cubicBezTo>
                  <a:pt x="720404" y="687615"/>
                  <a:pt x="750215" y="717426"/>
                  <a:pt x="786989" y="717426"/>
                </a:cubicBezTo>
                <a:cubicBezTo>
                  <a:pt x="823763" y="717426"/>
                  <a:pt x="853574" y="687615"/>
                  <a:pt x="853574" y="650841"/>
                </a:cubicBezTo>
                <a:cubicBezTo>
                  <a:pt x="853574" y="614067"/>
                  <a:pt x="823763" y="584256"/>
                  <a:pt x="786989" y="584256"/>
                </a:cubicBezTo>
                <a:close/>
                <a:moveTo>
                  <a:pt x="1147191" y="584256"/>
                </a:moveTo>
                <a:cubicBezTo>
                  <a:pt x="1110417" y="584256"/>
                  <a:pt x="1080606" y="614067"/>
                  <a:pt x="1080606" y="650841"/>
                </a:cubicBezTo>
                <a:cubicBezTo>
                  <a:pt x="1080606" y="687615"/>
                  <a:pt x="1110417" y="717426"/>
                  <a:pt x="1147191" y="717426"/>
                </a:cubicBezTo>
                <a:cubicBezTo>
                  <a:pt x="1183965" y="717426"/>
                  <a:pt x="1213776" y="687615"/>
                  <a:pt x="1213776" y="650841"/>
                </a:cubicBezTo>
                <a:cubicBezTo>
                  <a:pt x="1213776" y="614067"/>
                  <a:pt x="1183965" y="584256"/>
                  <a:pt x="1147191" y="584256"/>
                </a:cubicBezTo>
                <a:close/>
                <a:moveTo>
                  <a:pt x="1507392" y="584256"/>
                </a:moveTo>
                <a:cubicBezTo>
                  <a:pt x="1470618" y="584256"/>
                  <a:pt x="1440807" y="614067"/>
                  <a:pt x="1440807" y="650841"/>
                </a:cubicBezTo>
                <a:cubicBezTo>
                  <a:pt x="1440807" y="687615"/>
                  <a:pt x="1470618" y="717426"/>
                  <a:pt x="1507392" y="717426"/>
                </a:cubicBezTo>
                <a:cubicBezTo>
                  <a:pt x="1544166" y="717426"/>
                  <a:pt x="1573977" y="687615"/>
                  <a:pt x="1573977" y="650841"/>
                </a:cubicBezTo>
                <a:cubicBezTo>
                  <a:pt x="1573977" y="614067"/>
                  <a:pt x="1544166" y="584256"/>
                  <a:pt x="1507392" y="584256"/>
                </a:cubicBezTo>
                <a:close/>
                <a:moveTo>
                  <a:pt x="1867593" y="584256"/>
                </a:moveTo>
                <a:cubicBezTo>
                  <a:pt x="1830819" y="584256"/>
                  <a:pt x="1801008" y="614067"/>
                  <a:pt x="1801008" y="650841"/>
                </a:cubicBezTo>
                <a:cubicBezTo>
                  <a:pt x="1801008" y="687615"/>
                  <a:pt x="1830819" y="717426"/>
                  <a:pt x="1867593" y="717426"/>
                </a:cubicBezTo>
                <a:cubicBezTo>
                  <a:pt x="1904367" y="717426"/>
                  <a:pt x="1934178" y="687615"/>
                  <a:pt x="1934178" y="650841"/>
                </a:cubicBezTo>
                <a:cubicBezTo>
                  <a:pt x="1934178" y="614067"/>
                  <a:pt x="1904367" y="584256"/>
                  <a:pt x="1867593" y="584256"/>
                </a:cubicBezTo>
                <a:close/>
                <a:moveTo>
                  <a:pt x="2227794" y="584256"/>
                </a:moveTo>
                <a:cubicBezTo>
                  <a:pt x="2191020" y="584256"/>
                  <a:pt x="2161209" y="614067"/>
                  <a:pt x="2161209" y="650841"/>
                </a:cubicBezTo>
                <a:cubicBezTo>
                  <a:pt x="2161209" y="687615"/>
                  <a:pt x="2191020" y="717426"/>
                  <a:pt x="2227794" y="717426"/>
                </a:cubicBezTo>
                <a:cubicBezTo>
                  <a:pt x="2264568" y="717426"/>
                  <a:pt x="2294379" y="687615"/>
                  <a:pt x="2294379" y="650841"/>
                </a:cubicBezTo>
                <a:cubicBezTo>
                  <a:pt x="2294379" y="614067"/>
                  <a:pt x="2264568" y="584256"/>
                  <a:pt x="2227794" y="584256"/>
                </a:cubicBezTo>
                <a:close/>
                <a:moveTo>
                  <a:pt x="66585" y="292128"/>
                </a:moveTo>
                <a:cubicBezTo>
                  <a:pt x="29811" y="292128"/>
                  <a:pt x="0" y="321939"/>
                  <a:pt x="0" y="358713"/>
                </a:cubicBezTo>
                <a:cubicBezTo>
                  <a:pt x="0" y="395487"/>
                  <a:pt x="29811" y="425298"/>
                  <a:pt x="66585" y="425298"/>
                </a:cubicBezTo>
                <a:cubicBezTo>
                  <a:pt x="103359" y="425298"/>
                  <a:pt x="133170" y="395487"/>
                  <a:pt x="133170" y="358713"/>
                </a:cubicBezTo>
                <a:cubicBezTo>
                  <a:pt x="133170" y="321939"/>
                  <a:pt x="103359" y="292128"/>
                  <a:pt x="66585" y="292128"/>
                </a:cubicBezTo>
                <a:close/>
                <a:moveTo>
                  <a:pt x="426787" y="292128"/>
                </a:moveTo>
                <a:cubicBezTo>
                  <a:pt x="390013" y="292128"/>
                  <a:pt x="360202" y="321939"/>
                  <a:pt x="360202" y="358713"/>
                </a:cubicBezTo>
                <a:cubicBezTo>
                  <a:pt x="360202" y="395487"/>
                  <a:pt x="390013" y="425298"/>
                  <a:pt x="426787" y="425298"/>
                </a:cubicBezTo>
                <a:cubicBezTo>
                  <a:pt x="463561" y="425298"/>
                  <a:pt x="493372" y="395487"/>
                  <a:pt x="493372" y="358713"/>
                </a:cubicBezTo>
                <a:cubicBezTo>
                  <a:pt x="493372" y="321939"/>
                  <a:pt x="463561" y="292128"/>
                  <a:pt x="426787" y="292128"/>
                </a:cubicBezTo>
                <a:close/>
                <a:moveTo>
                  <a:pt x="786989" y="292128"/>
                </a:moveTo>
                <a:cubicBezTo>
                  <a:pt x="750215" y="292128"/>
                  <a:pt x="720404" y="321939"/>
                  <a:pt x="720404" y="358713"/>
                </a:cubicBezTo>
                <a:cubicBezTo>
                  <a:pt x="720404" y="395487"/>
                  <a:pt x="750215" y="425298"/>
                  <a:pt x="786989" y="425298"/>
                </a:cubicBezTo>
                <a:cubicBezTo>
                  <a:pt x="823763" y="425298"/>
                  <a:pt x="853574" y="395487"/>
                  <a:pt x="853574" y="358713"/>
                </a:cubicBezTo>
                <a:cubicBezTo>
                  <a:pt x="853574" y="321939"/>
                  <a:pt x="823763" y="292128"/>
                  <a:pt x="786989" y="292128"/>
                </a:cubicBezTo>
                <a:close/>
                <a:moveTo>
                  <a:pt x="1147191" y="292128"/>
                </a:moveTo>
                <a:cubicBezTo>
                  <a:pt x="1110417" y="292128"/>
                  <a:pt x="1080606" y="321939"/>
                  <a:pt x="1080606" y="358713"/>
                </a:cubicBezTo>
                <a:cubicBezTo>
                  <a:pt x="1080606" y="395487"/>
                  <a:pt x="1110417" y="425298"/>
                  <a:pt x="1147191" y="425298"/>
                </a:cubicBezTo>
                <a:cubicBezTo>
                  <a:pt x="1183965" y="425298"/>
                  <a:pt x="1213776" y="395487"/>
                  <a:pt x="1213776" y="358713"/>
                </a:cubicBezTo>
                <a:cubicBezTo>
                  <a:pt x="1213776" y="321939"/>
                  <a:pt x="1183965" y="292128"/>
                  <a:pt x="1147191" y="292128"/>
                </a:cubicBezTo>
                <a:close/>
                <a:moveTo>
                  <a:pt x="1507392" y="292128"/>
                </a:moveTo>
                <a:cubicBezTo>
                  <a:pt x="1470618" y="292128"/>
                  <a:pt x="1440807" y="321939"/>
                  <a:pt x="1440807" y="358713"/>
                </a:cubicBezTo>
                <a:cubicBezTo>
                  <a:pt x="1440807" y="395487"/>
                  <a:pt x="1470618" y="425298"/>
                  <a:pt x="1507392" y="425298"/>
                </a:cubicBezTo>
                <a:cubicBezTo>
                  <a:pt x="1544166" y="425298"/>
                  <a:pt x="1573977" y="395487"/>
                  <a:pt x="1573977" y="358713"/>
                </a:cubicBezTo>
                <a:cubicBezTo>
                  <a:pt x="1573977" y="321939"/>
                  <a:pt x="1544166" y="292128"/>
                  <a:pt x="1507392" y="292128"/>
                </a:cubicBezTo>
                <a:close/>
                <a:moveTo>
                  <a:pt x="1867593" y="292128"/>
                </a:moveTo>
                <a:cubicBezTo>
                  <a:pt x="1830819" y="292128"/>
                  <a:pt x="1801008" y="321939"/>
                  <a:pt x="1801008" y="358713"/>
                </a:cubicBezTo>
                <a:cubicBezTo>
                  <a:pt x="1801008" y="395487"/>
                  <a:pt x="1830819" y="425298"/>
                  <a:pt x="1867593" y="425298"/>
                </a:cubicBezTo>
                <a:cubicBezTo>
                  <a:pt x="1904367" y="425298"/>
                  <a:pt x="1934178" y="395487"/>
                  <a:pt x="1934178" y="358713"/>
                </a:cubicBezTo>
                <a:cubicBezTo>
                  <a:pt x="1934178" y="321939"/>
                  <a:pt x="1904367" y="292128"/>
                  <a:pt x="1867593" y="292128"/>
                </a:cubicBezTo>
                <a:close/>
                <a:moveTo>
                  <a:pt x="2227794" y="292128"/>
                </a:moveTo>
                <a:cubicBezTo>
                  <a:pt x="2191020" y="292128"/>
                  <a:pt x="2161209" y="321939"/>
                  <a:pt x="2161209" y="358713"/>
                </a:cubicBezTo>
                <a:cubicBezTo>
                  <a:pt x="2161209" y="395487"/>
                  <a:pt x="2191020" y="425298"/>
                  <a:pt x="2227794" y="425298"/>
                </a:cubicBezTo>
                <a:cubicBezTo>
                  <a:pt x="2264568" y="425298"/>
                  <a:pt x="2294379" y="395487"/>
                  <a:pt x="2294379" y="358713"/>
                </a:cubicBezTo>
                <a:cubicBezTo>
                  <a:pt x="2294379" y="321939"/>
                  <a:pt x="2264568" y="292128"/>
                  <a:pt x="2227794" y="292128"/>
                </a:cubicBezTo>
                <a:close/>
                <a:moveTo>
                  <a:pt x="66585" y="0"/>
                </a:moveTo>
                <a:cubicBezTo>
                  <a:pt x="29811" y="0"/>
                  <a:pt x="0" y="29811"/>
                  <a:pt x="0" y="66585"/>
                </a:cubicBezTo>
                <a:cubicBezTo>
                  <a:pt x="0" y="103359"/>
                  <a:pt x="29811" y="133170"/>
                  <a:pt x="66585" y="133170"/>
                </a:cubicBezTo>
                <a:cubicBezTo>
                  <a:pt x="103359" y="133170"/>
                  <a:pt x="133170" y="103359"/>
                  <a:pt x="133170" y="66585"/>
                </a:cubicBezTo>
                <a:cubicBezTo>
                  <a:pt x="133170" y="29811"/>
                  <a:pt x="103359" y="0"/>
                  <a:pt x="66585" y="0"/>
                </a:cubicBezTo>
                <a:close/>
                <a:moveTo>
                  <a:pt x="426787" y="0"/>
                </a:moveTo>
                <a:cubicBezTo>
                  <a:pt x="390013" y="0"/>
                  <a:pt x="360202" y="29811"/>
                  <a:pt x="360202" y="66585"/>
                </a:cubicBezTo>
                <a:cubicBezTo>
                  <a:pt x="360202" y="103359"/>
                  <a:pt x="390013" y="133170"/>
                  <a:pt x="426787" y="133170"/>
                </a:cubicBezTo>
                <a:cubicBezTo>
                  <a:pt x="463561" y="133170"/>
                  <a:pt x="493372" y="103359"/>
                  <a:pt x="493372" y="66585"/>
                </a:cubicBezTo>
                <a:cubicBezTo>
                  <a:pt x="493372" y="29811"/>
                  <a:pt x="463561" y="0"/>
                  <a:pt x="426787" y="0"/>
                </a:cubicBezTo>
                <a:close/>
                <a:moveTo>
                  <a:pt x="786989" y="0"/>
                </a:moveTo>
                <a:cubicBezTo>
                  <a:pt x="750215" y="0"/>
                  <a:pt x="720404" y="29811"/>
                  <a:pt x="720404" y="66585"/>
                </a:cubicBezTo>
                <a:cubicBezTo>
                  <a:pt x="720404" y="103359"/>
                  <a:pt x="750215" y="133170"/>
                  <a:pt x="786989" y="133170"/>
                </a:cubicBezTo>
                <a:cubicBezTo>
                  <a:pt x="823763" y="133170"/>
                  <a:pt x="853574" y="103359"/>
                  <a:pt x="853574" y="66585"/>
                </a:cubicBezTo>
                <a:cubicBezTo>
                  <a:pt x="853574" y="29811"/>
                  <a:pt x="823763" y="0"/>
                  <a:pt x="786989" y="0"/>
                </a:cubicBezTo>
                <a:close/>
                <a:moveTo>
                  <a:pt x="1147191" y="0"/>
                </a:moveTo>
                <a:cubicBezTo>
                  <a:pt x="1110417" y="0"/>
                  <a:pt x="1080606" y="29811"/>
                  <a:pt x="1080606" y="66585"/>
                </a:cubicBezTo>
                <a:cubicBezTo>
                  <a:pt x="1080606" y="103359"/>
                  <a:pt x="1110417" y="133170"/>
                  <a:pt x="1147191" y="133170"/>
                </a:cubicBezTo>
                <a:cubicBezTo>
                  <a:pt x="1183965" y="133170"/>
                  <a:pt x="1213776" y="103359"/>
                  <a:pt x="1213776" y="66585"/>
                </a:cubicBezTo>
                <a:cubicBezTo>
                  <a:pt x="1213776" y="29811"/>
                  <a:pt x="1183965" y="0"/>
                  <a:pt x="1147191" y="0"/>
                </a:cubicBezTo>
                <a:close/>
                <a:moveTo>
                  <a:pt x="1507392" y="0"/>
                </a:moveTo>
                <a:cubicBezTo>
                  <a:pt x="1470618" y="0"/>
                  <a:pt x="1440807" y="29811"/>
                  <a:pt x="1440807" y="66585"/>
                </a:cubicBezTo>
                <a:cubicBezTo>
                  <a:pt x="1440807" y="103359"/>
                  <a:pt x="1470618" y="133170"/>
                  <a:pt x="1507392" y="133170"/>
                </a:cubicBezTo>
                <a:cubicBezTo>
                  <a:pt x="1544166" y="133170"/>
                  <a:pt x="1573977" y="103359"/>
                  <a:pt x="1573977" y="66585"/>
                </a:cubicBezTo>
                <a:cubicBezTo>
                  <a:pt x="1573977" y="29811"/>
                  <a:pt x="1544166" y="0"/>
                  <a:pt x="1507392" y="0"/>
                </a:cubicBezTo>
                <a:close/>
                <a:moveTo>
                  <a:pt x="1867593" y="0"/>
                </a:moveTo>
                <a:cubicBezTo>
                  <a:pt x="1830819" y="0"/>
                  <a:pt x="1801008" y="29811"/>
                  <a:pt x="1801008" y="66585"/>
                </a:cubicBezTo>
                <a:cubicBezTo>
                  <a:pt x="1801008" y="103359"/>
                  <a:pt x="1830819" y="133170"/>
                  <a:pt x="1867593" y="133170"/>
                </a:cubicBezTo>
                <a:cubicBezTo>
                  <a:pt x="1904367" y="133170"/>
                  <a:pt x="1934178" y="103359"/>
                  <a:pt x="1934178" y="66585"/>
                </a:cubicBezTo>
                <a:cubicBezTo>
                  <a:pt x="1934178" y="29811"/>
                  <a:pt x="1904367" y="0"/>
                  <a:pt x="1867593" y="0"/>
                </a:cubicBezTo>
                <a:close/>
                <a:moveTo>
                  <a:pt x="2227794" y="0"/>
                </a:moveTo>
                <a:cubicBezTo>
                  <a:pt x="2191020" y="0"/>
                  <a:pt x="2161209" y="29811"/>
                  <a:pt x="2161209" y="66585"/>
                </a:cubicBezTo>
                <a:cubicBezTo>
                  <a:pt x="2161209" y="103359"/>
                  <a:pt x="2191020" y="133170"/>
                  <a:pt x="2227794" y="133170"/>
                </a:cubicBezTo>
                <a:cubicBezTo>
                  <a:pt x="2264568" y="133170"/>
                  <a:pt x="2294379" y="103359"/>
                  <a:pt x="2294379" y="66585"/>
                </a:cubicBezTo>
                <a:cubicBezTo>
                  <a:pt x="2294379" y="29811"/>
                  <a:pt x="2264568" y="0"/>
                  <a:pt x="2227794"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1" name="直接连接符 30"/>
          <p:cNvCxnSpPr/>
          <p:nvPr userDrawn="1">
            <p:custDataLst>
              <p:tags r:id="rId6"/>
            </p:custDataLst>
          </p:nvPr>
        </p:nvCxnSpPr>
        <p:spPr>
          <a:xfrm>
            <a:off x="1158744" y="5949950"/>
            <a:ext cx="43561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userDrawn="1">
            <p:custDataLst>
              <p:tags r:id="rId7"/>
            </p:custDataLst>
          </p:nvPr>
        </p:nvSpPr>
        <p:spPr>
          <a:xfrm>
            <a:off x="1135554" y="5430445"/>
            <a:ext cx="340625" cy="340625"/>
          </a:xfrm>
          <a:prstGeom prst="ellipse">
            <a:avLst/>
          </a:prstGeom>
          <a:gradFill flip="none" rotWithShape="1">
            <a:gsLst>
              <a:gs pos="49000">
                <a:schemeClr val="accent1"/>
              </a:gs>
              <a:gs pos="0">
                <a:schemeClr val="accent2"/>
              </a:gs>
            </a:gsLst>
            <a:lin ang="2700000" scaled="1"/>
            <a:tileRect/>
          </a:gradFill>
          <a:ln>
            <a:noFill/>
          </a:ln>
          <a:effectLst>
            <a:outerShdw blurRad="76200" dist="762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userDrawn="1">
            <p:custDataLst>
              <p:tags r:id="rId8"/>
            </p:custDataLst>
          </p:nvPr>
        </p:nvSpPr>
        <p:spPr>
          <a:xfrm rot="5400000">
            <a:off x="1261588" y="5562186"/>
            <a:ext cx="125456" cy="77144"/>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userDrawn="1">
            <p:custDataLst>
              <p:tags r:id="rId9"/>
            </p:custDataLst>
          </p:nvPr>
        </p:nvSpPr>
        <p:spPr>
          <a:xfrm rot="10800000" flipH="1" flipV="1">
            <a:off x="0" y="0"/>
            <a:ext cx="1061415" cy="2288416"/>
          </a:xfrm>
          <a:custGeom>
            <a:avLst/>
            <a:gdLst>
              <a:gd name="connsiteX0" fmla="*/ 0 w 1431475"/>
              <a:gd name="connsiteY0" fmla="*/ 0 h 3086267"/>
              <a:gd name="connsiteX1" fmla="*/ 896130 w 1431475"/>
              <a:gd name="connsiteY1" fmla="*/ 0 h 3086267"/>
              <a:gd name="connsiteX2" fmla="*/ 976147 w 1431475"/>
              <a:gd name="connsiteY2" fmla="*/ 84430 h 3086267"/>
              <a:gd name="connsiteX3" fmla="*/ 1431475 w 1431475"/>
              <a:gd name="connsiteY3" fmla="*/ 1295263 h 3086267"/>
              <a:gd name="connsiteX4" fmla="*/ 140378 w 1431475"/>
              <a:gd name="connsiteY4" fmla="*/ 3050172 h 3086267"/>
              <a:gd name="connsiteX5" fmla="*/ 0 w 1431475"/>
              <a:gd name="connsiteY5" fmla="*/ 3086267 h 30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475" h="3086267">
                <a:moveTo>
                  <a:pt x="0" y="0"/>
                </a:moveTo>
                <a:lnTo>
                  <a:pt x="896130" y="0"/>
                </a:lnTo>
                <a:lnTo>
                  <a:pt x="976147" y="84430"/>
                </a:lnTo>
                <a:cubicBezTo>
                  <a:pt x="1259635" y="407776"/>
                  <a:pt x="1431475" y="831452"/>
                  <a:pt x="1431475" y="1295263"/>
                </a:cubicBezTo>
                <a:cubicBezTo>
                  <a:pt x="1431475" y="2119816"/>
                  <a:pt x="888374" y="2817521"/>
                  <a:pt x="140378" y="3050172"/>
                </a:cubicBezTo>
                <a:lnTo>
                  <a:pt x="0" y="3086267"/>
                </a:lnTo>
                <a:close/>
              </a:path>
            </a:pathLst>
          </a:custGeom>
          <a:gradFill>
            <a:gsLst>
              <a:gs pos="0">
                <a:schemeClr val="accent1">
                  <a:alpha val="20000"/>
                </a:schemeClr>
              </a:gs>
              <a:gs pos="90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p:cNvSpPr/>
          <p:nvPr userDrawn="1">
            <p:custDataLst>
              <p:tags r:id="rId10"/>
            </p:custDataLst>
          </p:nvPr>
        </p:nvSpPr>
        <p:spPr>
          <a:xfrm rot="10800000" flipH="1">
            <a:off x="10858502" y="3081338"/>
            <a:ext cx="495298" cy="217937"/>
          </a:xfrm>
          <a:custGeom>
            <a:avLst/>
            <a:gdLst>
              <a:gd name="connsiteX0" fmla="*/ 66585 w 2294379"/>
              <a:gd name="connsiteY0" fmla="*/ 876385 h 1009555"/>
              <a:gd name="connsiteX1" fmla="*/ 0 w 2294379"/>
              <a:gd name="connsiteY1" fmla="*/ 942970 h 1009555"/>
              <a:gd name="connsiteX2" fmla="*/ 66585 w 2294379"/>
              <a:gd name="connsiteY2" fmla="*/ 1009555 h 1009555"/>
              <a:gd name="connsiteX3" fmla="*/ 133170 w 2294379"/>
              <a:gd name="connsiteY3" fmla="*/ 942970 h 1009555"/>
              <a:gd name="connsiteX4" fmla="*/ 66585 w 2294379"/>
              <a:gd name="connsiteY4" fmla="*/ 876385 h 1009555"/>
              <a:gd name="connsiteX5" fmla="*/ 426787 w 2294379"/>
              <a:gd name="connsiteY5" fmla="*/ 876385 h 1009555"/>
              <a:gd name="connsiteX6" fmla="*/ 360202 w 2294379"/>
              <a:gd name="connsiteY6" fmla="*/ 942970 h 1009555"/>
              <a:gd name="connsiteX7" fmla="*/ 426787 w 2294379"/>
              <a:gd name="connsiteY7" fmla="*/ 1009555 h 1009555"/>
              <a:gd name="connsiteX8" fmla="*/ 493372 w 2294379"/>
              <a:gd name="connsiteY8" fmla="*/ 942970 h 1009555"/>
              <a:gd name="connsiteX9" fmla="*/ 426787 w 2294379"/>
              <a:gd name="connsiteY9" fmla="*/ 876385 h 1009555"/>
              <a:gd name="connsiteX10" fmla="*/ 786989 w 2294379"/>
              <a:gd name="connsiteY10" fmla="*/ 876385 h 1009555"/>
              <a:gd name="connsiteX11" fmla="*/ 720404 w 2294379"/>
              <a:gd name="connsiteY11" fmla="*/ 942970 h 1009555"/>
              <a:gd name="connsiteX12" fmla="*/ 786989 w 2294379"/>
              <a:gd name="connsiteY12" fmla="*/ 1009555 h 1009555"/>
              <a:gd name="connsiteX13" fmla="*/ 853574 w 2294379"/>
              <a:gd name="connsiteY13" fmla="*/ 942970 h 1009555"/>
              <a:gd name="connsiteX14" fmla="*/ 786989 w 2294379"/>
              <a:gd name="connsiteY14" fmla="*/ 876385 h 1009555"/>
              <a:gd name="connsiteX15" fmla="*/ 1147191 w 2294379"/>
              <a:gd name="connsiteY15" fmla="*/ 876385 h 1009555"/>
              <a:gd name="connsiteX16" fmla="*/ 1080606 w 2294379"/>
              <a:gd name="connsiteY16" fmla="*/ 942970 h 1009555"/>
              <a:gd name="connsiteX17" fmla="*/ 1147191 w 2294379"/>
              <a:gd name="connsiteY17" fmla="*/ 1009555 h 1009555"/>
              <a:gd name="connsiteX18" fmla="*/ 1213776 w 2294379"/>
              <a:gd name="connsiteY18" fmla="*/ 942970 h 1009555"/>
              <a:gd name="connsiteX19" fmla="*/ 1147191 w 2294379"/>
              <a:gd name="connsiteY19" fmla="*/ 876385 h 1009555"/>
              <a:gd name="connsiteX20" fmla="*/ 1507392 w 2294379"/>
              <a:gd name="connsiteY20" fmla="*/ 876385 h 1009555"/>
              <a:gd name="connsiteX21" fmla="*/ 1440807 w 2294379"/>
              <a:gd name="connsiteY21" fmla="*/ 942970 h 1009555"/>
              <a:gd name="connsiteX22" fmla="*/ 1507392 w 2294379"/>
              <a:gd name="connsiteY22" fmla="*/ 1009555 h 1009555"/>
              <a:gd name="connsiteX23" fmla="*/ 1573977 w 2294379"/>
              <a:gd name="connsiteY23" fmla="*/ 942970 h 1009555"/>
              <a:gd name="connsiteX24" fmla="*/ 1507392 w 2294379"/>
              <a:gd name="connsiteY24" fmla="*/ 876385 h 1009555"/>
              <a:gd name="connsiteX25" fmla="*/ 1867593 w 2294379"/>
              <a:gd name="connsiteY25" fmla="*/ 876385 h 1009555"/>
              <a:gd name="connsiteX26" fmla="*/ 1801008 w 2294379"/>
              <a:gd name="connsiteY26" fmla="*/ 942970 h 1009555"/>
              <a:gd name="connsiteX27" fmla="*/ 1867593 w 2294379"/>
              <a:gd name="connsiteY27" fmla="*/ 1009555 h 1009555"/>
              <a:gd name="connsiteX28" fmla="*/ 1934178 w 2294379"/>
              <a:gd name="connsiteY28" fmla="*/ 942970 h 1009555"/>
              <a:gd name="connsiteX29" fmla="*/ 1867593 w 2294379"/>
              <a:gd name="connsiteY29" fmla="*/ 876385 h 1009555"/>
              <a:gd name="connsiteX30" fmla="*/ 2227794 w 2294379"/>
              <a:gd name="connsiteY30" fmla="*/ 876385 h 1009555"/>
              <a:gd name="connsiteX31" fmla="*/ 2161209 w 2294379"/>
              <a:gd name="connsiteY31" fmla="*/ 942970 h 1009555"/>
              <a:gd name="connsiteX32" fmla="*/ 2227794 w 2294379"/>
              <a:gd name="connsiteY32" fmla="*/ 1009555 h 1009555"/>
              <a:gd name="connsiteX33" fmla="*/ 2294379 w 2294379"/>
              <a:gd name="connsiteY33" fmla="*/ 942970 h 1009555"/>
              <a:gd name="connsiteX34" fmla="*/ 2227794 w 2294379"/>
              <a:gd name="connsiteY34" fmla="*/ 876385 h 1009555"/>
              <a:gd name="connsiteX35" fmla="*/ 66585 w 2294379"/>
              <a:gd name="connsiteY35" fmla="*/ 584256 h 1009555"/>
              <a:gd name="connsiteX36" fmla="*/ 0 w 2294379"/>
              <a:gd name="connsiteY36" fmla="*/ 650841 h 1009555"/>
              <a:gd name="connsiteX37" fmla="*/ 66585 w 2294379"/>
              <a:gd name="connsiteY37" fmla="*/ 717426 h 1009555"/>
              <a:gd name="connsiteX38" fmla="*/ 133170 w 2294379"/>
              <a:gd name="connsiteY38" fmla="*/ 650841 h 1009555"/>
              <a:gd name="connsiteX39" fmla="*/ 66585 w 2294379"/>
              <a:gd name="connsiteY39" fmla="*/ 584256 h 1009555"/>
              <a:gd name="connsiteX40" fmla="*/ 426787 w 2294379"/>
              <a:gd name="connsiteY40" fmla="*/ 584256 h 1009555"/>
              <a:gd name="connsiteX41" fmla="*/ 360202 w 2294379"/>
              <a:gd name="connsiteY41" fmla="*/ 650841 h 1009555"/>
              <a:gd name="connsiteX42" fmla="*/ 426787 w 2294379"/>
              <a:gd name="connsiteY42" fmla="*/ 717426 h 1009555"/>
              <a:gd name="connsiteX43" fmla="*/ 493372 w 2294379"/>
              <a:gd name="connsiteY43" fmla="*/ 650841 h 1009555"/>
              <a:gd name="connsiteX44" fmla="*/ 426787 w 2294379"/>
              <a:gd name="connsiteY44" fmla="*/ 584256 h 1009555"/>
              <a:gd name="connsiteX45" fmla="*/ 786989 w 2294379"/>
              <a:gd name="connsiteY45" fmla="*/ 584256 h 1009555"/>
              <a:gd name="connsiteX46" fmla="*/ 720404 w 2294379"/>
              <a:gd name="connsiteY46" fmla="*/ 650841 h 1009555"/>
              <a:gd name="connsiteX47" fmla="*/ 786989 w 2294379"/>
              <a:gd name="connsiteY47" fmla="*/ 717426 h 1009555"/>
              <a:gd name="connsiteX48" fmla="*/ 853574 w 2294379"/>
              <a:gd name="connsiteY48" fmla="*/ 650841 h 1009555"/>
              <a:gd name="connsiteX49" fmla="*/ 786989 w 2294379"/>
              <a:gd name="connsiteY49" fmla="*/ 584256 h 1009555"/>
              <a:gd name="connsiteX50" fmla="*/ 1147191 w 2294379"/>
              <a:gd name="connsiteY50" fmla="*/ 584256 h 1009555"/>
              <a:gd name="connsiteX51" fmla="*/ 1080606 w 2294379"/>
              <a:gd name="connsiteY51" fmla="*/ 650841 h 1009555"/>
              <a:gd name="connsiteX52" fmla="*/ 1147191 w 2294379"/>
              <a:gd name="connsiteY52" fmla="*/ 717426 h 1009555"/>
              <a:gd name="connsiteX53" fmla="*/ 1213776 w 2294379"/>
              <a:gd name="connsiteY53" fmla="*/ 650841 h 1009555"/>
              <a:gd name="connsiteX54" fmla="*/ 1147191 w 2294379"/>
              <a:gd name="connsiteY54" fmla="*/ 584256 h 1009555"/>
              <a:gd name="connsiteX55" fmla="*/ 1507392 w 2294379"/>
              <a:gd name="connsiteY55" fmla="*/ 584256 h 1009555"/>
              <a:gd name="connsiteX56" fmla="*/ 1440807 w 2294379"/>
              <a:gd name="connsiteY56" fmla="*/ 650841 h 1009555"/>
              <a:gd name="connsiteX57" fmla="*/ 1507392 w 2294379"/>
              <a:gd name="connsiteY57" fmla="*/ 717426 h 1009555"/>
              <a:gd name="connsiteX58" fmla="*/ 1573977 w 2294379"/>
              <a:gd name="connsiteY58" fmla="*/ 650841 h 1009555"/>
              <a:gd name="connsiteX59" fmla="*/ 1507392 w 2294379"/>
              <a:gd name="connsiteY59" fmla="*/ 584256 h 1009555"/>
              <a:gd name="connsiteX60" fmla="*/ 1867593 w 2294379"/>
              <a:gd name="connsiteY60" fmla="*/ 584256 h 1009555"/>
              <a:gd name="connsiteX61" fmla="*/ 1801008 w 2294379"/>
              <a:gd name="connsiteY61" fmla="*/ 650841 h 1009555"/>
              <a:gd name="connsiteX62" fmla="*/ 1867593 w 2294379"/>
              <a:gd name="connsiteY62" fmla="*/ 717426 h 1009555"/>
              <a:gd name="connsiteX63" fmla="*/ 1934178 w 2294379"/>
              <a:gd name="connsiteY63" fmla="*/ 650841 h 1009555"/>
              <a:gd name="connsiteX64" fmla="*/ 1867593 w 2294379"/>
              <a:gd name="connsiteY64" fmla="*/ 584256 h 1009555"/>
              <a:gd name="connsiteX65" fmla="*/ 2227794 w 2294379"/>
              <a:gd name="connsiteY65" fmla="*/ 584256 h 1009555"/>
              <a:gd name="connsiteX66" fmla="*/ 2161209 w 2294379"/>
              <a:gd name="connsiteY66" fmla="*/ 650841 h 1009555"/>
              <a:gd name="connsiteX67" fmla="*/ 2227794 w 2294379"/>
              <a:gd name="connsiteY67" fmla="*/ 717426 h 1009555"/>
              <a:gd name="connsiteX68" fmla="*/ 2294379 w 2294379"/>
              <a:gd name="connsiteY68" fmla="*/ 650841 h 1009555"/>
              <a:gd name="connsiteX69" fmla="*/ 2227794 w 2294379"/>
              <a:gd name="connsiteY69" fmla="*/ 584256 h 1009555"/>
              <a:gd name="connsiteX70" fmla="*/ 66585 w 2294379"/>
              <a:gd name="connsiteY70" fmla="*/ 292128 h 1009555"/>
              <a:gd name="connsiteX71" fmla="*/ 0 w 2294379"/>
              <a:gd name="connsiteY71" fmla="*/ 358713 h 1009555"/>
              <a:gd name="connsiteX72" fmla="*/ 66585 w 2294379"/>
              <a:gd name="connsiteY72" fmla="*/ 425298 h 1009555"/>
              <a:gd name="connsiteX73" fmla="*/ 133170 w 2294379"/>
              <a:gd name="connsiteY73" fmla="*/ 358713 h 1009555"/>
              <a:gd name="connsiteX74" fmla="*/ 66585 w 2294379"/>
              <a:gd name="connsiteY74" fmla="*/ 292128 h 1009555"/>
              <a:gd name="connsiteX75" fmla="*/ 426787 w 2294379"/>
              <a:gd name="connsiteY75" fmla="*/ 292128 h 1009555"/>
              <a:gd name="connsiteX76" fmla="*/ 360202 w 2294379"/>
              <a:gd name="connsiteY76" fmla="*/ 358713 h 1009555"/>
              <a:gd name="connsiteX77" fmla="*/ 426787 w 2294379"/>
              <a:gd name="connsiteY77" fmla="*/ 425298 h 1009555"/>
              <a:gd name="connsiteX78" fmla="*/ 493372 w 2294379"/>
              <a:gd name="connsiteY78" fmla="*/ 358713 h 1009555"/>
              <a:gd name="connsiteX79" fmla="*/ 426787 w 2294379"/>
              <a:gd name="connsiteY79" fmla="*/ 292128 h 1009555"/>
              <a:gd name="connsiteX80" fmla="*/ 786989 w 2294379"/>
              <a:gd name="connsiteY80" fmla="*/ 292128 h 1009555"/>
              <a:gd name="connsiteX81" fmla="*/ 720404 w 2294379"/>
              <a:gd name="connsiteY81" fmla="*/ 358713 h 1009555"/>
              <a:gd name="connsiteX82" fmla="*/ 786989 w 2294379"/>
              <a:gd name="connsiteY82" fmla="*/ 425298 h 1009555"/>
              <a:gd name="connsiteX83" fmla="*/ 853574 w 2294379"/>
              <a:gd name="connsiteY83" fmla="*/ 358713 h 1009555"/>
              <a:gd name="connsiteX84" fmla="*/ 786989 w 2294379"/>
              <a:gd name="connsiteY84" fmla="*/ 292128 h 1009555"/>
              <a:gd name="connsiteX85" fmla="*/ 1147191 w 2294379"/>
              <a:gd name="connsiteY85" fmla="*/ 292128 h 1009555"/>
              <a:gd name="connsiteX86" fmla="*/ 1080606 w 2294379"/>
              <a:gd name="connsiteY86" fmla="*/ 358713 h 1009555"/>
              <a:gd name="connsiteX87" fmla="*/ 1147191 w 2294379"/>
              <a:gd name="connsiteY87" fmla="*/ 425298 h 1009555"/>
              <a:gd name="connsiteX88" fmla="*/ 1213776 w 2294379"/>
              <a:gd name="connsiteY88" fmla="*/ 358713 h 1009555"/>
              <a:gd name="connsiteX89" fmla="*/ 1147191 w 2294379"/>
              <a:gd name="connsiteY89" fmla="*/ 292128 h 1009555"/>
              <a:gd name="connsiteX90" fmla="*/ 1507392 w 2294379"/>
              <a:gd name="connsiteY90" fmla="*/ 292128 h 1009555"/>
              <a:gd name="connsiteX91" fmla="*/ 1440807 w 2294379"/>
              <a:gd name="connsiteY91" fmla="*/ 358713 h 1009555"/>
              <a:gd name="connsiteX92" fmla="*/ 1507392 w 2294379"/>
              <a:gd name="connsiteY92" fmla="*/ 425298 h 1009555"/>
              <a:gd name="connsiteX93" fmla="*/ 1573977 w 2294379"/>
              <a:gd name="connsiteY93" fmla="*/ 358713 h 1009555"/>
              <a:gd name="connsiteX94" fmla="*/ 1507392 w 2294379"/>
              <a:gd name="connsiteY94" fmla="*/ 292128 h 1009555"/>
              <a:gd name="connsiteX95" fmla="*/ 1867593 w 2294379"/>
              <a:gd name="connsiteY95" fmla="*/ 292128 h 1009555"/>
              <a:gd name="connsiteX96" fmla="*/ 1801008 w 2294379"/>
              <a:gd name="connsiteY96" fmla="*/ 358713 h 1009555"/>
              <a:gd name="connsiteX97" fmla="*/ 1867593 w 2294379"/>
              <a:gd name="connsiteY97" fmla="*/ 425298 h 1009555"/>
              <a:gd name="connsiteX98" fmla="*/ 1934178 w 2294379"/>
              <a:gd name="connsiteY98" fmla="*/ 358713 h 1009555"/>
              <a:gd name="connsiteX99" fmla="*/ 1867593 w 2294379"/>
              <a:gd name="connsiteY99" fmla="*/ 292128 h 1009555"/>
              <a:gd name="connsiteX100" fmla="*/ 2227794 w 2294379"/>
              <a:gd name="connsiteY100" fmla="*/ 292128 h 1009555"/>
              <a:gd name="connsiteX101" fmla="*/ 2161209 w 2294379"/>
              <a:gd name="connsiteY101" fmla="*/ 358713 h 1009555"/>
              <a:gd name="connsiteX102" fmla="*/ 2227794 w 2294379"/>
              <a:gd name="connsiteY102" fmla="*/ 425298 h 1009555"/>
              <a:gd name="connsiteX103" fmla="*/ 2294379 w 2294379"/>
              <a:gd name="connsiteY103" fmla="*/ 358713 h 1009555"/>
              <a:gd name="connsiteX104" fmla="*/ 2227794 w 2294379"/>
              <a:gd name="connsiteY104" fmla="*/ 292128 h 1009555"/>
              <a:gd name="connsiteX105" fmla="*/ 66585 w 2294379"/>
              <a:gd name="connsiteY105" fmla="*/ 0 h 1009555"/>
              <a:gd name="connsiteX106" fmla="*/ 0 w 2294379"/>
              <a:gd name="connsiteY106" fmla="*/ 66585 h 1009555"/>
              <a:gd name="connsiteX107" fmla="*/ 66585 w 2294379"/>
              <a:gd name="connsiteY107" fmla="*/ 133170 h 1009555"/>
              <a:gd name="connsiteX108" fmla="*/ 133170 w 2294379"/>
              <a:gd name="connsiteY108" fmla="*/ 66585 h 1009555"/>
              <a:gd name="connsiteX109" fmla="*/ 66585 w 2294379"/>
              <a:gd name="connsiteY109" fmla="*/ 0 h 1009555"/>
              <a:gd name="connsiteX110" fmla="*/ 426787 w 2294379"/>
              <a:gd name="connsiteY110" fmla="*/ 0 h 1009555"/>
              <a:gd name="connsiteX111" fmla="*/ 360202 w 2294379"/>
              <a:gd name="connsiteY111" fmla="*/ 66585 h 1009555"/>
              <a:gd name="connsiteX112" fmla="*/ 426787 w 2294379"/>
              <a:gd name="connsiteY112" fmla="*/ 133170 h 1009555"/>
              <a:gd name="connsiteX113" fmla="*/ 493372 w 2294379"/>
              <a:gd name="connsiteY113" fmla="*/ 66585 h 1009555"/>
              <a:gd name="connsiteX114" fmla="*/ 426787 w 2294379"/>
              <a:gd name="connsiteY114" fmla="*/ 0 h 1009555"/>
              <a:gd name="connsiteX115" fmla="*/ 786989 w 2294379"/>
              <a:gd name="connsiteY115" fmla="*/ 0 h 1009555"/>
              <a:gd name="connsiteX116" fmla="*/ 720404 w 2294379"/>
              <a:gd name="connsiteY116" fmla="*/ 66585 h 1009555"/>
              <a:gd name="connsiteX117" fmla="*/ 786989 w 2294379"/>
              <a:gd name="connsiteY117" fmla="*/ 133170 h 1009555"/>
              <a:gd name="connsiteX118" fmla="*/ 853574 w 2294379"/>
              <a:gd name="connsiteY118" fmla="*/ 66585 h 1009555"/>
              <a:gd name="connsiteX119" fmla="*/ 786989 w 2294379"/>
              <a:gd name="connsiteY119" fmla="*/ 0 h 1009555"/>
              <a:gd name="connsiteX120" fmla="*/ 1147191 w 2294379"/>
              <a:gd name="connsiteY120" fmla="*/ 0 h 1009555"/>
              <a:gd name="connsiteX121" fmla="*/ 1080606 w 2294379"/>
              <a:gd name="connsiteY121" fmla="*/ 66585 h 1009555"/>
              <a:gd name="connsiteX122" fmla="*/ 1147191 w 2294379"/>
              <a:gd name="connsiteY122" fmla="*/ 133170 h 1009555"/>
              <a:gd name="connsiteX123" fmla="*/ 1213776 w 2294379"/>
              <a:gd name="connsiteY123" fmla="*/ 66585 h 1009555"/>
              <a:gd name="connsiteX124" fmla="*/ 1147191 w 2294379"/>
              <a:gd name="connsiteY124" fmla="*/ 0 h 1009555"/>
              <a:gd name="connsiteX125" fmla="*/ 1507392 w 2294379"/>
              <a:gd name="connsiteY125" fmla="*/ 0 h 1009555"/>
              <a:gd name="connsiteX126" fmla="*/ 1440807 w 2294379"/>
              <a:gd name="connsiteY126" fmla="*/ 66585 h 1009555"/>
              <a:gd name="connsiteX127" fmla="*/ 1507392 w 2294379"/>
              <a:gd name="connsiteY127" fmla="*/ 133170 h 1009555"/>
              <a:gd name="connsiteX128" fmla="*/ 1573977 w 2294379"/>
              <a:gd name="connsiteY128" fmla="*/ 66585 h 1009555"/>
              <a:gd name="connsiteX129" fmla="*/ 1507392 w 2294379"/>
              <a:gd name="connsiteY129" fmla="*/ 0 h 1009555"/>
              <a:gd name="connsiteX130" fmla="*/ 1867593 w 2294379"/>
              <a:gd name="connsiteY130" fmla="*/ 0 h 1009555"/>
              <a:gd name="connsiteX131" fmla="*/ 1801008 w 2294379"/>
              <a:gd name="connsiteY131" fmla="*/ 66585 h 1009555"/>
              <a:gd name="connsiteX132" fmla="*/ 1867593 w 2294379"/>
              <a:gd name="connsiteY132" fmla="*/ 133170 h 1009555"/>
              <a:gd name="connsiteX133" fmla="*/ 1934178 w 2294379"/>
              <a:gd name="connsiteY133" fmla="*/ 66585 h 1009555"/>
              <a:gd name="connsiteX134" fmla="*/ 1867593 w 2294379"/>
              <a:gd name="connsiteY134" fmla="*/ 0 h 1009555"/>
              <a:gd name="connsiteX135" fmla="*/ 2227794 w 2294379"/>
              <a:gd name="connsiteY135" fmla="*/ 0 h 1009555"/>
              <a:gd name="connsiteX136" fmla="*/ 2161209 w 2294379"/>
              <a:gd name="connsiteY136" fmla="*/ 66585 h 1009555"/>
              <a:gd name="connsiteX137" fmla="*/ 2227794 w 2294379"/>
              <a:gd name="connsiteY137" fmla="*/ 133170 h 1009555"/>
              <a:gd name="connsiteX138" fmla="*/ 2294379 w 2294379"/>
              <a:gd name="connsiteY138" fmla="*/ 66585 h 1009555"/>
              <a:gd name="connsiteX139" fmla="*/ 2227794 w 2294379"/>
              <a:gd name="connsiteY139" fmla="*/ 0 h 10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294379" h="1009555">
                <a:moveTo>
                  <a:pt x="66585" y="876385"/>
                </a:moveTo>
                <a:cubicBezTo>
                  <a:pt x="29811" y="876385"/>
                  <a:pt x="0" y="906196"/>
                  <a:pt x="0" y="942970"/>
                </a:cubicBezTo>
                <a:cubicBezTo>
                  <a:pt x="0" y="979744"/>
                  <a:pt x="29811" y="1009555"/>
                  <a:pt x="66585" y="1009555"/>
                </a:cubicBezTo>
                <a:cubicBezTo>
                  <a:pt x="103359" y="1009555"/>
                  <a:pt x="133170" y="979744"/>
                  <a:pt x="133170" y="942970"/>
                </a:cubicBezTo>
                <a:cubicBezTo>
                  <a:pt x="133170" y="906196"/>
                  <a:pt x="103359" y="876385"/>
                  <a:pt x="66585" y="876385"/>
                </a:cubicBezTo>
                <a:close/>
                <a:moveTo>
                  <a:pt x="426787" y="876385"/>
                </a:moveTo>
                <a:cubicBezTo>
                  <a:pt x="390013" y="876385"/>
                  <a:pt x="360202" y="906196"/>
                  <a:pt x="360202" y="942970"/>
                </a:cubicBezTo>
                <a:cubicBezTo>
                  <a:pt x="360202" y="979744"/>
                  <a:pt x="390013" y="1009555"/>
                  <a:pt x="426787" y="1009555"/>
                </a:cubicBezTo>
                <a:cubicBezTo>
                  <a:pt x="463561" y="1009555"/>
                  <a:pt x="493372" y="979744"/>
                  <a:pt x="493372" y="942970"/>
                </a:cubicBezTo>
                <a:cubicBezTo>
                  <a:pt x="493372" y="906196"/>
                  <a:pt x="463561" y="876385"/>
                  <a:pt x="426787" y="876385"/>
                </a:cubicBezTo>
                <a:close/>
                <a:moveTo>
                  <a:pt x="786989" y="876385"/>
                </a:moveTo>
                <a:cubicBezTo>
                  <a:pt x="750215" y="876385"/>
                  <a:pt x="720404" y="906196"/>
                  <a:pt x="720404" y="942970"/>
                </a:cubicBezTo>
                <a:cubicBezTo>
                  <a:pt x="720404" y="979744"/>
                  <a:pt x="750215" y="1009555"/>
                  <a:pt x="786989" y="1009555"/>
                </a:cubicBezTo>
                <a:cubicBezTo>
                  <a:pt x="823763" y="1009555"/>
                  <a:pt x="853574" y="979744"/>
                  <a:pt x="853574" y="942970"/>
                </a:cubicBezTo>
                <a:cubicBezTo>
                  <a:pt x="853574" y="906196"/>
                  <a:pt x="823763" y="876385"/>
                  <a:pt x="786989" y="876385"/>
                </a:cubicBezTo>
                <a:close/>
                <a:moveTo>
                  <a:pt x="1147191" y="876385"/>
                </a:moveTo>
                <a:cubicBezTo>
                  <a:pt x="1110417" y="876385"/>
                  <a:pt x="1080606" y="906196"/>
                  <a:pt x="1080606" y="942970"/>
                </a:cubicBezTo>
                <a:cubicBezTo>
                  <a:pt x="1080606" y="979744"/>
                  <a:pt x="1110417" y="1009555"/>
                  <a:pt x="1147191" y="1009555"/>
                </a:cubicBezTo>
                <a:cubicBezTo>
                  <a:pt x="1183965" y="1009555"/>
                  <a:pt x="1213776" y="979744"/>
                  <a:pt x="1213776" y="942970"/>
                </a:cubicBezTo>
                <a:cubicBezTo>
                  <a:pt x="1213776" y="906196"/>
                  <a:pt x="1183965" y="876385"/>
                  <a:pt x="1147191" y="876385"/>
                </a:cubicBezTo>
                <a:close/>
                <a:moveTo>
                  <a:pt x="1507392" y="876385"/>
                </a:moveTo>
                <a:cubicBezTo>
                  <a:pt x="1470618" y="876385"/>
                  <a:pt x="1440807" y="906196"/>
                  <a:pt x="1440807" y="942970"/>
                </a:cubicBezTo>
                <a:cubicBezTo>
                  <a:pt x="1440807" y="979744"/>
                  <a:pt x="1470618" y="1009555"/>
                  <a:pt x="1507392" y="1009555"/>
                </a:cubicBezTo>
                <a:cubicBezTo>
                  <a:pt x="1544166" y="1009555"/>
                  <a:pt x="1573977" y="979744"/>
                  <a:pt x="1573977" y="942970"/>
                </a:cubicBezTo>
                <a:cubicBezTo>
                  <a:pt x="1573977" y="906196"/>
                  <a:pt x="1544166" y="876385"/>
                  <a:pt x="1507392" y="876385"/>
                </a:cubicBezTo>
                <a:close/>
                <a:moveTo>
                  <a:pt x="1867593" y="876385"/>
                </a:moveTo>
                <a:cubicBezTo>
                  <a:pt x="1830819" y="876385"/>
                  <a:pt x="1801008" y="906196"/>
                  <a:pt x="1801008" y="942970"/>
                </a:cubicBezTo>
                <a:cubicBezTo>
                  <a:pt x="1801008" y="979744"/>
                  <a:pt x="1830819" y="1009555"/>
                  <a:pt x="1867593" y="1009555"/>
                </a:cubicBezTo>
                <a:cubicBezTo>
                  <a:pt x="1904367" y="1009555"/>
                  <a:pt x="1934178" y="979744"/>
                  <a:pt x="1934178" y="942970"/>
                </a:cubicBezTo>
                <a:cubicBezTo>
                  <a:pt x="1934178" y="906196"/>
                  <a:pt x="1904367" y="876385"/>
                  <a:pt x="1867593" y="876385"/>
                </a:cubicBezTo>
                <a:close/>
                <a:moveTo>
                  <a:pt x="2227794" y="876385"/>
                </a:moveTo>
                <a:cubicBezTo>
                  <a:pt x="2191020" y="876385"/>
                  <a:pt x="2161209" y="906196"/>
                  <a:pt x="2161209" y="942970"/>
                </a:cubicBezTo>
                <a:cubicBezTo>
                  <a:pt x="2161209" y="979744"/>
                  <a:pt x="2191020" y="1009555"/>
                  <a:pt x="2227794" y="1009555"/>
                </a:cubicBezTo>
                <a:cubicBezTo>
                  <a:pt x="2264568" y="1009555"/>
                  <a:pt x="2294379" y="979744"/>
                  <a:pt x="2294379" y="942970"/>
                </a:cubicBezTo>
                <a:cubicBezTo>
                  <a:pt x="2294379" y="906196"/>
                  <a:pt x="2264568" y="876385"/>
                  <a:pt x="2227794" y="876385"/>
                </a:cubicBezTo>
                <a:close/>
                <a:moveTo>
                  <a:pt x="66585" y="584256"/>
                </a:moveTo>
                <a:cubicBezTo>
                  <a:pt x="29811" y="584256"/>
                  <a:pt x="0" y="614067"/>
                  <a:pt x="0" y="650841"/>
                </a:cubicBezTo>
                <a:cubicBezTo>
                  <a:pt x="0" y="687615"/>
                  <a:pt x="29811" y="717426"/>
                  <a:pt x="66585" y="717426"/>
                </a:cubicBezTo>
                <a:cubicBezTo>
                  <a:pt x="103359" y="717426"/>
                  <a:pt x="133170" y="687615"/>
                  <a:pt x="133170" y="650841"/>
                </a:cubicBezTo>
                <a:cubicBezTo>
                  <a:pt x="133170" y="614067"/>
                  <a:pt x="103359" y="584256"/>
                  <a:pt x="66585" y="584256"/>
                </a:cubicBezTo>
                <a:close/>
                <a:moveTo>
                  <a:pt x="426787" y="584256"/>
                </a:moveTo>
                <a:cubicBezTo>
                  <a:pt x="390013" y="584256"/>
                  <a:pt x="360202" y="614067"/>
                  <a:pt x="360202" y="650841"/>
                </a:cubicBezTo>
                <a:cubicBezTo>
                  <a:pt x="360202" y="687615"/>
                  <a:pt x="390013" y="717426"/>
                  <a:pt x="426787" y="717426"/>
                </a:cubicBezTo>
                <a:cubicBezTo>
                  <a:pt x="463561" y="717426"/>
                  <a:pt x="493372" y="687615"/>
                  <a:pt x="493372" y="650841"/>
                </a:cubicBezTo>
                <a:cubicBezTo>
                  <a:pt x="493372" y="614067"/>
                  <a:pt x="463561" y="584256"/>
                  <a:pt x="426787" y="584256"/>
                </a:cubicBezTo>
                <a:close/>
                <a:moveTo>
                  <a:pt x="786989" y="584256"/>
                </a:moveTo>
                <a:cubicBezTo>
                  <a:pt x="750215" y="584256"/>
                  <a:pt x="720404" y="614067"/>
                  <a:pt x="720404" y="650841"/>
                </a:cubicBezTo>
                <a:cubicBezTo>
                  <a:pt x="720404" y="687615"/>
                  <a:pt x="750215" y="717426"/>
                  <a:pt x="786989" y="717426"/>
                </a:cubicBezTo>
                <a:cubicBezTo>
                  <a:pt x="823763" y="717426"/>
                  <a:pt x="853574" y="687615"/>
                  <a:pt x="853574" y="650841"/>
                </a:cubicBezTo>
                <a:cubicBezTo>
                  <a:pt x="853574" y="614067"/>
                  <a:pt x="823763" y="584256"/>
                  <a:pt x="786989" y="584256"/>
                </a:cubicBezTo>
                <a:close/>
                <a:moveTo>
                  <a:pt x="1147191" y="584256"/>
                </a:moveTo>
                <a:cubicBezTo>
                  <a:pt x="1110417" y="584256"/>
                  <a:pt x="1080606" y="614067"/>
                  <a:pt x="1080606" y="650841"/>
                </a:cubicBezTo>
                <a:cubicBezTo>
                  <a:pt x="1080606" y="687615"/>
                  <a:pt x="1110417" y="717426"/>
                  <a:pt x="1147191" y="717426"/>
                </a:cubicBezTo>
                <a:cubicBezTo>
                  <a:pt x="1183965" y="717426"/>
                  <a:pt x="1213776" y="687615"/>
                  <a:pt x="1213776" y="650841"/>
                </a:cubicBezTo>
                <a:cubicBezTo>
                  <a:pt x="1213776" y="614067"/>
                  <a:pt x="1183965" y="584256"/>
                  <a:pt x="1147191" y="584256"/>
                </a:cubicBezTo>
                <a:close/>
                <a:moveTo>
                  <a:pt x="1507392" y="584256"/>
                </a:moveTo>
                <a:cubicBezTo>
                  <a:pt x="1470618" y="584256"/>
                  <a:pt x="1440807" y="614067"/>
                  <a:pt x="1440807" y="650841"/>
                </a:cubicBezTo>
                <a:cubicBezTo>
                  <a:pt x="1440807" y="687615"/>
                  <a:pt x="1470618" y="717426"/>
                  <a:pt x="1507392" y="717426"/>
                </a:cubicBezTo>
                <a:cubicBezTo>
                  <a:pt x="1544166" y="717426"/>
                  <a:pt x="1573977" y="687615"/>
                  <a:pt x="1573977" y="650841"/>
                </a:cubicBezTo>
                <a:cubicBezTo>
                  <a:pt x="1573977" y="614067"/>
                  <a:pt x="1544166" y="584256"/>
                  <a:pt x="1507392" y="584256"/>
                </a:cubicBezTo>
                <a:close/>
                <a:moveTo>
                  <a:pt x="1867593" y="584256"/>
                </a:moveTo>
                <a:cubicBezTo>
                  <a:pt x="1830819" y="584256"/>
                  <a:pt x="1801008" y="614067"/>
                  <a:pt x="1801008" y="650841"/>
                </a:cubicBezTo>
                <a:cubicBezTo>
                  <a:pt x="1801008" y="687615"/>
                  <a:pt x="1830819" y="717426"/>
                  <a:pt x="1867593" y="717426"/>
                </a:cubicBezTo>
                <a:cubicBezTo>
                  <a:pt x="1904367" y="717426"/>
                  <a:pt x="1934178" y="687615"/>
                  <a:pt x="1934178" y="650841"/>
                </a:cubicBezTo>
                <a:cubicBezTo>
                  <a:pt x="1934178" y="614067"/>
                  <a:pt x="1904367" y="584256"/>
                  <a:pt x="1867593" y="584256"/>
                </a:cubicBezTo>
                <a:close/>
                <a:moveTo>
                  <a:pt x="2227794" y="584256"/>
                </a:moveTo>
                <a:cubicBezTo>
                  <a:pt x="2191020" y="584256"/>
                  <a:pt x="2161209" y="614067"/>
                  <a:pt x="2161209" y="650841"/>
                </a:cubicBezTo>
                <a:cubicBezTo>
                  <a:pt x="2161209" y="687615"/>
                  <a:pt x="2191020" y="717426"/>
                  <a:pt x="2227794" y="717426"/>
                </a:cubicBezTo>
                <a:cubicBezTo>
                  <a:pt x="2264568" y="717426"/>
                  <a:pt x="2294379" y="687615"/>
                  <a:pt x="2294379" y="650841"/>
                </a:cubicBezTo>
                <a:cubicBezTo>
                  <a:pt x="2294379" y="614067"/>
                  <a:pt x="2264568" y="584256"/>
                  <a:pt x="2227794" y="584256"/>
                </a:cubicBezTo>
                <a:close/>
                <a:moveTo>
                  <a:pt x="66585" y="292128"/>
                </a:moveTo>
                <a:cubicBezTo>
                  <a:pt x="29811" y="292128"/>
                  <a:pt x="0" y="321939"/>
                  <a:pt x="0" y="358713"/>
                </a:cubicBezTo>
                <a:cubicBezTo>
                  <a:pt x="0" y="395487"/>
                  <a:pt x="29811" y="425298"/>
                  <a:pt x="66585" y="425298"/>
                </a:cubicBezTo>
                <a:cubicBezTo>
                  <a:pt x="103359" y="425298"/>
                  <a:pt x="133170" y="395487"/>
                  <a:pt x="133170" y="358713"/>
                </a:cubicBezTo>
                <a:cubicBezTo>
                  <a:pt x="133170" y="321939"/>
                  <a:pt x="103359" y="292128"/>
                  <a:pt x="66585" y="292128"/>
                </a:cubicBezTo>
                <a:close/>
                <a:moveTo>
                  <a:pt x="426787" y="292128"/>
                </a:moveTo>
                <a:cubicBezTo>
                  <a:pt x="390013" y="292128"/>
                  <a:pt x="360202" y="321939"/>
                  <a:pt x="360202" y="358713"/>
                </a:cubicBezTo>
                <a:cubicBezTo>
                  <a:pt x="360202" y="395487"/>
                  <a:pt x="390013" y="425298"/>
                  <a:pt x="426787" y="425298"/>
                </a:cubicBezTo>
                <a:cubicBezTo>
                  <a:pt x="463561" y="425298"/>
                  <a:pt x="493372" y="395487"/>
                  <a:pt x="493372" y="358713"/>
                </a:cubicBezTo>
                <a:cubicBezTo>
                  <a:pt x="493372" y="321939"/>
                  <a:pt x="463561" y="292128"/>
                  <a:pt x="426787" y="292128"/>
                </a:cubicBezTo>
                <a:close/>
                <a:moveTo>
                  <a:pt x="786989" y="292128"/>
                </a:moveTo>
                <a:cubicBezTo>
                  <a:pt x="750215" y="292128"/>
                  <a:pt x="720404" y="321939"/>
                  <a:pt x="720404" y="358713"/>
                </a:cubicBezTo>
                <a:cubicBezTo>
                  <a:pt x="720404" y="395487"/>
                  <a:pt x="750215" y="425298"/>
                  <a:pt x="786989" y="425298"/>
                </a:cubicBezTo>
                <a:cubicBezTo>
                  <a:pt x="823763" y="425298"/>
                  <a:pt x="853574" y="395487"/>
                  <a:pt x="853574" y="358713"/>
                </a:cubicBezTo>
                <a:cubicBezTo>
                  <a:pt x="853574" y="321939"/>
                  <a:pt x="823763" y="292128"/>
                  <a:pt x="786989" y="292128"/>
                </a:cubicBezTo>
                <a:close/>
                <a:moveTo>
                  <a:pt x="1147191" y="292128"/>
                </a:moveTo>
                <a:cubicBezTo>
                  <a:pt x="1110417" y="292128"/>
                  <a:pt x="1080606" y="321939"/>
                  <a:pt x="1080606" y="358713"/>
                </a:cubicBezTo>
                <a:cubicBezTo>
                  <a:pt x="1080606" y="395487"/>
                  <a:pt x="1110417" y="425298"/>
                  <a:pt x="1147191" y="425298"/>
                </a:cubicBezTo>
                <a:cubicBezTo>
                  <a:pt x="1183965" y="425298"/>
                  <a:pt x="1213776" y="395487"/>
                  <a:pt x="1213776" y="358713"/>
                </a:cubicBezTo>
                <a:cubicBezTo>
                  <a:pt x="1213776" y="321939"/>
                  <a:pt x="1183965" y="292128"/>
                  <a:pt x="1147191" y="292128"/>
                </a:cubicBezTo>
                <a:close/>
                <a:moveTo>
                  <a:pt x="1507392" y="292128"/>
                </a:moveTo>
                <a:cubicBezTo>
                  <a:pt x="1470618" y="292128"/>
                  <a:pt x="1440807" y="321939"/>
                  <a:pt x="1440807" y="358713"/>
                </a:cubicBezTo>
                <a:cubicBezTo>
                  <a:pt x="1440807" y="395487"/>
                  <a:pt x="1470618" y="425298"/>
                  <a:pt x="1507392" y="425298"/>
                </a:cubicBezTo>
                <a:cubicBezTo>
                  <a:pt x="1544166" y="425298"/>
                  <a:pt x="1573977" y="395487"/>
                  <a:pt x="1573977" y="358713"/>
                </a:cubicBezTo>
                <a:cubicBezTo>
                  <a:pt x="1573977" y="321939"/>
                  <a:pt x="1544166" y="292128"/>
                  <a:pt x="1507392" y="292128"/>
                </a:cubicBezTo>
                <a:close/>
                <a:moveTo>
                  <a:pt x="1867593" y="292128"/>
                </a:moveTo>
                <a:cubicBezTo>
                  <a:pt x="1830819" y="292128"/>
                  <a:pt x="1801008" y="321939"/>
                  <a:pt x="1801008" y="358713"/>
                </a:cubicBezTo>
                <a:cubicBezTo>
                  <a:pt x="1801008" y="395487"/>
                  <a:pt x="1830819" y="425298"/>
                  <a:pt x="1867593" y="425298"/>
                </a:cubicBezTo>
                <a:cubicBezTo>
                  <a:pt x="1904367" y="425298"/>
                  <a:pt x="1934178" y="395487"/>
                  <a:pt x="1934178" y="358713"/>
                </a:cubicBezTo>
                <a:cubicBezTo>
                  <a:pt x="1934178" y="321939"/>
                  <a:pt x="1904367" y="292128"/>
                  <a:pt x="1867593" y="292128"/>
                </a:cubicBezTo>
                <a:close/>
                <a:moveTo>
                  <a:pt x="2227794" y="292128"/>
                </a:moveTo>
                <a:cubicBezTo>
                  <a:pt x="2191020" y="292128"/>
                  <a:pt x="2161209" y="321939"/>
                  <a:pt x="2161209" y="358713"/>
                </a:cubicBezTo>
                <a:cubicBezTo>
                  <a:pt x="2161209" y="395487"/>
                  <a:pt x="2191020" y="425298"/>
                  <a:pt x="2227794" y="425298"/>
                </a:cubicBezTo>
                <a:cubicBezTo>
                  <a:pt x="2264568" y="425298"/>
                  <a:pt x="2294379" y="395487"/>
                  <a:pt x="2294379" y="358713"/>
                </a:cubicBezTo>
                <a:cubicBezTo>
                  <a:pt x="2294379" y="321939"/>
                  <a:pt x="2264568" y="292128"/>
                  <a:pt x="2227794" y="292128"/>
                </a:cubicBezTo>
                <a:close/>
                <a:moveTo>
                  <a:pt x="66585" y="0"/>
                </a:moveTo>
                <a:cubicBezTo>
                  <a:pt x="29811" y="0"/>
                  <a:pt x="0" y="29811"/>
                  <a:pt x="0" y="66585"/>
                </a:cubicBezTo>
                <a:cubicBezTo>
                  <a:pt x="0" y="103359"/>
                  <a:pt x="29811" y="133170"/>
                  <a:pt x="66585" y="133170"/>
                </a:cubicBezTo>
                <a:cubicBezTo>
                  <a:pt x="103359" y="133170"/>
                  <a:pt x="133170" y="103359"/>
                  <a:pt x="133170" y="66585"/>
                </a:cubicBezTo>
                <a:cubicBezTo>
                  <a:pt x="133170" y="29811"/>
                  <a:pt x="103359" y="0"/>
                  <a:pt x="66585" y="0"/>
                </a:cubicBezTo>
                <a:close/>
                <a:moveTo>
                  <a:pt x="426787" y="0"/>
                </a:moveTo>
                <a:cubicBezTo>
                  <a:pt x="390013" y="0"/>
                  <a:pt x="360202" y="29811"/>
                  <a:pt x="360202" y="66585"/>
                </a:cubicBezTo>
                <a:cubicBezTo>
                  <a:pt x="360202" y="103359"/>
                  <a:pt x="390013" y="133170"/>
                  <a:pt x="426787" y="133170"/>
                </a:cubicBezTo>
                <a:cubicBezTo>
                  <a:pt x="463561" y="133170"/>
                  <a:pt x="493372" y="103359"/>
                  <a:pt x="493372" y="66585"/>
                </a:cubicBezTo>
                <a:cubicBezTo>
                  <a:pt x="493372" y="29811"/>
                  <a:pt x="463561" y="0"/>
                  <a:pt x="426787" y="0"/>
                </a:cubicBezTo>
                <a:close/>
                <a:moveTo>
                  <a:pt x="786989" y="0"/>
                </a:moveTo>
                <a:cubicBezTo>
                  <a:pt x="750215" y="0"/>
                  <a:pt x="720404" y="29811"/>
                  <a:pt x="720404" y="66585"/>
                </a:cubicBezTo>
                <a:cubicBezTo>
                  <a:pt x="720404" y="103359"/>
                  <a:pt x="750215" y="133170"/>
                  <a:pt x="786989" y="133170"/>
                </a:cubicBezTo>
                <a:cubicBezTo>
                  <a:pt x="823763" y="133170"/>
                  <a:pt x="853574" y="103359"/>
                  <a:pt x="853574" y="66585"/>
                </a:cubicBezTo>
                <a:cubicBezTo>
                  <a:pt x="853574" y="29811"/>
                  <a:pt x="823763" y="0"/>
                  <a:pt x="786989" y="0"/>
                </a:cubicBezTo>
                <a:close/>
                <a:moveTo>
                  <a:pt x="1147191" y="0"/>
                </a:moveTo>
                <a:cubicBezTo>
                  <a:pt x="1110417" y="0"/>
                  <a:pt x="1080606" y="29811"/>
                  <a:pt x="1080606" y="66585"/>
                </a:cubicBezTo>
                <a:cubicBezTo>
                  <a:pt x="1080606" y="103359"/>
                  <a:pt x="1110417" y="133170"/>
                  <a:pt x="1147191" y="133170"/>
                </a:cubicBezTo>
                <a:cubicBezTo>
                  <a:pt x="1183965" y="133170"/>
                  <a:pt x="1213776" y="103359"/>
                  <a:pt x="1213776" y="66585"/>
                </a:cubicBezTo>
                <a:cubicBezTo>
                  <a:pt x="1213776" y="29811"/>
                  <a:pt x="1183965" y="0"/>
                  <a:pt x="1147191" y="0"/>
                </a:cubicBezTo>
                <a:close/>
                <a:moveTo>
                  <a:pt x="1507392" y="0"/>
                </a:moveTo>
                <a:cubicBezTo>
                  <a:pt x="1470618" y="0"/>
                  <a:pt x="1440807" y="29811"/>
                  <a:pt x="1440807" y="66585"/>
                </a:cubicBezTo>
                <a:cubicBezTo>
                  <a:pt x="1440807" y="103359"/>
                  <a:pt x="1470618" y="133170"/>
                  <a:pt x="1507392" y="133170"/>
                </a:cubicBezTo>
                <a:cubicBezTo>
                  <a:pt x="1544166" y="133170"/>
                  <a:pt x="1573977" y="103359"/>
                  <a:pt x="1573977" y="66585"/>
                </a:cubicBezTo>
                <a:cubicBezTo>
                  <a:pt x="1573977" y="29811"/>
                  <a:pt x="1544166" y="0"/>
                  <a:pt x="1507392" y="0"/>
                </a:cubicBezTo>
                <a:close/>
                <a:moveTo>
                  <a:pt x="1867593" y="0"/>
                </a:moveTo>
                <a:cubicBezTo>
                  <a:pt x="1830819" y="0"/>
                  <a:pt x="1801008" y="29811"/>
                  <a:pt x="1801008" y="66585"/>
                </a:cubicBezTo>
                <a:cubicBezTo>
                  <a:pt x="1801008" y="103359"/>
                  <a:pt x="1830819" y="133170"/>
                  <a:pt x="1867593" y="133170"/>
                </a:cubicBezTo>
                <a:cubicBezTo>
                  <a:pt x="1904367" y="133170"/>
                  <a:pt x="1934178" y="103359"/>
                  <a:pt x="1934178" y="66585"/>
                </a:cubicBezTo>
                <a:cubicBezTo>
                  <a:pt x="1934178" y="29811"/>
                  <a:pt x="1904367" y="0"/>
                  <a:pt x="1867593" y="0"/>
                </a:cubicBezTo>
                <a:close/>
                <a:moveTo>
                  <a:pt x="2227794" y="0"/>
                </a:moveTo>
                <a:cubicBezTo>
                  <a:pt x="2191020" y="0"/>
                  <a:pt x="2161209" y="29811"/>
                  <a:pt x="2161209" y="66585"/>
                </a:cubicBezTo>
                <a:cubicBezTo>
                  <a:pt x="2161209" y="103359"/>
                  <a:pt x="2191020" y="133170"/>
                  <a:pt x="2227794" y="133170"/>
                </a:cubicBezTo>
                <a:cubicBezTo>
                  <a:pt x="2264568" y="133170"/>
                  <a:pt x="2294379" y="103359"/>
                  <a:pt x="2294379" y="66585"/>
                </a:cubicBezTo>
                <a:cubicBezTo>
                  <a:pt x="2294379" y="29811"/>
                  <a:pt x="2264568" y="0"/>
                  <a:pt x="2227794" y="0"/>
                </a:cubicBezTo>
                <a:close/>
              </a:path>
            </a:pathLst>
          </a:custGeom>
          <a:solidFill>
            <a:schemeClr val="lt1">
              <a:lumMod val="10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11"/>
            </p:custDataLst>
          </p:nvPr>
        </p:nvSpPr>
        <p:spPr>
          <a:xfrm>
            <a:off x="1138728" y="1140308"/>
            <a:ext cx="5618531" cy="2666943"/>
          </a:xfrm>
        </p:spPr>
        <p:txBody>
          <a:bodyPr wrap="square" anchor="b">
            <a:normAutofit/>
          </a:bodyPr>
          <a:lstStyle>
            <a:lvl1pPr marL="0"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2"/>
            </p:custDataLst>
          </p:nvPr>
        </p:nvSpPr>
        <p:spPr>
          <a:xfrm>
            <a:off x="1138728" y="3991689"/>
            <a:ext cx="5618531" cy="972000"/>
          </a:xfrm>
        </p:spPr>
        <p:txBody>
          <a:bodyPr wrap="square">
            <a:normAutofit/>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 name="公司名占位符 6"/>
          <p:cNvSpPr>
            <a:spLocks noGrp="1"/>
          </p:cNvSpPr>
          <p:nvPr>
            <p:ph type="body" sz="quarter" idx="13" hasCustomPrompt="1"/>
            <p:custDataLst>
              <p:tags r:id="rId13"/>
            </p:custDataLst>
          </p:nvPr>
        </p:nvSpPr>
        <p:spPr>
          <a:xfrm>
            <a:off x="1138727" y="504000"/>
            <a:ext cx="2880000" cy="504000"/>
          </a:xfrm>
        </p:spPr>
        <p:txBody>
          <a:bodyPr wrap="square" anchor="ctr">
            <a:normAutofit/>
          </a:bodyPr>
          <a:lstStyle>
            <a:lvl1pPr marL="0" indent="0">
              <a:lnSpc>
                <a:spcPct val="100000"/>
              </a:lnSpc>
              <a:buNone/>
              <a:defRPr sz="1800"/>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4"/>
            </p:custDataLst>
          </p:nvPr>
        </p:nvSpPr>
        <p:spPr>
          <a:xfrm>
            <a:off x="1692722" y="5356510"/>
            <a:ext cx="2880000" cy="504000"/>
          </a:xfrm>
        </p:spPr>
        <p:txBody>
          <a:bodyPr wrap="square" anchor="ctr">
            <a:normAutofit/>
          </a:bodyPr>
          <a:lstStyle>
            <a:lvl1pPr marL="0" indent="0" algn="l">
              <a:lnSpc>
                <a:spcPct val="100000"/>
              </a:lnSpc>
              <a:buNone/>
              <a:defRPr sz="1800"/>
            </a:lvl1pPr>
          </a:lstStyle>
          <a:p>
            <a:pPr lvl="0"/>
            <a:r>
              <a:rPr lang="zh-CN" altLang="en-US" dirty="0"/>
              <a:t>署名</a:t>
            </a:r>
            <a:endParaRPr lang="zh-CN" altLang="en-US" dirty="0"/>
          </a:p>
        </p:txBody>
      </p:sp>
      <p:sp>
        <p:nvSpPr>
          <p:cNvPr id="4" name="日期占位符 3"/>
          <p:cNvSpPr>
            <a:spLocks noGrp="1"/>
          </p:cNvSpPr>
          <p:nvPr>
            <p:ph type="dt" sz="half" idx="10"/>
            <p:custDataLst>
              <p:tags r:id="rId1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4170831" y="0"/>
            <a:ext cx="8021169" cy="1848108"/>
          </a:xfrm>
          <a:prstGeom prst="rect">
            <a:avLst/>
          </a:prstGeom>
        </p:spPr>
      </p:pic>
      <p:sp>
        <p:nvSpPr>
          <p:cNvPr id="4" name="矩形 3"/>
          <p:cNvSpPr/>
          <p:nvPr userDrawn="1">
            <p:custDataLst>
              <p:tags r:id="rId4"/>
            </p:custDataLst>
          </p:nvPr>
        </p:nvSpPr>
        <p:spPr>
          <a:xfrm>
            <a:off x="0" y="0"/>
            <a:ext cx="12192000" cy="6858000"/>
          </a:xfrm>
          <a:prstGeom prst="rect">
            <a:avLst/>
          </a:prstGeom>
          <a:gradFill flip="none" rotWithShape="1">
            <a:gsLst>
              <a:gs pos="92661">
                <a:schemeClr val="accent1">
                  <a:alpha val="71000"/>
                </a:schemeClr>
              </a:gs>
              <a:gs pos="55000">
                <a:schemeClr val="accent1"/>
              </a:gs>
              <a:gs pos="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单圆角 4"/>
          <p:cNvSpPr/>
          <p:nvPr userDrawn="1">
            <p:custDataLst>
              <p:tags r:id="rId5"/>
            </p:custDataLst>
          </p:nvPr>
        </p:nvSpPr>
        <p:spPr>
          <a:xfrm flipH="1">
            <a:off x="0" y="1841500"/>
            <a:ext cx="12192000" cy="5016500"/>
          </a:xfrm>
          <a:prstGeom prst="round1Rect">
            <a:avLst/>
          </a:prstGeom>
          <a:gradFill flip="none" rotWithShape="1">
            <a:gsLst>
              <a:gs pos="24000">
                <a:schemeClr val="bg1"/>
              </a:gs>
              <a:gs pos="100000">
                <a:schemeClr val="bg2"/>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840105" y="380365"/>
            <a:ext cx="1697355" cy="1081405"/>
          </a:xfrm>
        </p:spPr>
        <p:txBody>
          <a:bodyPr wrap="square" anchor="ctr" anchorCtr="0">
            <a:normAutofit/>
          </a:bodyPr>
          <a:lstStyle>
            <a:lvl1pPr marL="0" algn="l">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p>
            <a:endParaRPr lang="zh-CN" alt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32000">
                <a:schemeClr val="bg1"/>
              </a:gs>
              <a:gs pos="99000">
                <a:schemeClr val="bg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custDataLst>
              <p:tags r:id="rId3"/>
            </p:custDataLst>
          </p:nvPr>
        </p:nvSpPr>
        <p:spPr>
          <a:xfrm>
            <a:off x="1" y="0"/>
            <a:ext cx="4787911" cy="6858000"/>
          </a:xfrm>
          <a:custGeom>
            <a:avLst/>
            <a:gdLst>
              <a:gd name="connsiteX0" fmla="*/ 0 w 4787911"/>
              <a:gd name="connsiteY0" fmla="*/ 0 h 6858000"/>
              <a:gd name="connsiteX1" fmla="*/ 77085 w 4787911"/>
              <a:gd name="connsiteY1" fmla="*/ 0 h 6858000"/>
              <a:gd name="connsiteX2" fmla="*/ 102621 w 4787911"/>
              <a:gd name="connsiteY2" fmla="*/ 10069 h 6858000"/>
              <a:gd name="connsiteX3" fmla="*/ 4783714 w 4787911"/>
              <a:gd name="connsiteY3" fmla="*/ 6692021 h 6858000"/>
              <a:gd name="connsiteX4" fmla="*/ 4787911 w 4787911"/>
              <a:gd name="connsiteY4" fmla="*/ 6858000 h 6858000"/>
              <a:gd name="connsiteX5" fmla="*/ 0 w 478791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7911" h="6858000">
                <a:moveTo>
                  <a:pt x="0" y="0"/>
                </a:moveTo>
                <a:lnTo>
                  <a:pt x="77085" y="0"/>
                </a:lnTo>
                <a:lnTo>
                  <a:pt x="102621" y="10069"/>
                </a:lnTo>
                <a:cubicBezTo>
                  <a:pt x="2744511" y="1127494"/>
                  <a:pt x="4631086" y="3681022"/>
                  <a:pt x="4783714" y="6692021"/>
                </a:cubicBezTo>
                <a:lnTo>
                  <a:pt x="4787911" y="6858000"/>
                </a:lnTo>
                <a:lnTo>
                  <a:pt x="0" y="6858000"/>
                </a:lnTo>
                <a:close/>
              </a:path>
            </a:pathLst>
          </a:custGeom>
          <a:gradFill flip="none" rotWithShape="1">
            <a:gsLst>
              <a:gs pos="56000">
                <a:schemeClr val="accent1"/>
              </a:gs>
              <a:gs pos="0">
                <a:schemeClr val="accent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10" name="任意多边形: 形状 9"/>
          <p:cNvSpPr/>
          <p:nvPr userDrawn="1">
            <p:custDataLst>
              <p:tags r:id="rId4"/>
            </p:custDataLst>
          </p:nvPr>
        </p:nvSpPr>
        <p:spPr>
          <a:xfrm rot="10800000" flipV="1">
            <a:off x="11167049" y="0"/>
            <a:ext cx="1024951" cy="2209800"/>
          </a:xfrm>
          <a:custGeom>
            <a:avLst/>
            <a:gdLst>
              <a:gd name="connsiteX0" fmla="*/ 0 w 1431475"/>
              <a:gd name="connsiteY0" fmla="*/ 0 h 3086267"/>
              <a:gd name="connsiteX1" fmla="*/ 896130 w 1431475"/>
              <a:gd name="connsiteY1" fmla="*/ 0 h 3086267"/>
              <a:gd name="connsiteX2" fmla="*/ 976147 w 1431475"/>
              <a:gd name="connsiteY2" fmla="*/ 84430 h 3086267"/>
              <a:gd name="connsiteX3" fmla="*/ 1431475 w 1431475"/>
              <a:gd name="connsiteY3" fmla="*/ 1295263 h 3086267"/>
              <a:gd name="connsiteX4" fmla="*/ 140378 w 1431475"/>
              <a:gd name="connsiteY4" fmla="*/ 3050172 h 3086267"/>
              <a:gd name="connsiteX5" fmla="*/ 0 w 1431475"/>
              <a:gd name="connsiteY5" fmla="*/ 3086267 h 30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475" h="3086267">
                <a:moveTo>
                  <a:pt x="0" y="0"/>
                </a:moveTo>
                <a:lnTo>
                  <a:pt x="896130" y="0"/>
                </a:lnTo>
                <a:lnTo>
                  <a:pt x="976147" y="84430"/>
                </a:lnTo>
                <a:cubicBezTo>
                  <a:pt x="1259635" y="407776"/>
                  <a:pt x="1431475" y="831452"/>
                  <a:pt x="1431475" y="1295263"/>
                </a:cubicBezTo>
                <a:cubicBezTo>
                  <a:pt x="1431475" y="2119816"/>
                  <a:pt x="888374" y="2817521"/>
                  <a:pt x="140378" y="3050172"/>
                </a:cubicBezTo>
                <a:lnTo>
                  <a:pt x="0" y="3086267"/>
                </a:lnTo>
                <a:close/>
              </a:path>
            </a:pathLst>
          </a:custGeom>
          <a:gradFill>
            <a:gsLst>
              <a:gs pos="0">
                <a:schemeClr val="accent1">
                  <a:alpha val="20000"/>
                </a:schemeClr>
              </a:gs>
              <a:gs pos="74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5"/>
            </p:custDataLst>
          </p:nvPr>
        </p:nvSpPr>
        <p:spPr>
          <a:xfrm flipH="1" flipV="1">
            <a:off x="11000544" y="522554"/>
            <a:ext cx="661802" cy="291201"/>
          </a:xfrm>
          <a:custGeom>
            <a:avLst/>
            <a:gdLst>
              <a:gd name="connsiteX0" fmla="*/ 66585 w 2294379"/>
              <a:gd name="connsiteY0" fmla="*/ 876385 h 1009555"/>
              <a:gd name="connsiteX1" fmla="*/ 0 w 2294379"/>
              <a:gd name="connsiteY1" fmla="*/ 942970 h 1009555"/>
              <a:gd name="connsiteX2" fmla="*/ 66585 w 2294379"/>
              <a:gd name="connsiteY2" fmla="*/ 1009555 h 1009555"/>
              <a:gd name="connsiteX3" fmla="*/ 133170 w 2294379"/>
              <a:gd name="connsiteY3" fmla="*/ 942970 h 1009555"/>
              <a:gd name="connsiteX4" fmla="*/ 66585 w 2294379"/>
              <a:gd name="connsiteY4" fmla="*/ 876385 h 1009555"/>
              <a:gd name="connsiteX5" fmla="*/ 426787 w 2294379"/>
              <a:gd name="connsiteY5" fmla="*/ 876385 h 1009555"/>
              <a:gd name="connsiteX6" fmla="*/ 360202 w 2294379"/>
              <a:gd name="connsiteY6" fmla="*/ 942970 h 1009555"/>
              <a:gd name="connsiteX7" fmla="*/ 426787 w 2294379"/>
              <a:gd name="connsiteY7" fmla="*/ 1009555 h 1009555"/>
              <a:gd name="connsiteX8" fmla="*/ 493372 w 2294379"/>
              <a:gd name="connsiteY8" fmla="*/ 942970 h 1009555"/>
              <a:gd name="connsiteX9" fmla="*/ 426787 w 2294379"/>
              <a:gd name="connsiteY9" fmla="*/ 876385 h 1009555"/>
              <a:gd name="connsiteX10" fmla="*/ 786989 w 2294379"/>
              <a:gd name="connsiteY10" fmla="*/ 876385 h 1009555"/>
              <a:gd name="connsiteX11" fmla="*/ 720404 w 2294379"/>
              <a:gd name="connsiteY11" fmla="*/ 942970 h 1009555"/>
              <a:gd name="connsiteX12" fmla="*/ 786989 w 2294379"/>
              <a:gd name="connsiteY12" fmla="*/ 1009555 h 1009555"/>
              <a:gd name="connsiteX13" fmla="*/ 853574 w 2294379"/>
              <a:gd name="connsiteY13" fmla="*/ 942970 h 1009555"/>
              <a:gd name="connsiteX14" fmla="*/ 786989 w 2294379"/>
              <a:gd name="connsiteY14" fmla="*/ 876385 h 1009555"/>
              <a:gd name="connsiteX15" fmla="*/ 1147191 w 2294379"/>
              <a:gd name="connsiteY15" fmla="*/ 876385 h 1009555"/>
              <a:gd name="connsiteX16" fmla="*/ 1080606 w 2294379"/>
              <a:gd name="connsiteY16" fmla="*/ 942970 h 1009555"/>
              <a:gd name="connsiteX17" fmla="*/ 1147191 w 2294379"/>
              <a:gd name="connsiteY17" fmla="*/ 1009555 h 1009555"/>
              <a:gd name="connsiteX18" fmla="*/ 1213776 w 2294379"/>
              <a:gd name="connsiteY18" fmla="*/ 942970 h 1009555"/>
              <a:gd name="connsiteX19" fmla="*/ 1147191 w 2294379"/>
              <a:gd name="connsiteY19" fmla="*/ 876385 h 1009555"/>
              <a:gd name="connsiteX20" fmla="*/ 1507392 w 2294379"/>
              <a:gd name="connsiteY20" fmla="*/ 876385 h 1009555"/>
              <a:gd name="connsiteX21" fmla="*/ 1440807 w 2294379"/>
              <a:gd name="connsiteY21" fmla="*/ 942970 h 1009555"/>
              <a:gd name="connsiteX22" fmla="*/ 1507392 w 2294379"/>
              <a:gd name="connsiteY22" fmla="*/ 1009555 h 1009555"/>
              <a:gd name="connsiteX23" fmla="*/ 1573977 w 2294379"/>
              <a:gd name="connsiteY23" fmla="*/ 942970 h 1009555"/>
              <a:gd name="connsiteX24" fmla="*/ 1507392 w 2294379"/>
              <a:gd name="connsiteY24" fmla="*/ 876385 h 1009555"/>
              <a:gd name="connsiteX25" fmla="*/ 1867593 w 2294379"/>
              <a:gd name="connsiteY25" fmla="*/ 876385 h 1009555"/>
              <a:gd name="connsiteX26" fmla="*/ 1801008 w 2294379"/>
              <a:gd name="connsiteY26" fmla="*/ 942970 h 1009555"/>
              <a:gd name="connsiteX27" fmla="*/ 1867593 w 2294379"/>
              <a:gd name="connsiteY27" fmla="*/ 1009555 h 1009555"/>
              <a:gd name="connsiteX28" fmla="*/ 1934178 w 2294379"/>
              <a:gd name="connsiteY28" fmla="*/ 942970 h 1009555"/>
              <a:gd name="connsiteX29" fmla="*/ 1867593 w 2294379"/>
              <a:gd name="connsiteY29" fmla="*/ 876385 h 1009555"/>
              <a:gd name="connsiteX30" fmla="*/ 2227794 w 2294379"/>
              <a:gd name="connsiteY30" fmla="*/ 876385 h 1009555"/>
              <a:gd name="connsiteX31" fmla="*/ 2161209 w 2294379"/>
              <a:gd name="connsiteY31" fmla="*/ 942970 h 1009555"/>
              <a:gd name="connsiteX32" fmla="*/ 2227794 w 2294379"/>
              <a:gd name="connsiteY32" fmla="*/ 1009555 h 1009555"/>
              <a:gd name="connsiteX33" fmla="*/ 2294379 w 2294379"/>
              <a:gd name="connsiteY33" fmla="*/ 942970 h 1009555"/>
              <a:gd name="connsiteX34" fmla="*/ 2227794 w 2294379"/>
              <a:gd name="connsiteY34" fmla="*/ 876385 h 1009555"/>
              <a:gd name="connsiteX35" fmla="*/ 66585 w 2294379"/>
              <a:gd name="connsiteY35" fmla="*/ 584256 h 1009555"/>
              <a:gd name="connsiteX36" fmla="*/ 0 w 2294379"/>
              <a:gd name="connsiteY36" fmla="*/ 650841 h 1009555"/>
              <a:gd name="connsiteX37" fmla="*/ 66585 w 2294379"/>
              <a:gd name="connsiteY37" fmla="*/ 717426 h 1009555"/>
              <a:gd name="connsiteX38" fmla="*/ 133170 w 2294379"/>
              <a:gd name="connsiteY38" fmla="*/ 650841 h 1009555"/>
              <a:gd name="connsiteX39" fmla="*/ 66585 w 2294379"/>
              <a:gd name="connsiteY39" fmla="*/ 584256 h 1009555"/>
              <a:gd name="connsiteX40" fmla="*/ 426787 w 2294379"/>
              <a:gd name="connsiteY40" fmla="*/ 584256 h 1009555"/>
              <a:gd name="connsiteX41" fmla="*/ 360202 w 2294379"/>
              <a:gd name="connsiteY41" fmla="*/ 650841 h 1009555"/>
              <a:gd name="connsiteX42" fmla="*/ 426787 w 2294379"/>
              <a:gd name="connsiteY42" fmla="*/ 717426 h 1009555"/>
              <a:gd name="connsiteX43" fmla="*/ 493372 w 2294379"/>
              <a:gd name="connsiteY43" fmla="*/ 650841 h 1009555"/>
              <a:gd name="connsiteX44" fmla="*/ 426787 w 2294379"/>
              <a:gd name="connsiteY44" fmla="*/ 584256 h 1009555"/>
              <a:gd name="connsiteX45" fmla="*/ 786989 w 2294379"/>
              <a:gd name="connsiteY45" fmla="*/ 584256 h 1009555"/>
              <a:gd name="connsiteX46" fmla="*/ 720404 w 2294379"/>
              <a:gd name="connsiteY46" fmla="*/ 650841 h 1009555"/>
              <a:gd name="connsiteX47" fmla="*/ 786989 w 2294379"/>
              <a:gd name="connsiteY47" fmla="*/ 717426 h 1009555"/>
              <a:gd name="connsiteX48" fmla="*/ 853574 w 2294379"/>
              <a:gd name="connsiteY48" fmla="*/ 650841 h 1009555"/>
              <a:gd name="connsiteX49" fmla="*/ 786989 w 2294379"/>
              <a:gd name="connsiteY49" fmla="*/ 584256 h 1009555"/>
              <a:gd name="connsiteX50" fmla="*/ 1147191 w 2294379"/>
              <a:gd name="connsiteY50" fmla="*/ 584256 h 1009555"/>
              <a:gd name="connsiteX51" fmla="*/ 1080606 w 2294379"/>
              <a:gd name="connsiteY51" fmla="*/ 650841 h 1009555"/>
              <a:gd name="connsiteX52" fmla="*/ 1147191 w 2294379"/>
              <a:gd name="connsiteY52" fmla="*/ 717426 h 1009555"/>
              <a:gd name="connsiteX53" fmla="*/ 1213776 w 2294379"/>
              <a:gd name="connsiteY53" fmla="*/ 650841 h 1009555"/>
              <a:gd name="connsiteX54" fmla="*/ 1147191 w 2294379"/>
              <a:gd name="connsiteY54" fmla="*/ 584256 h 1009555"/>
              <a:gd name="connsiteX55" fmla="*/ 1507392 w 2294379"/>
              <a:gd name="connsiteY55" fmla="*/ 584256 h 1009555"/>
              <a:gd name="connsiteX56" fmla="*/ 1440807 w 2294379"/>
              <a:gd name="connsiteY56" fmla="*/ 650841 h 1009555"/>
              <a:gd name="connsiteX57" fmla="*/ 1507392 w 2294379"/>
              <a:gd name="connsiteY57" fmla="*/ 717426 h 1009555"/>
              <a:gd name="connsiteX58" fmla="*/ 1573977 w 2294379"/>
              <a:gd name="connsiteY58" fmla="*/ 650841 h 1009555"/>
              <a:gd name="connsiteX59" fmla="*/ 1507392 w 2294379"/>
              <a:gd name="connsiteY59" fmla="*/ 584256 h 1009555"/>
              <a:gd name="connsiteX60" fmla="*/ 1867593 w 2294379"/>
              <a:gd name="connsiteY60" fmla="*/ 584256 h 1009555"/>
              <a:gd name="connsiteX61" fmla="*/ 1801008 w 2294379"/>
              <a:gd name="connsiteY61" fmla="*/ 650841 h 1009555"/>
              <a:gd name="connsiteX62" fmla="*/ 1867593 w 2294379"/>
              <a:gd name="connsiteY62" fmla="*/ 717426 h 1009555"/>
              <a:gd name="connsiteX63" fmla="*/ 1934178 w 2294379"/>
              <a:gd name="connsiteY63" fmla="*/ 650841 h 1009555"/>
              <a:gd name="connsiteX64" fmla="*/ 1867593 w 2294379"/>
              <a:gd name="connsiteY64" fmla="*/ 584256 h 1009555"/>
              <a:gd name="connsiteX65" fmla="*/ 2227794 w 2294379"/>
              <a:gd name="connsiteY65" fmla="*/ 584256 h 1009555"/>
              <a:gd name="connsiteX66" fmla="*/ 2161209 w 2294379"/>
              <a:gd name="connsiteY66" fmla="*/ 650841 h 1009555"/>
              <a:gd name="connsiteX67" fmla="*/ 2227794 w 2294379"/>
              <a:gd name="connsiteY67" fmla="*/ 717426 h 1009555"/>
              <a:gd name="connsiteX68" fmla="*/ 2294379 w 2294379"/>
              <a:gd name="connsiteY68" fmla="*/ 650841 h 1009555"/>
              <a:gd name="connsiteX69" fmla="*/ 2227794 w 2294379"/>
              <a:gd name="connsiteY69" fmla="*/ 584256 h 1009555"/>
              <a:gd name="connsiteX70" fmla="*/ 66585 w 2294379"/>
              <a:gd name="connsiteY70" fmla="*/ 292128 h 1009555"/>
              <a:gd name="connsiteX71" fmla="*/ 0 w 2294379"/>
              <a:gd name="connsiteY71" fmla="*/ 358713 h 1009555"/>
              <a:gd name="connsiteX72" fmla="*/ 66585 w 2294379"/>
              <a:gd name="connsiteY72" fmla="*/ 425298 h 1009555"/>
              <a:gd name="connsiteX73" fmla="*/ 133170 w 2294379"/>
              <a:gd name="connsiteY73" fmla="*/ 358713 h 1009555"/>
              <a:gd name="connsiteX74" fmla="*/ 66585 w 2294379"/>
              <a:gd name="connsiteY74" fmla="*/ 292128 h 1009555"/>
              <a:gd name="connsiteX75" fmla="*/ 426787 w 2294379"/>
              <a:gd name="connsiteY75" fmla="*/ 292128 h 1009555"/>
              <a:gd name="connsiteX76" fmla="*/ 360202 w 2294379"/>
              <a:gd name="connsiteY76" fmla="*/ 358713 h 1009555"/>
              <a:gd name="connsiteX77" fmla="*/ 426787 w 2294379"/>
              <a:gd name="connsiteY77" fmla="*/ 425298 h 1009555"/>
              <a:gd name="connsiteX78" fmla="*/ 493372 w 2294379"/>
              <a:gd name="connsiteY78" fmla="*/ 358713 h 1009555"/>
              <a:gd name="connsiteX79" fmla="*/ 426787 w 2294379"/>
              <a:gd name="connsiteY79" fmla="*/ 292128 h 1009555"/>
              <a:gd name="connsiteX80" fmla="*/ 786989 w 2294379"/>
              <a:gd name="connsiteY80" fmla="*/ 292128 h 1009555"/>
              <a:gd name="connsiteX81" fmla="*/ 720404 w 2294379"/>
              <a:gd name="connsiteY81" fmla="*/ 358713 h 1009555"/>
              <a:gd name="connsiteX82" fmla="*/ 786989 w 2294379"/>
              <a:gd name="connsiteY82" fmla="*/ 425298 h 1009555"/>
              <a:gd name="connsiteX83" fmla="*/ 853574 w 2294379"/>
              <a:gd name="connsiteY83" fmla="*/ 358713 h 1009555"/>
              <a:gd name="connsiteX84" fmla="*/ 786989 w 2294379"/>
              <a:gd name="connsiteY84" fmla="*/ 292128 h 1009555"/>
              <a:gd name="connsiteX85" fmla="*/ 1147191 w 2294379"/>
              <a:gd name="connsiteY85" fmla="*/ 292128 h 1009555"/>
              <a:gd name="connsiteX86" fmla="*/ 1080606 w 2294379"/>
              <a:gd name="connsiteY86" fmla="*/ 358713 h 1009555"/>
              <a:gd name="connsiteX87" fmla="*/ 1147191 w 2294379"/>
              <a:gd name="connsiteY87" fmla="*/ 425298 h 1009555"/>
              <a:gd name="connsiteX88" fmla="*/ 1213776 w 2294379"/>
              <a:gd name="connsiteY88" fmla="*/ 358713 h 1009555"/>
              <a:gd name="connsiteX89" fmla="*/ 1147191 w 2294379"/>
              <a:gd name="connsiteY89" fmla="*/ 292128 h 1009555"/>
              <a:gd name="connsiteX90" fmla="*/ 1507392 w 2294379"/>
              <a:gd name="connsiteY90" fmla="*/ 292128 h 1009555"/>
              <a:gd name="connsiteX91" fmla="*/ 1440807 w 2294379"/>
              <a:gd name="connsiteY91" fmla="*/ 358713 h 1009555"/>
              <a:gd name="connsiteX92" fmla="*/ 1507392 w 2294379"/>
              <a:gd name="connsiteY92" fmla="*/ 425298 h 1009555"/>
              <a:gd name="connsiteX93" fmla="*/ 1573977 w 2294379"/>
              <a:gd name="connsiteY93" fmla="*/ 358713 h 1009555"/>
              <a:gd name="connsiteX94" fmla="*/ 1507392 w 2294379"/>
              <a:gd name="connsiteY94" fmla="*/ 292128 h 1009555"/>
              <a:gd name="connsiteX95" fmla="*/ 1867593 w 2294379"/>
              <a:gd name="connsiteY95" fmla="*/ 292128 h 1009555"/>
              <a:gd name="connsiteX96" fmla="*/ 1801008 w 2294379"/>
              <a:gd name="connsiteY96" fmla="*/ 358713 h 1009555"/>
              <a:gd name="connsiteX97" fmla="*/ 1867593 w 2294379"/>
              <a:gd name="connsiteY97" fmla="*/ 425298 h 1009555"/>
              <a:gd name="connsiteX98" fmla="*/ 1934178 w 2294379"/>
              <a:gd name="connsiteY98" fmla="*/ 358713 h 1009555"/>
              <a:gd name="connsiteX99" fmla="*/ 1867593 w 2294379"/>
              <a:gd name="connsiteY99" fmla="*/ 292128 h 1009555"/>
              <a:gd name="connsiteX100" fmla="*/ 2227794 w 2294379"/>
              <a:gd name="connsiteY100" fmla="*/ 292128 h 1009555"/>
              <a:gd name="connsiteX101" fmla="*/ 2161209 w 2294379"/>
              <a:gd name="connsiteY101" fmla="*/ 358713 h 1009555"/>
              <a:gd name="connsiteX102" fmla="*/ 2227794 w 2294379"/>
              <a:gd name="connsiteY102" fmla="*/ 425298 h 1009555"/>
              <a:gd name="connsiteX103" fmla="*/ 2294379 w 2294379"/>
              <a:gd name="connsiteY103" fmla="*/ 358713 h 1009555"/>
              <a:gd name="connsiteX104" fmla="*/ 2227794 w 2294379"/>
              <a:gd name="connsiteY104" fmla="*/ 292128 h 1009555"/>
              <a:gd name="connsiteX105" fmla="*/ 66585 w 2294379"/>
              <a:gd name="connsiteY105" fmla="*/ 0 h 1009555"/>
              <a:gd name="connsiteX106" fmla="*/ 0 w 2294379"/>
              <a:gd name="connsiteY106" fmla="*/ 66585 h 1009555"/>
              <a:gd name="connsiteX107" fmla="*/ 66585 w 2294379"/>
              <a:gd name="connsiteY107" fmla="*/ 133170 h 1009555"/>
              <a:gd name="connsiteX108" fmla="*/ 133170 w 2294379"/>
              <a:gd name="connsiteY108" fmla="*/ 66585 h 1009555"/>
              <a:gd name="connsiteX109" fmla="*/ 66585 w 2294379"/>
              <a:gd name="connsiteY109" fmla="*/ 0 h 1009555"/>
              <a:gd name="connsiteX110" fmla="*/ 426787 w 2294379"/>
              <a:gd name="connsiteY110" fmla="*/ 0 h 1009555"/>
              <a:gd name="connsiteX111" fmla="*/ 360202 w 2294379"/>
              <a:gd name="connsiteY111" fmla="*/ 66585 h 1009555"/>
              <a:gd name="connsiteX112" fmla="*/ 426787 w 2294379"/>
              <a:gd name="connsiteY112" fmla="*/ 133170 h 1009555"/>
              <a:gd name="connsiteX113" fmla="*/ 493372 w 2294379"/>
              <a:gd name="connsiteY113" fmla="*/ 66585 h 1009555"/>
              <a:gd name="connsiteX114" fmla="*/ 426787 w 2294379"/>
              <a:gd name="connsiteY114" fmla="*/ 0 h 1009555"/>
              <a:gd name="connsiteX115" fmla="*/ 786989 w 2294379"/>
              <a:gd name="connsiteY115" fmla="*/ 0 h 1009555"/>
              <a:gd name="connsiteX116" fmla="*/ 720404 w 2294379"/>
              <a:gd name="connsiteY116" fmla="*/ 66585 h 1009555"/>
              <a:gd name="connsiteX117" fmla="*/ 786989 w 2294379"/>
              <a:gd name="connsiteY117" fmla="*/ 133170 h 1009555"/>
              <a:gd name="connsiteX118" fmla="*/ 853574 w 2294379"/>
              <a:gd name="connsiteY118" fmla="*/ 66585 h 1009555"/>
              <a:gd name="connsiteX119" fmla="*/ 786989 w 2294379"/>
              <a:gd name="connsiteY119" fmla="*/ 0 h 1009555"/>
              <a:gd name="connsiteX120" fmla="*/ 1147191 w 2294379"/>
              <a:gd name="connsiteY120" fmla="*/ 0 h 1009555"/>
              <a:gd name="connsiteX121" fmla="*/ 1080606 w 2294379"/>
              <a:gd name="connsiteY121" fmla="*/ 66585 h 1009555"/>
              <a:gd name="connsiteX122" fmla="*/ 1147191 w 2294379"/>
              <a:gd name="connsiteY122" fmla="*/ 133170 h 1009555"/>
              <a:gd name="connsiteX123" fmla="*/ 1213776 w 2294379"/>
              <a:gd name="connsiteY123" fmla="*/ 66585 h 1009555"/>
              <a:gd name="connsiteX124" fmla="*/ 1147191 w 2294379"/>
              <a:gd name="connsiteY124" fmla="*/ 0 h 1009555"/>
              <a:gd name="connsiteX125" fmla="*/ 1507392 w 2294379"/>
              <a:gd name="connsiteY125" fmla="*/ 0 h 1009555"/>
              <a:gd name="connsiteX126" fmla="*/ 1440807 w 2294379"/>
              <a:gd name="connsiteY126" fmla="*/ 66585 h 1009555"/>
              <a:gd name="connsiteX127" fmla="*/ 1507392 w 2294379"/>
              <a:gd name="connsiteY127" fmla="*/ 133170 h 1009555"/>
              <a:gd name="connsiteX128" fmla="*/ 1573977 w 2294379"/>
              <a:gd name="connsiteY128" fmla="*/ 66585 h 1009555"/>
              <a:gd name="connsiteX129" fmla="*/ 1507392 w 2294379"/>
              <a:gd name="connsiteY129" fmla="*/ 0 h 1009555"/>
              <a:gd name="connsiteX130" fmla="*/ 1867593 w 2294379"/>
              <a:gd name="connsiteY130" fmla="*/ 0 h 1009555"/>
              <a:gd name="connsiteX131" fmla="*/ 1801008 w 2294379"/>
              <a:gd name="connsiteY131" fmla="*/ 66585 h 1009555"/>
              <a:gd name="connsiteX132" fmla="*/ 1867593 w 2294379"/>
              <a:gd name="connsiteY132" fmla="*/ 133170 h 1009555"/>
              <a:gd name="connsiteX133" fmla="*/ 1934178 w 2294379"/>
              <a:gd name="connsiteY133" fmla="*/ 66585 h 1009555"/>
              <a:gd name="connsiteX134" fmla="*/ 1867593 w 2294379"/>
              <a:gd name="connsiteY134" fmla="*/ 0 h 1009555"/>
              <a:gd name="connsiteX135" fmla="*/ 2227794 w 2294379"/>
              <a:gd name="connsiteY135" fmla="*/ 0 h 1009555"/>
              <a:gd name="connsiteX136" fmla="*/ 2161209 w 2294379"/>
              <a:gd name="connsiteY136" fmla="*/ 66585 h 1009555"/>
              <a:gd name="connsiteX137" fmla="*/ 2227794 w 2294379"/>
              <a:gd name="connsiteY137" fmla="*/ 133170 h 1009555"/>
              <a:gd name="connsiteX138" fmla="*/ 2294379 w 2294379"/>
              <a:gd name="connsiteY138" fmla="*/ 66585 h 1009555"/>
              <a:gd name="connsiteX139" fmla="*/ 2227794 w 2294379"/>
              <a:gd name="connsiteY139" fmla="*/ 0 h 10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294379" h="1009555">
                <a:moveTo>
                  <a:pt x="66585" y="876385"/>
                </a:moveTo>
                <a:cubicBezTo>
                  <a:pt x="29811" y="876385"/>
                  <a:pt x="0" y="906196"/>
                  <a:pt x="0" y="942970"/>
                </a:cubicBezTo>
                <a:cubicBezTo>
                  <a:pt x="0" y="979744"/>
                  <a:pt x="29811" y="1009555"/>
                  <a:pt x="66585" y="1009555"/>
                </a:cubicBezTo>
                <a:cubicBezTo>
                  <a:pt x="103359" y="1009555"/>
                  <a:pt x="133170" y="979744"/>
                  <a:pt x="133170" y="942970"/>
                </a:cubicBezTo>
                <a:cubicBezTo>
                  <a:pt x="133170" y="906196"/>
                  <a:pt x="103359" y="876385"/>
                  <a:pt x="66585" y="876385"/>
                </a:cubicBezTo>
                <a:close/>
                <a:moveTo>
                  <a:pt x="426787" y="876385"/>
                </a:moveTo>
                <a:cubicBezTo>
                  <a:pt x="390013" y="876385"/>
                  <a:pt x="360202" y="906196"/>
                  <a:pt x="360202" y="942970"/>
                </a:cubicBezTo>
                <a:cubicBezTo>
                  <a:pt x="360202" y="979744"/>
                  <a:pt x="390013" y="1009555"/>
                  <a:pt x="426787" y="1009555"/>
                </a:cubicBezTo>
                <a:cubicBezTo>
                  <a:pt x="463561" y="1009555"/>
                  <a:pt x="493372" y="979744"/>
                  <a:pt x="493372" y="942970"/>
                </a:cubicBezTo>
                <a:cubicBezTo>
                  <a:pt x="493372" y="906196"/>
                  <a:pt x="463561" y="876385"/>
                  <a:pt x="426787" y="876385"/>
                </a:cubicBezTo>
                <a:close/>
                <a:moveTo>
                  <a:pt x="786989" y="876385"/>
                </a:moveTo>
                <a:cubicBezTo>
                  <a:pt x="750215" y="876385"/>
                  <a:pt x="720404" y="906196"/>
                  <a:pt x="720404" y="942970"/>
                </a:cubicBezTo>
                <a:cubicBezTo>
                  <a:pt x="720404" y="979744"/>
                  <a:pt x="750215" y="1009555"/>
                  <a:pt x="786989" y="1009555"/>
                </a:cubicBezTo>
                <a:cubicBezTo>
                  <a:pt x="823763" y="1009555"/>
                  <a:pt x="853574" y="979744"/>
                  <a:pt x="853574" y="942970"/>
                </a:cubicBezTo>
                <a:cubicBezTo>
                  <a:pt x="853574" y="906196"/>
                  <a:pt x="823763" y="876385"/>
                  <a:pt x="786989" y="876385"/>
                </a:cubicBezTo>
                <a:close/>
                <a:moveTo>
                  <a:pt x="1147191" y="876385"/>
                </a:moveTo>
                <a:cubicBezTo>
                  <a:pt x="1110417" y="876385"/>
                  <a:pt x="1080606" y="906196"/>
                  <a:pt x="1080606" y="942970"/>
                </a:cubicBezTo>
                <a:cubicBezTo>
                  <a:pt x="1080606" y="979744"/>
                  <a:pt x="1110417" y="1009555"/>
                  <a:pt x="1147191" y="1009555"/>
                </a:cubicBezTo>
                <a:cubicBezTo>
                  <a:pt x="1183965" y="1009555"/>
                  <a:pt x="1213776" y="979744"/>
                  <a:pt x="1213776" y="942970"/>
                </a:cubicBezTo>
                <a:cubicBezTo>
                  <a:pt x="1213776" y="906196"/>
                  <a:pt x="1183965" y="876385"/>
                  <a:pt x="1147191" y="876385"/>
                </a:cubicBezTo>
                <a:close/>
                <a:moveTo>
                  <a:pt x="1507392" y="876385"/>
                </a:moveTo>
                <a:cubicBezTo>
                  <a:pt x="1470618" y="876385"/>
                  <a:pt x="1440807" y="906196"/>
                  <a:pt x="1440807" y="942970"/>
                </a:cubicBezTo>
                <a:cubicBezTo>
                  <a:pt x="1440807" y="979744"/>
                  <a:pt x="1470618" y="1009555"/>
                  <a:pt x="1507392" y="1009555"/>
                </a:cubicBezTo>
                <a:cubicBezTo>
                  <a:pt x="1544166" y="1009555"/>
                  <a:pt x="1573977" y="979744"/>
                  <a:pt x="1573977" y="942970"/>
                </a:cubicBezTo>
                <a:cubicBezTo>
                  <a:pt x="1573977" y="906196"/>
                  <a:pt x="1544166" y="876385"/>
                  <a:pt x="1507392" y="876385"/>
                </a:cubicBezTo>
                <a:close/>
                <a:moveTo>
                  <a:pt x="1867593" y="876385"/>
                </a:moveTo>
                <a:cubicBezTo>
                  <a:pt x="1830819" y="876385"/>
                  <a:pt x="1801008" y="906196"/>
                  <a:pt x="1801008" y="942970"/>
                </a:cubicBezTo>
                <a:cubicBezTo>
                  <a:pt x="1801008" y="979744"/>
                  <a:pt x="1830819" y="1009555"/>
                  <a:pt x="1867593" y="1009555"/>
                </a:cubicBezTo>
                <a:cubicBezTo>
                  <a:pt x="1904367" y="1009555"/>
                  <a:pt x="1934178" y="979744"/>
                  <a:pt x="1934178" y="942970"/>
                </a:cubicBezTo>
                <a:cubicBezTo>
                  <a:pt x="1934178" y="906196"/>
                  <a:pt x="1904367" y="876385"/>
                  <a:pt x="1867593" y="876385"/>
                </a:cubicBezTo>
                <a:close/>
                <a:moveTo>
                  <a:pt x="2227794" y="876385"/>
                </a:moveTo>
                <a:cubicBezTo>
                  <a:pt x="2191020" y="876385"/>
                  <a:pt x="2161209" y="906196"/>
                  <a:pt x="2161209" y="942970"/>
                </a:cubicBezTo>
                <a:cubicBezTo>
                  <a:pt x="2161209" y="979744"/>
                  <a:pt x="2191020" y="1009555"/>
                  <a:pt x="2227794" y="1009555"/>
                </a:cubicBezTo>
                <a:cubicBezTo>
                  <a:pt x="2264568" y="1009555"/>
                  <a:pt x="2294379" y="979744"/>
                  <a:pt x="2294379" y="942970"/>
                </a:cubicBezTo>
                <a:cubicBezTo>
                  <a:pt x="2294379" y="906196"/>
                  <a:pt x="2264568" y="876385"/>
                  <a:pt x="2227794" y="876385"/>
                </a:cubicBezTo>
                <a:close/>
                <a:moveTo>
                  <a:pt x="66585" y="584256"/>
                </a:moveTo>
                <a:cubicBezTo>
                  <a:pt x="29811" y="584256"/>
                  <a:pt x="0" y="614067"/>
                  <a:pt x="0" y="650841"/>
                </a:cubicBezTo>
                <a:cubicBezTo>
                  <a:pt x="0" y="687615"/>
                  <a:pt x="29811" y="717426"/>
                  <a:pt x="66585" y="717426"/>
                </a:cubicBezTo>
                <a:cubicBezTo>
                  <a:pt x="103359" y="717426"/>
                  <a:pt x="133170" y="687615"/>
                  <a:pt x="133170" y="650841"/>
                </a:cubicBezTo>
                <a:cubicBezTo>
                  <a:pt x="133170" y="614067"/>
                  <a:pt x="103359" y="584256"/>
                  <a:pt x="66585" y="584256"/>
                </a:cubicBezTo>
                <a:close/>
                <a:moveTo>
                  <a:pt x="426787" y="584256"/>
                </a:moveTo>
                <a:cubicBezTo>
                  <a:pt x="390013" y="584256"/>
                  <a:pt x="360202" y="614067"/>
                  <a:pt x="360202" y="650841"/>
                </a:cubicBezTo>
                <a:cubicBezTo>
                  <a:pt x="360202" y="687615"/>
                  <a:pt x="390013" y="717426"/>
                  <a:pt x="426787" y="717426"/>
                </a:cubicBezTo>
                <a:cubicBezTo>
                  <a:pt x="463561" y="717426"/>
                  <a:pt x="493372" y="687615"/>
                  <a:pt x="493372" y="650841"/>
                </a:cubicBezTo>
                <a:cubicBezTo>
                  <a:pt x="493372" y="614067"/>
                  <a:pt x="463561" y="584256"/>
                  <a:pt x="426787" y="584256"/>
                </a:cubicBezTo>
                <a:close/>
                <a:moveTo>
                  <a:pt x="786989" y="584256"/>
                </a:moveTo>
                <a:cubicBezTo>
                  <a:pt x="750215" y="584256"/>
                  <a:pt x="720404" y="614067"/>
                  <a:pt x="720404" y="650841"/>
                </a:cubicBezTo>
                <a:cubicBezTo>
                  <a:pt x="720404" y="687615"/>
                  <a:pt x="750215" y="717426"/>
                  <a:pt x="786989" y="717426"/>
                </a:cubicBezTo>
                <a:cubicBezTo>
                  <a:pt x="823763" y="717426"/>
                  <a:pt x="853574" y="687615"/>
                  <a:pt x="853574" y="650841"/>
                </a:cubicBezTo>
                <a:cubicBezTo>
                  <a:pt x="853574" y="614067"/>
                  <a:pt x="823763" y="584256"/>
                  <a:pt x="786989" y="584256"/>
                </a:cubicBezTo>
                <a:close/>
                <a:moveTo>
                  <a:pt x="1147191" y="584256"/>
                </a:moveTo>
                <a:cubicBezTo>
                  <a:pt x="1110417" y="584256"/>
                  <a:pt x="1080606" y="614067"/>
                  <a:pt x="1080606" y="650841"/>
                </a:cubicBezTo>
                <a:cubicBezTo>
                  <a:pt x="1080606" y="687615"/>
                  <a:pt x="1110417" y="717426"/>
                  <a:pt x="1147191" y="717426"/>
                </a:cubicBezTo>
                <a:cubicBezTo>
                  <a:pt x="1183965" y="717426"/>
                  <a:pt x="1213776" y="687615"/>
                  <a:pt x="1213776" y="650841"/>
                </a:cubicBezTo>
                <a:cubicBezTo>
                  <a:pt x="1213776" y="614067"/>
                  <a:pt x="1183965" y="584256"/>
                  <a:pt x="1147191" y="584256"/>
                </a:cubicBezTo>
                <a:close/>
                <a:moveTo>
                  <a:pt x="1507392" y="584256"/>
                </a:moveTo>
                <a:cubicBezTo>
                  <a:pt x="1470618" y="584256"/>
                  <a:pt x="1440807" y="614067"/>
                  <a:pt x="1440807" y="650841"/>
                </a:cubicBezTo>
                <a:cubicBezTo>
                  <a:pt x="1440807" y="687615"/>
                  <a:pt x="1470618" y="717426"/>
                  <a:pt x="1507392" y="717426"/>
                </a:cubicBezTo>
                <a:cubicBezTo>
                  <a:pt x="1544166" y="717426"/>
                  <a:pt x="1573977" y="687615"/>
                  <a:pt x="1573977" y="650841"/>
                </a:cubicBezTo>
                <a:cubicBezTo>
                  <a:pt x="1573977" y="614067"/>
                  <a:pt x="1544166" y="584256"/>
                  <a:pt x="1507392" y="584256"/>
                </a:cubicBezTo>
                <a:close/>
                <a:moveTo>
                  <a:pt x="1867593" y="584256"/>
                </a:moveTo>
                <a:cubicBezTo>
                  <a:pt x="1830819" y="584256"/>
                  <a:pt x="1801008" y="614067"/>
                  <a:pt x="1801008" y="650841"/>
                </a:cubicBezTo>
                <a:cubicBezTo>
                  <a:pt x="1801008" y="687615"/>
                  <a:pt x="1830819" y="717426"/>
                  <a:pt x="1867593" y="717426"/>
                </a:cubicBezTo>
                <a:cubicBezTo>
                  <a:pt x="1904367" y="717426"/>
                  <a:pt x="1934178" y="687615"/>
                  <a:pt x="1934178" y="650841"/>
                </a:cubicBezTo>
                <a:cubicBezTo>
                  <a:pt x="1934178" y="614067"/>
                  <a:pt x="1904367" y="584256"/>
                  <a:pt x="1867593" y="584256"/>
                </a:cubicBezTo>
                <a:close/>
                <a:moveTo>
                  <a:pt x="2227794" y="584256"/>
                </a:moveTo>
                <a:cubicBezTo>
                  <a:pt x="2191020" y="584256"/>
                  <a:pt x="2161209" y="614067"/>
                  <a:pt x="2161209" y="650841"/>
                </a:cubicBezTo>
                <a:cubicBezTo>
                  <a:pt x="2161209" y="687615"/>
                  <a:pt x="2191020" y="717426"/>
                  <a:pt x="2227794" y="717426"/>
                </a:cubicBezTo>
                <a:cubicBezTo>
                  <a:pt x="2264568" y="717426"/>
                  <a:pt x="2294379" y="687615"/>
                  <a:pt x="2294379" y="650841"/>
                </a:cubicBezTo>
                <a:cubicBezTo>
                  <a:pt x="2294379" y="614067"/>
                  <a:pt x="2264568" y="584256"/>
                  <a:pt x="2227794" y="584256"/>
                </a:cubicBezTo>
                <a:close/>
                <a:moveTo>
                  <a:pt x="66585" y="292128"/>
                </a:moveTo>
                <a:cubicBezTo>
                  <a:pt x="29811" y="292128"/>
                  <a:pt x="0" y="321939"/>
                  <a:pt x="0" y="358713"/>
                </a:cubicBezTo>
                <a:cubicBezTo>
                  <a:pt x="0" y="395487"/>
                  <a:pt x="29811" y="425298"/>
                  <a:pt x="66585" y="425298"/>
                </a:cubicBezTo>
                <a:cubicBezTo>
                  <a:pt x="103359" y="425298"/>
                  <a:pt x="133170" y="395487"/>
                  <a:pt x="133170" y="358713"/>
                </a:cubicBezTo>
                <a:cubicBezTo>
                  <a:pt x="133170" y="321939"/>
                  <a:pt x="103359" y="292128"/>
                  <a:pt x="66585" y="292128"/>
                </a:cubicBezTo>
                <a:close/>
                <a:moveTo>
                  <a:pt x="426787" y="292128"/>
                </a:moveTo>
                <a:cubicBezTo>
                  <a:pt x="390013" y="292128"/>
                  <a:pt x="360202" y="321939"/>
                  <a:pt x="360202" y="358713"/>
                </a:cubicBezTo>
                <a:cubicBezTo>
                  <a:pt x="360202" y="395487"/>
                  <a:pt x="390013" y="425298"/>
                  <a:pt x="426787" y="425298"/>
                </a:cubicBezTo>
                <a:cubicBezTo>
                  <a:pt x="463561" y="425298"/>
                  <a:pt x="493372" y="395487"/>
                  <a:pt x="493372" y="358713"/>
                </a:cubicBezTo>
                <a:cubicBezTo>
                  <a:pt x="493372" y="321939"/>
                  <a:pt x="463561" y="292128"/>
                  <a:pt x="426787" y="292128"/>
                </a:cubicBezTo>
                <a:close/>
                <a:moveTo>
                  <a:pt x="786989" y="292128"/>
                </a:moveTo>
                <a:cubicBezTo>
                  <a:pt x="750215" y="292128"/>
                  <a:pt x="720404" y="321939"/>
                  <a:pt x="720404" y="358713"/>
                </a:cubicBezTo>
                <a:cubicBezTo>
                  <a:pt x="720404" y="395487"/>
                  <a:pt x="750215" y="425298"/>
                  <a:pt x="786989" y="425298"/>
                </a:cubicBezTo>
                <a:cubicBezTo>
                  <a:pt x="823763" y="425298"/>
                  <a:pt x="853574" y="395487"/>
                  <a:pt x="853574" y="358713"/>
                </a:cubicBezTo>
                <a:cubicBezTo>
                  <a:pt x="853574" y="321939"/>
                  <a:pt x="823763" y="292128"/>
                  <a:pt x="786989" y="292128"/>
                </a:cubicBezTo>
                <a:close/>
                <a:moveTo>
                  <a:pt x="1147191" y="292128"/>
                </a:moveTo>
                <a:cubicBezTo>
                  <a:pt x="1110417" y="292128"/>
                  <a:pt x="1080606" y="321939"/>
                  <a:pt x="1080606" y="358713"/>
                </a:cubicBezTo>
                <a:cubicBezTo>
                  <a:pt x="1080606" y="395487"/>
                  <a:pt x="1110417" y="425298"/>
                  <a:pt x="1147191" y="425298"/>
                </a:cubicBezTo>
                <a:cubicBezTo>
                  <a:pt x="1183965" y="425298"/>
                  <a:pt x="1213776" y="395487"/>
                  <a:pt x="1213776" y="358713"/>
                </a:cubicBezTo>
                <a:cubicBezTo>
                  <a:pt x="1213776" y="321939"/>
                  <a:pt x="1183965" y="292128"/>
                  <a:pt x="1147191" y="292128"/>
                </a:cubicBezTo>
                <a:close/>
                <a:moveTo>
                  <a:pt x="1507392" y="292128"/>
                </a:moveTo>
                <a:cubicBezTo>
                  <a:pt x="1470618" y="292128"/>
                  <a:pt x="1440807" y="321939"/>
                  <a:pt x="1440807" y="358713"/>
                </a:cubicBezTo>
                <a:cubicBezTo>
                  <a:pt x="1440807" y="395487"/>
                  <a:pt x="1470618" y="425298"/>
                  <a:pt x="1507392" y="425298"/>
                </a:cubicBezTo>
                <a:cubicBezTo>
                  <a:pt x="1544166" y="425298"/>
                  <a:pt x="1573977" y="395487"/>
                  <a:pt x="1573977" y="358713"/>
                </a:cubicBezTo>
                <a:cubicBezTo>
                  <a:pt x="1573977" y="321939"/>
                  <a:pt x="1544166" y="292128"/>
                  <a:pt x="1507392" y="292128"/>
                </a:cubicBezTo>
                <a:close/>
                <a:moveTo>
                  <a:pt x="1867593" y="292128"/>
                </a:moveTo>
                <a:cubicBezTo>
                  <a:pt x="1830819" y="292128"/>
                  <a:pt x="1801008" y="321939"/>
                  <a:pt x="1801008" y="358713"/>
                </a:cubicBezTo>
                <a:cubicBezTo>
                  <a:pt x="1801008" y="395487"/>
                  <a:pt x="1830819" y="425298"/>
                  <a:pt x="1867593" y="425298"/>
                </a:cubicBezTo>
                <a:cubicBezTo>
                  <a:pt x="1904367" y="425298"/>
                  <a:pt x="1934178" y="395487"/>
                  <a:pt x="1934178" y="358713"/>
                </a:cubicBezTo>
                <a:cubicBezTo>
                  <a:pt x="1934178" y="321939"/>
                  <a:pt x="1904367" y="292128"/>
                  <a:pt x="1867593" y="292128"/>
                </a:cubicBezTo>
                <a:close/>
                <a:moveTo>
                  <a:pt x="2227794" y="292128"/>
                </a:moveTo>
                <a:cubicBezTo>
                  <a:pt x="2191020" y="292128"/>
                  <a:pt x="2161209" y="321939"/>
                  <a:pt x="2161209" y="358713"/>
                </a:cubicBezTo>
                <a:cubicBezTo>
                  <a:pt x="2161209" y="395487"/>
                  <a:pt x="2191020" y="425298"/>
                  <a:pt x="2227794" y="425298"/>
                </a:cubicBezTo>
                <a:cubicBezTo>
                  <a:pt x="2264568" y="425298"/>
                  <a:pt x="2294379" y="395487"/>
                  <a:pt x="2294379" y="358713"/>
                </a:cubicBezTo>
                <a:cubicBezTo>
                  <a:pt x="2294379" y="321939"/>
                  <a:pt x="2264568" y="292128"/>
                  <a:pt x="2227794" y="292128"/>
                </a:cubicBezTo>
                <a:close/>
                <a:moveTo>
                  <a:pt x="66585" y="0"/>
                </a:moveTo>
                <a:cubicBezTo>
                  <a:pt x="29811" y="0"/>
                  <a:pt x="0" y="29811"/>
                  <a:pt x="0" y="66585"/>
                </a:cubicBezTo>
                <a:cubicBezTo>
                  <a:pt x="0" y="103359"/>
                  <a:pt x="29811" y="133170"/>
                  <a:pt x="66585" y="133170"/>
                </a:cubicBezTo>
                <a:cubicBezTo>
                  <a:pt x="103359" y="133170"/>
                  <a:pt x="133170" y="103359"/>
                  <a:pt x="133170" y="66585"/>
                </a:cubicBezTo>
                <a:cubicBezTo>
                  <a:pt x="133170" y="29811"/>
                  <a:pt x="103359" y="0"/>
                  <a:pt x="66585" y="0"/>
                </a:cubicBezTo>
                <a:close/>
                <a:moveTo>
                  <a:pt x="426787" y="0"/>
                </a:moveTo>
                <a:cubicBezTo>
                  <a:pt x="390013" y="0"/>
                  <a:pt x="360202" y="29811"/>
                  <a:pt x="360202" y="66585"/>
                </a:cubicBezTo>
                <a:cubicBezTo>
                  <a:pt x="360202" y="103359"/>
                  <a:pt x="390013" y="133170"/>
                  <a:pt x="426787" y="133170"/>
                </a:cubicBezTo>
                <a:cubicBezTo>
                  <a:pt x="463561" y="133170"/>
                  <a:pt x="493372" y="103359"/>
                  <a:pt x="493372" y="66585"/>
                </a:cubicBezTo>
                <a:cubicBezTo>
                  <a:pt x="493372" y="29811"/>
                  <a:pt x="463561" y="0"/>
                  <a:pt x="426787" y="0"/>
                </a:cubicBezTo>
                <a:close/>
                <a:moveTo>
                  <a:pt x="786989" y="0"/>
                </a:moveTo>
                <a:cubicBezTo>
                  <a:pt x="750215" y="0"/>
                  <a:pt x="720404" y="29811"/>
                  <a:pt x="720404" y="66585"/>
                </a:cubicBezTo>
                <a:cubicBezTo>
                  <a:pt x="720404" y="103359"/>
                  <a:pt x="750215" y="133170"/>
                  <a:pt x="786989" y="133170"/>
                </a:cubicBezTo>
                <a:cubicBezTo>
                  <a:pt x="823763" y="133170"/>
                  <a:pt x="853574" y="103359"/>
                  <a:pt x="853574" y="66585"/>
                </a:cubicBezTo>
                <a:cubicBezTo>
                  <a:pt x="853574" y="29811"/>
                  <a:pt x="823763" y="0"/>
                  <a:pt x="786989" y="0"/>
                </a:cubicBezTo>
                <a:close/>
                <a:moveTo>
                  <a:pt x="1147191" y="0"/>
                </a:moveTo>
                <a:cubicBezTo>
                  <a:pt x="1110417" y="0"/>
                  <a:pt x="1080606" y="29811"/>
                  <a:pt x="1080606" y="66585"/>
                </a:cubicBezTo>
                <a:cubicBezTo>
                  <a:pt x="1080606" y="103359"/>
                  <a:pt x="1110417" y="133170"/>
                  <a:pt x="1147191" y="133170"/>
                </a:cubicBezTo>
                <a:cubicBezTo>
                  <a:pt x="1183965" y="133170"/>
                  <a:pt x="1213776" y="103359"/>
                  <a:pt x="1213776" y="66585"/>
                </a:cubicBezTo>
                <a:cubicBezTo>
                  <a:pt x="1213776" y="29811"/>
                  <a:pt x="1183965" y="0"/>
                  <a:pt x="1147191" y="0"/>
                </a:cubicBezTo>
                <a:close/>
                <a:moveTo>
                  <a:pt x="1507392" y="0"/>
                </a:moveTo>
                <a:cubicBezTo>
                  <a:pt x="1470618" y="0"/>
                  <a:pt x="1440807" y="29811"/>
                  <a:pt x="1440807" y="66585"/>
                </a:cubicBezTo>
                <a:cubicBezTo>
                  <a:pt x="1440807" y="103359"/>
                  <a:pt x="1470618" y="133170"/>
                  <a:pt x="1507392" y="133170"/>
                </a:cubicBezTo>
                <a:cubicBezTo>
                  <a:pt x="1544166" y="133170"/>
                  <a:pt x="1573977" y="103359"/>
                  <a:pt x="1573977" y="66585"/>
                </a:cubicBezTo>
                <a:cubicBezTo>
                  <a:pt x="1573977" y="29811"/>
                  <a:pt x="1544166" y="0"/>
                  <a:pt x="1507392" y="0"/>
                </a:cubicBezTo>
                <a:close/>
                <a:moveTo>
                  <a:pt x="1867593" y="0"/>
                </a:moveTo>
                <a:cubicBezTo>
                  <a:pt x="1830819" y="0"/>
                  <a:pt x="1801008" y="29811"/>
                  <a:pt x="1801008" y="66585"/>
                </a:cubicBezTo>
                <a:cubicBezTo>
                  <a:pt x="1801008" y="103359"/>
                  <a:pt x="1830819" y="133170"/>
                  <a:pt x="1867593" y="133170"/>
                </a:cubicBezTo>
                <a:cubicBezTo>
                  <a:pt x="1904367" y="133170"/>
                  <a:pt x="1934178" y="103359"/>
                  <a:pt x="1934178" y="66585"/>
                </a:cubicBezTo>
                <a:cubicBezTo>
                  <a:pt x="1934178" y="29811"/>
                  <a:pt x="1904367" y="0"/>
                  <a:pt x="1867593" y="0"/>
                </a:cubicBezTo>
                <a:close/>
                <a:moveTo>
                  <a:pt x="2227794" y="0"/>
                </a:moveTo>
                <a:cubicBezTo>
                  <a:pt x="2191020" y="0"/>
                  <a:pt x="2161209" y="29811"/>
                  <a:pt x="2161209" y="66585"/>
                </a:cubicBezTo>
                <a:cubicBezTo>
                  <a:pt x="2161209" y="103359"/>
                  <a:pt x="2191020" y="133170"/>
                  <a:pt x="2227794" y="133170"/>
                </a:cubicBezTo>
                <a:cubicBezTo>
                  <a:pt x="2264568" y="133170"/>
                  <a:pt x="2294379" y="103359"/>
                  <a:pt x="2294379" y="66585"/>
                </a:cubicBezTo>
                <a:cubicBezTo>
                  <a:pt x="2294379" y="29811"/>
                  <a:pt x="2264568" y="0"/>
                  <a:pt x="222779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椭圆 11"/>
          <p:cNvSpPr/>
          <p:nvPr userDrawn="1">
            <p:custDataLst>
              <p:tags r:id="rId6"/>
            </p:custDataLst>
          </p:nvPr>
        </p:nvSpPr>
        <p:spPr>
          <a:xfrm>
            <a:off x="907656" y="1439919"/>
            <a:ext cx="4281514" cy="4281514"/>
          </a:xfrm>
          <a:prstGeom prst="ellipse">
            <a:avLst/>
          </a:prstGeom>
          <a:gradFill flip="none" rotWithShape="1">
            <a:gsLst>
              <a:gs pos="100000">
                <a:schemeClr val="accent2">
                  <a:lumMod val="20000"/>
                  <a:lumOff val="80000"/>
                </a:schemeClr>
              </a:gs>
              <a:gs pos="17000">
                <a:schemeClr val="accent1">
                  <a:lumMod val="20000"/>
                  <a:lumOff val="8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7"/>
            </p:custDataLst>
          </p:nvPr>
        </p:nvSpPr>
        <p:spPr>
          <a:xfrm flipH="1">
            <a:off x="935264" y="5424217"/>
            <a:ext cx="1208760" cy="531869"/>
          </a:xfrm>
          <a:custGeom>
            <a:avLst/>
            <a:gdLst>
              <a:gd name="connsiteX0" fmla="*/ 66585 w 2294379"/>
              <a:gd name="connsiteY0" fmla="*/ 876385 h 1009555"/>
              <a:gd name="connsiteX1" fmla="*/ 0 w 2294379"/>
              <a:gd name="connsiteY1" fmla="*/ 942970 h 1009555"/>
              <a:gd name="connsiteX2" fmla="*/ 66585 w 2294379"/>
              <a:gd name="connsiteY2" fmla="*/ 1009555 h 1009555"/>
              <a:gd name="connsiteX3" fmla="*/ 133170 w 2294379"/>
              <a:gd name="connsiteY3" fmla="*/ 942970 h 1009555"/>
              <a:gd name="connsiteX4" fmla="*/ 66585 w 2294379"/>
              <a:gd name="connsiteY4" fmla="*/ 876385 h 1009555"/>
              <a:gd name="connsiteX5" fmla="*/ 426787 w 2294379"/>
              <a:gd name="connsiteY5" fmla="*/ 876385 h 1009555"/>
              <a:gd name="connsiteX6" fmla="*/ 360202 w 2294379"/>
              <a:gd name="connsiteY6" fmla="*/ 942970 h 1009555"/>
              <a:gd name="connsiteX7" fmla="*/ 426787 w 2294379"/>
              <a:gd name="connsiteY7" fmla="*/ 1009555 h 1009555"/>
              <a:gd name="connsiteX8" fmla="*/ 493372 w 2294379"/>
              <a:gd name="connsiteY8" fmla="*/ 942970 h 1009555"/>
              <a:gd name="connsiteX9" fmla="*/ 426787 w 2294379"/>
              <a:gd name="connsiteY9" fmla="*/ 876385 h 1009555"/>
              <a:gd name="connsiteX10" fmla="*/ 786989 w 2294379"/>
              <a:gd name="connsiteY10" fmla="*/ 876385 h 1009555"/>
              <a:gd name="connsiteX11" fmla="*/ 720404 w 2294379"/>
              <a:gd name="connsiteY11" fmla="*/ 942970 h 1009555"/>
              <a:gd name="connsiteX12" fmla="*/ 786989 w 2294379"/>
              <a:gd name="connsiteY12" fmla="*/ 1009555 h 1009555"/>
              <a:gd name="connsiteX13" fmla="*/ 853574 w 2294379"/>
              <a:gd name="connsiteY13" fmla="*/ 942970 h 1009555"/>
              <a:gd name="connsiteX14" fmla="*/ 786989 w 2294379"/>
              <a:gd name="connsiteY14" fmla="*/ 876385 h 1009555"/>
              <a:gd name="connsiteX15" fmla="*/ 1147191 w 2294379"/>
              <a:gd name="connsiteY15" fmla="*/ 876385 h 1009555"/>
              <a:gd name="connsiteX16" fmla="*/ 1080606 w 2294379"/>
              <a:gd name="connsiteY16" fmla="*/ 942970 h 1009555"/>
              <a:gd name="connsiteX17" fmla="*/ 1147191 w 2294379"/>
              <a:gd name="connsiteY17" fmla="*/ 1009555 h 1009555"/>
              <a:gd name="connsiteX18" fmla="*/ 1213776 w 2294379"/>
              <a:gd name="connsiteY18" fmla="*/ 942970 h 1009555"/>
              <a:gd name="connsiteX19" fmla="*/ 1147191 w 2294379"/>
              <a:gd name="connsiteY19" fmla="*/ 876385 h 1009555"/>
              <a:gd name="connsiteX20" fmla="*/ 1507392 w 2294379"/>
              <a:gd name="connsiteY20" fmla="*/ 876385 h 1009555"/>
              <a:gd name="connsiteX21" fmla="*/ 1440807 w 2294379"/>
              <a:gd name="connsiteY21" fmla="*/ 942970 h 1009555"/>
              <a:gd name="connsiteX22" fmla="*/ 1507392 w 2294379"/>
              <a:gd name="connsiteY22" fmla="*/ 1009555 h 1009555"/>
              <a:gd name="connsiteX23" fmla="*/ 1573977 w 2294379"/>
              <a:gd name="connsiteY23" fmla="*/ 942970 h 1009555"/>
              <a:gd name="connsiteX24" fmla="*/ 1507392 w 2294379"/>
              <a:gd name="connsiteY24" fmla="*/ 876385 h 1009555"/>
              <a:gd name="connsiteX25" fmla="*/ 1867593 w 2294379"/>
              <a:gd name="connsiteY25" fmla="*/ 876385 h 1009555"/>
              <a:gd name="connsiteX26" fmla="*/ 1801008 w 2294379"/>
              <a:gd name="connsiteY26" fmla="*/ 942970 h 1009555"/>
              <a:gd name="connsiteX27" fmla="*/ 1867593 w 2294379"/>
              <a:gd name="connsiteY27" fmla="*/ 1009555 h 1009555"/>
              <a:gd name="connsiteX28" fmla="*/ 1934178 w 2294379"/>
              <a:gd name="connsiteY28" fmla="*/ 942970 h 1009555"/>
              <a:gd name="connsiteX29" fmla="*/ 1867593 w 2294379"/>
              <a:gd name="connsiteY29" fmla="*/ 876385 h 1009555"/>
              <a:gd name="connsiteX30" fmla="*/ 2227794 w 2294379"/>
              <a:gd name="connsiteY30" fmla="*/ 876385 h 1009555"/>
              <a:gd name="connsiteX31" fmla="*/ 2161209 w 2294379"/>
              <a:gd name="connsiteY31" fmla="*/ 942970 h 1009555"/>
              <a:gd name="connsiteX32" fmla="*/ 2227794 w 2294379"/>
              <a:gd name="connsiteY32" fmla="*/ 1009555 h 1009555"/>
              <a:gd name="connsiteX33" fmla="*/ 2294379 w 2294379"/>
              <a:gd name="connsiteY33" fmla="*/ 942970 h 1009555"/>
              <a:gd name="connsiteX34" fmla="*/ 2227794 w 2294379"/>
              <a:gd name="connsiteY34" fmla="*/ 876385 h 1009555"/>
              <a:gd name="connsiteX35" fmla="*/ 66585 w 2294379"/>
              <a:gd name="connsiteY35" fmla="*/ 584256 h 1009555"/>
              <a:gd name="connsiteX36" fmla="*/ 0 w 2294379"/>
              <a:gd name="connsiteY36" fmla="*/ 650841 h 1009555"/>
              <a:gd name="connsiteX37" fmla="*/ 66585 w 2294379"/>
              <a:gd name="connsiteY37" fmla="*/ 717426 h 1009555"/>
              <a:gd name="connsiteX38" fmla="*/ 133170 w 2294379"/>
              <a:gd name="connsiteY38" fmla="*/ 650841 h 1009555"/>
              <a:gd name="connsiteX39" fmla="*/ 66585 w 2294379"/>
              <a:gd name="connsiteY39" fmla="*/ 584256 h 1009555"/>
              <a:gd name="connsiteX40" fmla="*/ 426787 w 2294379"/>
              <a:gd name="connsiteY40" fmla="*/ 584256 h 1009555"/>
              <a:gd name="connsiteX41" fmla="*/ 360202 w 2294379"/>
              <a:gd name="connsiteY41" fmla="*/ 650841 h 1009555"/>
              <a:gd name="connsiteX42" fmla="*/ 426787 w 2294379"/>
              <a:gd name="connsiteY42" fmla="*/ 717426 h 1009555"/>
              <a:gd name="connsiteX43" fmla="*/ 493372 w 2294379"/>
              <a:gd name="connsiteY43" fmla="*/ 650841 h 1009555"/>
              <a:gd name="connsiteX44" fmla="*/ 426787 w 2294379"/>
              <a:gd name="connsiteY44" fmla="*/ 584256 h 1009555"/>
              <a:gd name="connsiteX45" fmla="*/ 786989 w 2294379"/>
              <a:gd name="connsiteY45" fmla="*/ 584256 h 1009555"/>
              <a:gd name="connsiteX46" fmla="*/ 720404 w 2294379"/>
              <a:gd name="connsiteY46" fmla="*/ 650841 h 1009555"/>
              <a:gd name="connsiteX47" fmla="*/ 786989 w 2294379"/>
              <a:gd name="connsiteY47" fmla="*/ 717426 h 1009555"/>
              <a:gd name="connsiteX48" fmla="*/ 853574 w 2294379"/>
              <a:gd name="connsiteY48" fmla="*/ 650841 h 1009555"/>
              <a:gd name="connsiteX49" fmla="*/ 786989 w 2294379"/>
              <a:gd name="connsiteY49" fmla="*/ 584256 h 1009555"/>
              <a:gd name="connsiteX50" fmla="*/ 1147191 w 2294379"/>
              <a:gd name="connsiteY50" fmla="*/ 584256 h 1009555"/>
              <a:gd name="connsiteX51" fmla="*/ 1080606 w 2294379"/>
              <a:gd name="connsiteY51" fmla="*/ 650841 h 1009555"/>
              <a:gd name="connsiteX52" fmla="*/ 1147191 w 2294379"/>
              <a:gd name="connsiteY52" fmla="*/ 717426 h 1009555"/>
              <a:gd name="connsiteX53" fmla="*/ 1213776 w 2294379"/>
              <a:gd name="connsiteY53" fmla="*/ 650841 h 1009555"/>
              <a:gd name="connsiteX54" fmla="*/ 1147191 w 2294379"/>
              <a:gd name="connsiteY54" fmla="*/ 584256 h 1009555"/>
              <a:gd name="connsiteX55" fmla="*/ 1507392 w 2294379"/>
              <a:gd name="connsiteY55" fmla="*/ 584256 h 1009555"/>
              <a:gd name="connsiteX56" fmla="*/ 1440807 w 2294379"/>
              <a:gd name="connsiteY56" fmla="*/ 650841 h 1009555"/>
              <a:gd name="connsiteX57" fmla="*/ 1507392 w 2294379"/>
              <a:gd name="connsiteY57" fmla="*/ 717426 h 1009555"/>
              <a:gd name="connsiteX58" fmla="*/ 1573977 w 2294379"/>
              <a:gd name="connsiteY58" fmla="*/ 650841 h 1009555"/>
              <a:gd name="connsiteX59" fmla="*/ 1507392 w 2294379"/>
              <a:gd name="connsiteY59" fmla="*/ 584256 h 1009555"/>
              <a:gd name="connsiteX60" fmla="*/ 1867593 w 2294379"/>
              <a:gd name="connsiteY60" fmla="*/ 584256 h 1009555"/>
              <a:gd name="connsiteX61" fmla="*/ 1801008 w 2294379"/>
              <a:gd name="connsiteY61" fmla="*/ 650841 h 1009555"/>
              <a:gd name="connsiteX62" fmla="*/ 1867593 w 2294379"/>
              <a:gd name="connsiteY62" fmla="*/ 717426 h 1009555"/>
              <a:gd name="connsiteX63" fmla="*/ 1934178 w 2294379"/>
              <a:gd name="connsiteY63" fmla="*/ 650841 h 1009555"/>
              <a:gd name="connsiteX64" fmla="*/ 1867593 w 2294379"/>
              <a:gd name="connsiteY64" fmla="*/ 584256 h 1009555"/>
              <a:gd name="connsiteX65" fmla="*/ 2227794 w 2294379"/>
              <a:gd name="connsiteY65" fmla="*/ 584256 h 1009555"/>
              <a:gd name="connsiteX66" fmla="*/ 2161209 w 2294379"/>
              <a:gd name="connsiteY66" fmla="*/ 650841 h 1009555"/>
              <a:gd name="connsiteX67" fmla="*/ 2227794 w 2294379"/>
              <a:gd name="connsiteY67" fmla="*/ 717426 h 1009555"/>
              <a:gd name="connsiteX68" fmla="*/ 2294379 w 2294379"/>
              <a:gd name="connsiteY68" fmla="*/ 650841 h 1009555"/>
              <a:gd name="connsiteX69" fmla="*/ 2227794 w 2294379"/>
              <a:gd name="connsiteY69" fmla="*/ 584256 h 1009555"/>
              <a:gd name="connsiteX70" fmla="*/ 66585 w 2294379"/>
              <a:gd name="connsiteY70" fmla="*/ 292128 h 1009555"/>
              <a:gd name="connsiteX71" fmla="*/ 0 w 2294379"/>
              <a:gd name="connsiteY71" fmla="*/ 358713 h 1009555"/>
              <a:gd name="connsiteX72" fmla="*/ 66585 w 2294379"/>
              <a:gd name="connsiteY72" fmla="*/ 425298 h 1009555"/>
              <a:gd name="connsiteX73" fmla="*/ 133170 w 2294379"/>
              <a:gd name="connsiteY73" fmla="*/ 358713 h 1009555"/>
              <a:gd name="connsiteX74" fmla="*/ 66585 w 2294379"/>
              <a:gd name="connsiteY74" fmla="*/ 292128 h 1009555"/>
              <a:gd name="connsiteX75" fmla="*/ 426787 w 2294379"/>
              <a:gd name="connsiteY75" fmla="*/ 292128 h 1009555"/>
              <a:gd name="connsiteX76" fmla="*/ 360202 w 2294379"/>
              <a:gd name="connsiteY76" fmla="*/ 358713 h 1009555"/>
              <a:gd name="connsiteX77" fmla="*/ 426787 w 2294379"/>
              <a:gd name="connsiteY77" fmla="*/ 425298 h 1009555"/>
              <a:gd name="connsiteX78" fmla="*/ 493372 w 2294379"/>
              <a:gd name="connsiteY78" fmla="*/ 358713 h 1009555"/>
              <a:gd name="connsiteX79" fmla="*/ 426787 w 2294379"/>
              <a:gd name="connsiteY79" fmla="*/ 292128 h 1009555"/>
              <a:gd name="connsiteX80" fmla="*/ 786989 w 2294379"/>
              <a:gd name="connsiteY80" fmla="*/ 292128 h 1009555"/>
              <a:gd name="connsiteX81" fmla="*/ 720404 w 2294379"/>
              <a:gd name="connsiteY81" fmla="*/ 358713 h 1009555"/>
              <a:gd name="connsiteX82" fmla="*/ 786989 w 2294379"/>
              <a:gd name="connsiteY82" fmla="*/ 425298 h 1009555"/>
              <a:gd name="connsiteX83" fmla="*/ 853574 w 2294379"/>
              <a:gd name="connsiteY83" fmla="*/ 358713 h 1009555"/>
              <a:gd name="connsiteX84" fmla="*/ 786989 w 2294379"/>
              <a:gd name="connsiteY84" fmla="*/ 292128 h 1009555"/>
              <a:gd name="connsiteX85" fmla="*/ 1147191 w 2294379"/>
              <a:gd name="connsiteY85" fmla="*/ 292128 h 1009555"/>
              <a:gd name="connsiteX86" fmla="*/ 1080606 w 2294379"/>
              <a:gd name="connsiteY86" fmla="*/ 358713 h 1009555"/>
              <a:gd name="connsiteX87" fmla="*/ 1147191 w 2294379"/>
              <a:gd name="connsiteY87" fmla="*/ 425298 h 1009555"/>
              <a:gd name="connsiteX88" fmla="*/ 1213776 w 2294379"/>
              <a:gd name="connsiteY88" fmla="*/ 358713 h 1009555"/>
              <a:gd name="connsiteX89" fmla="*/ 1147191 w 2294379"/>
              <a:gd name="connsiteY89" fmla="*/ 292128 h 1009555"/>
              <a:gd name="connsiteX90" fmla="*/ 1507392 w 2294379"/>
              <a:gd name="connsiteY90" fmla="*/ 292128 h 1009555"/>
              <a:gd name="connsiteX91" fmla="*/ 1440807 w 2294379"/>
              <a:gd name="connsiteY91" fmla="*/ 358713 h 1009555"/>
              <a:gd name="connsiteX92" fmla="*/ 1507392 w 2294379"/>
              <a:gd name="connsiteY92" fmla="*/ 425298 h 1009555"/>
              <a:gd name="connsiteX93" fmla="*/ 1573977 w 2294379"/>
              <a:gd name="connsiteY93" fmla="*/ 358713 h 1009555"/>
              <a:gd name="connsiteX94" fmla="*/ 1507392 w 2294379"/>
              <a:gd name="connsiteY94" fmla="*/ 292128 h 1009555"/>
              <a:gd name="connsiteX95" fmla="*/ 1867593 w 2294379"/>
              <a:gd name="connsiteY95" fmla="*/ 292128 h 1009555"/>
              <a:gd name="connsiteX96" fmla="*/ 1801008 w 2294379"/>
              <a:gd name="connsiteY96" fmla="*/ 358713 h 1009555"/>
              <a:gd name="connsiteX97" fmla="*/ 1867593 w 2294379"/>
              <a:gd name="connsiteY97" fmla="*/ 425298 h 1009555"/>
              <a:gd name="connsiteX98" fmla="*/ 1934178 w 2294379"/>
              <a:gd name="connsiteY98" fmla="*/ 358713 h 1009555"/>
              <a:gd name="connsiteX99" fmla="*/ 1867593 w 2294379"/>
              <a:gd name="connsiteY99" fmla="*/ 292128 h 1009555"/>
              <a:gd name="connsiteX100" fmla="*/ 2227794 w 2294379"/>
              <a:gd name="connsiteY100" fmla="*/ 292128 h 1009555"/>
              <a:gd name="connsiteX101" fmla="*/ 2161209 w 2294379"/>
              <a:gd name="connsiteY101" fmla="*/ 358713 h 1009555"/>
              <a:gd name="connsiteX102" fmla="*/ 2227794 w 2294379"/>
              <a:gd name="connsiteY102" fmla="*/ 425298 h 1009555"/>
              <a:gd name="connsiteX103" fmla="*/ 2294379 w 2294379"/>
              <a:gd name="connsiteY103" fmla="*/ 358713 h 1009555"/>
              <a:gd name="connsiteX104" fmla="*/ 2227794 w 2294379"/>
              <a:gd name="connsiteY104" fmla="*/ 292128 h 1009555"/>
              <a:gd name="connsiteX105" fmla="*/ 66585 w 2294379"/>
              <a:gd name="connsiteY105" fmla="*/ 0 h 1009555"/>
              <a:gd name="connsiteX106" fmla="*/ 0 w 2294379"/>
              <a:gd name="connsiteY106" fmla="*/ 66585 h 1009555"/>
              <a:gd name="connsiteX107" fmla="*/ 66585 w 2294379"/>
              <a:gd name="connsiteY107" fmla="*/ 133170 h 1009555"/>
              <a:gd name="connsiteX108" fmla="*/ 133170 w 2294379"/>
              <a:gd name="connsiteY108" fmla="*/ 66585 h 1009555"/>
              <a:gd name="connsiteX109" fmla="*/ 66585 w 2294379"/>
              <a:gd name="connsiteY109" fmla="*/ 0 h 1009555"/>
              <a:gd name="connsiteX110" fmla="*/ 426787 w 2294379"/>
              <a:gd name="connsiteY110" fmla="*/ 0 h 1009555"/>
              <a:gd name="connsiteX111" fmla="*/ 360202 w 2294379"/>
              <a:gd name="connsiteY111" fmla="*/ 66585 h 1009555"/>
              <a:gd name="connsiteX112" fmla="*/ 426787 w 2294379"/>
              <a:gd name="connsiteY112" fmla="*/ 133170 h 1009555"/>
              <a:gd name="connsiteX113" fmla="*/ 493372 w 2294379"/>
              <a:gd name="connsiteY113" fmla="*/ 66585 h 1009555"/>
              <a:gd name="connsiteX114" fmla="*/ 426787 w 2294379"/>
              <a:gd name="connsiteY114" fmla="*/ 0 h 1009555"/>
              <a:gd name="connsiteX115" fmla="*/ 786989 w 2294379"/>
              <a:gd name="connsiteY115" fmla="*/ 0 h 1009555"/>
              <a:gd name="connsiteX116" fmla="*/ 720404 w 2294379"/>
              <a:gd name="connsiteY116" fmla="*/ 66585 h 1009555"/>
              <a:gd name="connsiteX117" fmla="*/ 786989 w 2294379"/>
              <a:gd name="connsiteY117" fmla="*/ 133170 h 1009555"/>
              <a:gd name="connsiteX118" fmla="*/ 853574 w 2294379"/>
              <a:gd name="connsiteY118" fmla="*/ 66585 h 1009555"/>
              <a:gd name="connsiteX119" fmla="*/ 786989 w 2294379"/>
              <a:gd name="connsiteY119" fmla="*/ 0 h 1009555"/>
              <a:gd name="connsiteX120" fmla="*/ 1147191 w 2294379"/>
              <a:gd name="connsiteY120" fmla="*/ 0 h 1009555"/>
              <a:gd name="connsiteX121" fmla="*/ 1080606 w 2294379"/>
              <a:gd name="connsiteY121" fmla="*/ 66585 h 1009555"/>
              <a:gd name="connsiteX122" fmla="*/ 1147191 w 2294379"/>
              <a:gd name="connsiteY122" fmla="*/ 133170 h 1009555"/>
              <a:gd name="connsiteX123" fmla="*/ 1213776 w 2294379"/>
              <a:gd name="connsiteY123" fmla="*/ 66585 h 1009555"/>
              <a:gd name="connsiteX124" fmla="*/ 1147191 w 2294379"/>
              <a:gd name="connsiteY124" fmla="*/ 0 h 1009555"/>
              <a:gd name="connsiteX125" fmla="*/ 1507392 w 2294379"/>
              <a:gd name="connsiteY125" fmla="*/ 0 h 1009555"/>
              <a:gd name="connsiteX126" fmla="*/ 1440807 w 2294379"/>
              <a:gd name="connsiteY126" fmla="*/ 66585 h 1009555"/>
              <a:gd name="connsiteX127" fmla="*/ 1507392 w 2294379"/>
              <a:gd name="connsiteY127" fmla="*/ 133170 h 1009555"/>
              <a:gd name="connsiteX128" fmla="*/ 1573977 w 2294379"/>
              <a:gd name="connsiteY128" fmla="*/ 66585 h 1009555"/>
              <a:gd name="connsiteX129" fmla="*/ 1507392 w 2294379"/>
              <a:gd name="connsiteY129" fmla="*/ 0 h 1009555"/>
              <a:gd name="connsiteX130" fmla="*/ 1867593 w 2294379"/>
              <a:gd name="connsiteY130" fmla="*/ 0 h 1009555"/>
              <a:gd name="connsiteX131" fmla="*/ 1801008 w 2294379"/>
              <a:gd name="connsiteY131" fmla="*/ 66585 h 1009555"/>
              <a:gd name="connsiteX132" fmla="*/ 1867593 w 2294379"/>
              <a:gd name="connsiteY132" fmla="*/ 133170 h 1009555"/>
              <a:gd name="connsiteX133" fmla="*/ 1934178 w 2294379"/>
              <a:gd name="connsiteY133" fmla="*/ 66585 h 1009555"/>
              <a:gd name="connsiteX134" fmla="*/ 1867593 w 2294379"/>
              <a:gd name="connsiteY134" fmla="*/ 0 h 1009555"/>
              <a:gd name="connsiteX135" fmla="*/ 2227794 w 2294379"/>
              <a:gd name="connsiteY135" fmla="*/ 0 h 1009555"/>
              <a:gd name="connsiteX136" fmla="*/ 2161209 w 2294379"/>
              <a:gd name="connsiteY136" fmla="*/ 66585 h 1009555"/>
              <a:gd name="connsiteX137" fmla="*/ 2227794 w 2294379"/>
              <a:gd name="connsiteY137" fmla="*/ 133170 h 1009555"/>
              <a:gd name="connsiteX138" fmla="*/ 2294379 w 2294379"/>
              <a:gd name="connsiteY138" fmla="*/ 66585 h 1009555"/>
              <a:gd name="connsiteX139" fmla="*/ 2227794 w 2294379"/>
              <a:gd name="connsiteY139" fmla="*/ 0 h 10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294379" h="1009555">
                <a:moveTo>
                  <a:pt x="66585" y="876385"/>
                </a:moveTo>
                <a:cubicBezTo>
                  <a:pt x="29811" y="876385"/>
                  <a:pt x="0" y="906196"/>
                  <a:pt x="0" y="942970"/>
                </a:cubicBezTo>
                <a:cubicBezTo>
                  <a:pt x="0" y="979744"/>
                  <a:pt x="29811" y="1009555"/>
                  <a:pt x="66585" y="1009555"/>
                </a:cubicBezTo>
                <a:cubicBezTo>
                  <a:pt x="103359" y="1009555"/>
                  <a:pt x="133170" y="979744"/>
                  <a:pt x="133170" y="942970"/>
                </a:cubicBezTo>
                <a:cubicBezTo>
                  <a:pt x="133170" y="906196"/>
                  <a:pt x="103359" y="876385"/>
                  <a:pt x="66585" y="876385"/>
                </a:cubicBezTo>
                <a:close/>
                <a:moveTo>
                  <a:pt x="426787" y="876385"/>
                </a:moveTo>
                <a:cubicBezTo>
                  <a:pt x="390013" y="876385"/>
                  <a:pt x="360202" y="906196"/>
                  <a:pt x="360202" y="942970"/>
                </a:cubicBezTo>
                <a:cubicBezTo>
                  <a:pt x="360202" y="979744"/>
                  <a:pt x="390013" y="1009555"/>
                  <a:pt x="426787" y="1009555"/>
                </a:cubicBezTo>
                <a:cubicBezTo>
                  <a:pt x="463561" y="1009555"/>
                  <a:pt x="493372" y="979744"/>
                  <a:pt x="493372" y="942970"/>
                </a:cubicBezTo>
                <a:cubicBezTo>
                  <a:pt x="493372" y="906196"/>
                  <a:pt x="463561" y="876385"/>
                  <a:pt x="426787" y="876385"/>
                </a:cubicBezTo>
                <a:close/>
                <a:moveTo>
                  <a:pt x="786989" y="876385"/>
                </a:moveTo>
                <a:cubicBezTo>
                  <a:pt x="750215" y="876385"/>
                  <a:pt x="720404" y="906196"/>
                  <a:pt x="720404" y="942970"/>
                </a:cubicBezTo>
                <a:cubicBezTo>
                  <a:pt x="720404" y="979744"/>
                  <a:pt x="750215" y="1009555"/>
                  <a:pt x="786989" y="1009555"/>
                </a:cubicBezTo>
                <a:cubicBezTo>
                  <a:pt x="823763" y="1009555"/>
                  <a:pt x="853574" y="979744"/>
                  <a:pt x="853574" y="942970"/>
                </a:cubicBezTo>
                <a:cubicBezTo>
                  <a:pt x="853574" y="906196"/>
                  <a:pt x="823763" y="876385"/>
                  <a:pt x="786989" y="876385"/>
                </a:cubicBezTo>
                <a:close/>
                <a:moveTo>
                  <a:pt x="1147191" y="876385"/>
                </a:moveTo>
                <a:cubicBezTo>
                  <a:pt x="1110417" y="876385"/>
                  <a:pt x="1080606" y="906196"/>
                  <a:pt x="1080606" y="942970"/>
                </a:cubicBezTo>
                <a:cubicBezTo>
                  <a:pt x="1080606" y="979744"/>
                  <a:pt x="1110417" y="1009555"/>
                  <a:pt x="1147191" y="1009555"/>
                </a:cubicBezTo>
                <a:cubicBezTo>
                  <a:pt x="1183965" y="1009555"/>
                  <a:pt x="1213776" y="979744"/>
                  <a:pt x="1213776" y="942970"/>
                </a:cubicBezTo>
                <a:cubicBezTo>
                  <a:pt x="1213776" y="906196"/>
                  <a:pt x="1183965" y="876385"/>
                  <a:pt x="1147191" y="876385"/>
                </a:cubicBezTo>
                <a:close/>
                <a:moveTo>
                  <a:pt x="1507392" y="876385"/>
                </a:moveTo>
                <a:cubicBezTo>
                  <a:pt x="1470618" y="876385"/>
                  <a:pt x="1440807" y="906196"/>
                  <a:pt x="1440807" y="942970"/>
                </a:cubicBezTo>
                <a:cubicBezTo>
                  <a:pt x="1440807" y="979744"/>
                  <a:pt x="1470618" y="1009555"/>
                  <a:pt x="1507392" y="1009555"/>
                </a:cubicBezTo>
                <a:cubicBezTo>
                  <a:pt x="1544166" y="1009555"/>
                  <a:pt x="1573977" y="979744"/>
                  <a:pt x="1573977" y="942970"/>
                </a:cubicBezTo>
                <a:cubicBezTo>
                  <a:pt x="1573977" y="906196"/>
                  <a:pt x="1544166" y="876385"/>
                  <a:pt x="1507392" y="876385"/>
                </a:cubicBezTo>
                <a:close/>
                <a:moveTo>
                  <a:pt x="1867593" y="876385"/>
                </a:moveTo>
                <a:cubicBezTo>
                  <a:pt x="1830819" y="876385"/>
                  <a:pt x="1801008" y="906196"/>
                  <a:pt x="1801008" y="942970"/>
                </a:cubicBezTo>
                <a:cubicBezTo>
                  <a:pt x="1801008" y="979744"/>
                  <a:pt x="1830819" y="1009555"/>
                  <a:pt x="1867593" y="1009555"/>
                </a:cubicBezTo>
                <a:cubicBezTo>
                  <a:pt x="1904367" y="1009555"/>
                  <a:pt x="1934178" y="979744"/>
                  <a:pt x="1934178" y="942970"/>
                </a:cubicBezTo>
                <a:cubicBezTo>
                  <a:pt x="1934178" y="906196"/>
                  <a:pt x="1904367" y="876385"/>
                  <a:pt x="1867593" y="876385"/>
                </a:cubicBezTo>
                <a:close/>
                <a:moveTo>
                  <a:pt x="2227794" y="876385"/>
                </a:moveTo>
                <a:cubicBezTo>
                  <a:pt x="2191020" y="876385"/>
                  <a:pt x="2161209" y="906196"/>
                  <a:pt x="2161209" y="942970"/>
                </a:cubicBezTo>
                <a:cubicBezTo>
                  <a:pt x="2161209" y="979744"/>
                  <a:pt x="2191020" y="1009555"/>
                  <a:pt x="2227794" y="1009555"/>
                </a:cubicBezTo>
                <a:cubicBezTo>
                  <a:pt x="2264568" y="1009555"/>
                  <a:pt x="2294379" y="979744"/>
                  <a:pt x="2294379" y="942970"/>
                </a:cubicBezTo>
                <a:cubicBezTo>
                  <a:pt x="2294379" y="906196"/>
                  <a:pt x="2264568" y="876385"/>
                  <a:pt x="2227794" y="876385"/>
                </a:cubicBezTo>
                <a:close/>
                <a:moveTo>
                  <a:pt x="66585" y="584256"/>
                </a:moveTo>
                <a:cubicBezTo>
                  <a:pt x="29811" y="584256"/>
                  <a:pt x="0" y="614067"/>
                  <a:pt x="0" y="650841"/>
                </a:cubicBezTo>
                <a:cubicBezTo>
                  <a:pt x="0" y="687615"/>
                  <a:pt x="29811" y="717426"/>
                  <a:pt x="66585" y="717426"/>
                </a:cubicBezTo>
                <a:cubicBezTo>
                  <a:pt x="103359" y="717426"/>
                  <a:pt x="133170" y="687615"/>
                  <a:pt x="133170" y="650841"/>
                </a:cubicBezTo>
                <a:cubicBezTo>
                  <a:pt x="133170" y="614067"/>
                  <a:pt x="103359" y="584256"/>
                  <a:pt x="66585" y="584256"/>
                </a:cubicBezTo>
                <a:close/>
                <a:moveTo>
                  <a:pt x="426787" y="584256"/>
                </a:moveTo>
                <a:cubicBezTo>
                  <a:pt x="390013" y="584256"/>
                  <a:pt x="360202" y="614067"/>
                  <a:pt x="360202" y="650841"/>
                </a:cubicBezTo>
                <a:cubicBezTo>
                  <a:pt x="360202" y="687615"/>
                  <a:pt x="390013" y="717426"/>
                  <a:pt x="426787" y="717426"/>
                </a:cubicBezTo>
                <a:cubicBezTo>
                  <a:pt x="463561" y="717426"/>
                  <a:pt x="493372" y="687615"/>
                  <a:pt x="493372" y="650841"/>
                </a:cubicBezTo>
                <a:cubicBezTo>
                  <a:pt x="493372" y="614067"/>
                  <a:pt x="463561" y="584256"/>
                  <a:pt x="426787" y="584256"/>
                </a:cubicBezTo>
                <a:close/>
                <a:moveTo>
                  <a:pt x="786989" y="584256"/>
                </a:moveTo>
                <a:cubicBezTo>
                  <a:pt x="750215" y="584256"/>
                  <a:pt x="720404" y="614067"/>
                  <a:pt x="720404" y="650841"/>
                </a:cubicBezTo>
                <a:cubicBezTo>
                  <a:pt x="720404" y="687615"/>
                  <a:pt x="750215" y="717426"/>
                  <a:pt x="786989" y="717426"/>
                </a:cubicBezTo>
                <a:cubicBezTo>
                  <a:pt x="823763" y="717426"/>
                  <a:pt x="853574" y="687615"/>
                  <a:pt x="853574" y="650841"/>
                </a:cubicBezTo>
                <a:cubicBezTo>
                  <a:pt x="853574" y="614067"/>
                  <a:pt x="823763" y="584256"/>
                  <a:pt x="786989" y="584256"/>
                </a:cubicBezTo>
                <a:close/>
                <a:moveTo>
                  <a:pt x="1147191" y="584256"/>
                </a:moveTo>
                <a:cubicBezTo>
                  <a:pt x="1110417" y="584256"/>
                  <a:pt x="1080606" y="614067"/>
                  <a:pt x="1080606" y="650841"/>
                </a:cubicBezTo>
                <a:cubicBezTo>
                  <a:pt x="1080606" y="687615"/>
                  <a:pt x="1110417" y="717426"/>
                  <a:pt x="1147191" y="717426"/>
                </a:cubicBezTo>
                <a:cubicBezTo>
                  <a:pt x="1183965" y="717426"/>
                  <a:pt x="1213776" y="687615"/>
                  <a:pt x="1213776" y="650841"/>
                </a:cubicBezTo>
                <a:cubicBezTo>
                  <a:pt x="1213776" y="614067"/>
                  <a:pt x="1183965" y="584256"/>
                  <a:pt x="1147191" y="584256"/>
                </a:cubicBezTo>
                <a:close/>
                <a:moveTo>
                  <a:pt x="1507392" y="584256"/>
                </a:moveTo>
                <a:cubicBezTo>
                  <a:pt x="1470618" y="584256"/>
                  <a:pt x="1440807" y="614067"/>
                  <a:pt x="1440807" y="650841"/>
                </a:cubicBezTo>
                <a:cubicBezTo>
                  <a:pt x="1440807" y="687615"/>
                  <a:pt x="1470618" y="717426"/>
                  <a:pt x="1507392" y="717426"/>
                </a:cubicBezTo>
                <a:cubicBezTo>
                  <a:pt x="1544166" y="717426"/>
                  <a:pt x="1573977" y="687615"/>
                  <a:pt x="1573977" y="650841"/>
                </a:cubicBezTo>
                <a:cubicBezTo>
                  <a:pt x="1573977" y="614067"/>
                  <a:pt x="1544166" y="584256"/>
                  <a:pt x="1507392" y="584256"/>
                </a:cubicBezTo>
                <a:close/>
                <a:moveTo>
                  <a:pt x="1867593" y="584256"/>
                </a:moveTo>
                <a:cubicBezTo>
                  <a:pt x="1830819" y="584256"/>
                  <a:pt x="1801008" y="614067"/>
                  <a:pt x="1801008" y="650841"/>
                </a:cubicBezTo>
                <a:cubicBezTo>
                  <a:pt x="1801008" y="687615"/>
                  <a:pt x="1830819" y="717426"/>
                  <a:pt x="1867593" y="717426"/>
                </a:cubicBezTo>
                <a:cubicBezTo>
                  <a:pt x="1904367" y="717426"/>
                  <a:pt x="1934178" y="687615"/>
                  <a:pt x="1934178" y="650841"/>
                </a:cubicBezTo>
                <a:cubicBezTo>
                  <a:pt x="1934178" y="614067"/>
                  <a:pt x="1904367" y="584256"/>
                  <a:pt x="1867593" y="584256"/>
                </a:cubicBezTo>
                <a:close/>
                <a:moveTo>
                  <a:pt x="2227794" y="584256"/>
                </a:moveTo>
                <a:cubicBezTo>
                  <a:pt x="2191020" y="584256"/>
                  <a:pt x="2161209" y="614067"/>
                  <a:pt x="2161209" y="650841"/>
                </a:cubicBezTo>
                <a:cubicBezTo>
                  <a:pt x="2161209" y="687615"/>
                  <a:pt x="2191020" y="717426"/>
                  <a:pt x="2227794" y="717426"/>
                </a:cubicBezTo>
                <a:cubicBezTo>
                  <a:pt x="2264568" y="717426"/>
                  <a:pt x="2294379" y="687615"/>
                  <a:pt x="2294379" y="650841"/>
                </a:cubicBezTo>
                <a:cubicBezTo>
                  <a:pt x="2294379" y="614067"/>
                  <a:pt x="2264568" y="584256"/>
                  <a:pt x="2227794" y="584256"/>
                </a:cubicBezTo>
                <a:close/>
                <a:moveTo>
                  <a:pt x="66585" y="292128"/>
                </a:moveTo>
                <a:cubicBezTo>
                  <a:pt x="29811" y="292128"/>
                  <a:pt x="0" y="321939"/>
                  <a:pt x="0" y="358713"/>
                </a:cubicBezTo>
                <a:cubicBezTo>
                  <a:pt x="0" y="395487"/>
                  <a:pt x="29811" y="425298"/>
                  <a:pt x="66585" y="425298"/>
                </a:cubicBezTo>
                <a:cubicBezTo>
                  <a:pt x="103359" y="425298"/>
                  <a:pt x="133170" y="395487"/>
                  <a:pt x="133170" y="358713"/>
                </a:cubicBezTo>
                <a:cubicBezTo>
                  <a:pt x="133170" y="321939"/>
                  <a:pt x="103359" y="292128"/>
                  <a:pt x="66585" y="292128"/>
                </a:cubicBezTo>
                <a:close/>
                <a:moveTo>
                  <a:pt x="426787" y="292128"/>
                </a:moveTo>
                <a:cubicBezTo>
                  <a:pt x="390013" y="292128"/>
                  <a:pt x="360202" y="321939"/>
                  <a:pt x="360202" y="358713"/>
                </a:cubicBezTo>
                <a:cubicBezTo>
                  <a:pt x="360202" y="395487"/>
                  <a:pt x="390013" y="425298"/>
                  <a:pt x="426787" y="425298"/>
                </a:cubicBezTo>
                <a:cubicBezTo>
                  <a:pt x="463561" y="425298"/>
                  <a:pt x="493372" y="395487"/>
                  <a:pt x="493372" y="358713"/>
                </a:cubicBezTo>
                <a:cubicBezTo>
                  <a:pt x="493372" y="321939"/>
                  <a:pt x="463561" y="292128"/>
                  <a:pt x="426787" y="292128"/>
                </a:cubicBezTo>
                <a:close/>
                <a:moveTo>
                  <a:pt x="786989" y="292128"/>
                </a:moveTo>
                <a:cubicBezTo>
                  <a:pt x="750215" y="292128"/>
                  <a:pt x="720404" y="321939"/>
                  <a:pt x="720404" y="358713"/>
                </a:cubicBezTo>
                <a:cubicBezTo>
                  <a:pt x="720404" y="395487"/>
                  <a:pt x="750215" y="425298"/>
                  <a:pt x="786989" y="425298"/>
                </a:cubicBezTo>
                <a:cubicBezTo>
                  <a:pt x="823763" y="425298"/>
                  <a:pt x="853574" y="395487"/>
                  <a:pt x="853574" y="358713"/>
                </a:cubicBezTo>
                <a:cubicBezTo>
                  <a:pt x="853574" y="321939"/>
                  <a:pt x="823763" y="292128"/>
                  <a:pt x="786989" y="292128"/>
                </a:cubicBezTo>
                <a:close/>
                <a:moveTo>
                  <a:pt x="1147191" y="292128"/>
                </a:moveTo>
                <a:cubicBezTo>
                  <a:pt x="1110417" y="292128"/>
                  <a:pt x="1080606" y="321939"/>
                  <a:pt x="1080606" y="358713"/>
                </a:cubicBezTo>
                <a:cubicBezTo>
                  <a:pt x="1080606" y="395487"/>
                  <a:pt x="1110417" y="425298"/>
                  <a:pt x="1147191" y="425298"/>
                </a:cubicBezTo>
                <a:cubicBezTo>
                  <a:pt x="1183965" y="425298"/>
                  <a:pt x="1213776" y="395487"/>
                  <a:pt x="1213776" y="358713"/>
                </a:cubicBezTo>
                <a:cubicBezTo>
                  <a:pt x="1213776" y="321939"/>
                  <a:pt x="1183965" y="292128"/>
                  <a:pt x="1147191" y="292128"/>
                </a:cubicBezTo>
                <a:close/>
                <a:moveTo>
                  <a:pt x="1507392" y="292128"/>
                </a:moveTo>
                <a:cubicBezTo>
                  <a:pt x="1470618" y="292128"/>
                  <a:pt x="1440807" y="321939"/>
                  <a:pt x="1440807" y="358713"/>
                </a:cubicBezTo>
                <a:cubicBezTo>
                  <a:pt x="1440807" y="395487"/>
                  <a:pt x="1470618" y="425298"/>
                  <a:pt x="1507392" y="425298"/>
                </a:cubicBezTo>
                <a:cubicBezTo>
                  <a:pt x="1544166" y="425298"/>
                  <a:pt x="1573977" y="395487"/>
                  <a:pt x="1573977" y="358713"/>
                </a:cubicBezTo>
                <a:cubicBezTo>
                  <a:pt x="1573977" y="321939"/>
                  <a:pt x="1544166" y="292128"/>
                  <a:pt x="1507392" y="292128"/>
                </a:cubicBezTo>
                <a:close/>
                <a:moveTo>
                  <a:pt x="1867593" y="292128"/>
                </a:moveTo>
                <a:cubicBezTo>
                  <a:pt x="1830819" y="292128"/>
                  <a:pt x="1801008" y="321939"/>
                  <a:pt x="1801008" y="358713"/>
                </a:cubicBezTo>
                <a:cubicBezTo>
                  <a:pt x="1801008" y="395487"/>
                  <a:pt x="1830819" y="425298"/>
                  <a:pt x="1867593" y="425298"/>
                </a:cubicBezTo>
                <a:cubicBezTo>
                  <a:pt x="1904367" y="425298"/>
                  <a:pt x="1934178" y="395487"/>
                  <a:pt x="1934178" y="358713"/>
                </a:cubicBezTo>
                <a:cubicBezTo>
                  <a:pt x="1934178" y="321939"/>
                  <a:pt x="1904367" y="292128"/>
                  <a:pt x="1867593" y="292128"/>
                </a:cubicBezTo>
                <a:close/>
                <a:moveTo>
                  <a:pt x="2227794" y="292128"/>
                </a:moveTo>
                <a:cubicBezTo>
                  <a:pt x="2191020" y="292128"/>
                  <a:pt x="2161209" y="321939"/>
                  <a:pt x="2161209" y="358713"/>
                </a:cubicBezTo>
                <a:cubicBezTo>
                  <a:pt x="2161209" y="395487"/>
                  <a:pt x="2191020" y="425298"/>
                  <a:pt x="2227794" y="425298"/>
                </a:cubicBezTo>
                <a:cubicBezTo>
                  <a:pt x="2264568" y="425298"/>
                  <a:pt x="2294379" y="395487"/>
                  <a:pt x="2294379" y="358713"/>
                </a:cubicBezTo>
                <a:cubicBezTo>
                  <a:pt x="2294379" y="321939"/>
                  <a:pt x="2264568" y="292128"/>
                  <a:pt x="2227794" y="292128"/>
                </a:cubicBezTo>
                <a:close/>
                <a:moveTo>
                  <a:pt x="66585" y="0"/>
                </a:moveTo>
                <a:cubicBezTo>
                  <a:pt x="29811" y="0"/>
                  <a:pt x="0" y="29811"/>
                  <a:pt x="0" y="66585"/>
                </a:cubicBezTo>
                <a:cubicBezTo>
                  <a:pt x="0" y="103359"/>
                  <a:pt x="29811" y="133170"/>
                  <a:pt x="66585" y="133170"/>
                </a:cubicBezTo>
                <a:cubicBezTo>
                  <a:pt x="103359" y="133170"/>
                  <a:pt x="133170" y="103359"/>
                  <a:pt x="133170" y="66585"/>
                </a:cubicBezTo>
                <a:cubicBezTo>
                  <a:pt x="133170" y="29811"/>
                  <a:pt x="103359" y="0"/>
                  <a:pt x="66585" y="0"/>
                </a:cubicBezTo>
                <a:close/>
                <a:moveTo>
                  <a:pt x="426787" y="0"/>
                </a:moveTo>
                <a:cubicBezTo>
                  <a:pt x="390013" y="0"/>
                  <a:pt x="360202" y="29811"/>
                  <a:pt x="360202" y="66585"/>
                </a:cubicBezTo>
                <a:cubicBezTo>
                  <a:pt x="360202" y="103359"/>
                  <a:pt x="390013" y="133170"/>
                  <a:pt x="426787" y="133170"/>
                </a:cubicBezTo>
                <a:cubicBezTo>
                  <a:pt x="463561" y="133170"/>
                  <a:pt x="493372" y="103359"/>
                  <a:pt x="493372" y="66585"/>
                </a:cubicBezTo>
                <a:cubicBezTo>
                  <a:pt x="493372" y="29811"/>
                  <a:pt x="463561" y="0"/>
                  <a:pt x="426787" y="0"/>
                </a:cubicBezTo>
                <a:close/>
                <a:moveTo>
                  <a:pt x="786989" y="0"/>
                </a:moveTo>
                <a:cubicBezTo>
                  <a:pt x="750215" y="0"/>
                  <a:pt x="720404" y="29811"/>
                  <a:pt x="720404" y="66585"/>
                </a:cubicBezTo>
                <a:cubicBezTo>
                  <a:pt x="720404" y="103359"/>
                  <a:pt x="750215" y="133170"/>
                  <a:pt x="786989" y="133170"/>
                </a:cubicBezTo>
                <a:cubicBezTo>
                  <a:pt x="823763" y="133170"/>
                  <a:pt x="853574" y="103359"/>
                  <a:pt x="853574" y="66585"/>
                </a:cubicBezTo>
                <a:cubicBezTo>
                  <a:pt x="853574" y="29811"/>
                  <a:pt x="823763" y="0"/>
                  <a:pt x="786989" y="0"/>
                </a:cubicBezTo>
                <a:close/>
                <a:moveTo>
                  <a:pt x="1147191" y="0"/>
                </a:moveTo>
                <a:cubicBezTo>
                  <a:pt x="1110417" y="0"/>
                  <a:pt x="1080606" y="29811"/>
                  <a:pt x="1080606" y="66585"/>
                </a:cubicBezTo>
                <a:cubicBezTo>
                  <a:pt x="1080606" y="103359"/>
                  <a:pt x="1110417" y="133170"/>
                  <a:pt x="1147191" y="133170"/>
                </a:cubicBezTo>
                <a:cubicBezTo>
                  <a:pt x="1183965" y="133170"/>
                  <a:pt x="1213776" y="103359"/>
                  <a:pt x="1213776" y="66585"/>
                </a:cubicBezTo>
                <a:cubicBezTo>
                  <a:pt x="1213776" y="29811"/>
                  <a:pt x="1183965" y="0"/>
                  <a:pt x="1147191" y="0"/>
                </a:cubicBezTo>
                <a:close/>
                <a:moveTo>
                  <a:pt x="1507392" y="0"/>
                </a:moveTo>
                <a:cubicBezTo>
                  <a:pt x="1470618" y="0"/>
                  <a:pt x="1440807" y="29811"/>
                  <a:pt x="1440807" y="66585"/>
                </a:cubicBezTo>
                <a:cubicBezTo>
                  <a:pt x="1440807" y="103359"/>
                  <a:pt x="1470618" y="133170"/>
                  <a:pt x="1507392" y="133170"/>
                </a:cubicBezTo>
                <a:cubicBezTo>
                  <a:pt x="1544166" y="133170"/>
                  <a:pt x="1573977" y="103359"/>
                  <a:pt x="1573977" y="66585"/>
                </a:cubicBezTo>
                <a:cubicBezTo>
                  <a:pt x="1573977" y="29811"/>
                  <a:pt x="1544166" y="0"/>
                  <a:pt x="1507392" y="0"/>
                </a:cubicBezTo>
                <a:close/>
                <a:moveTo>
                  <a:pt x="1867593" y="0"/>
                </a:moveTo>
                <a:cubicBezTo>
                  <a:pt x="1830819" y="0"/>
                  <a:pt x="1801008" y="29811"/>
                  <a:pt x="1801008" y="66585"/>
                </a:cubicBezTo>
                <a:cubicBezTo>
                  <a:pt x="1801008" y="103359"/>
                  <a:pt x="1830819" y="133170"/>
                  <a:pt x="1867593" y="133170"/>
                </a:cubicBezTo>
                <a:cubicBezTo>
                  <a:pt x="1904367" y="133170"/>
                  <a:pt x="1934178" y="103359"/>
                  <a:pt x="1934178" y="66585"/>
                </a:cubicBezTo>
                <a:cubicBezTo>
                  <a:pt x="1934178" y="29811"/>
                  <a:pt x="1904367" y="0"/>
                  <a:pt x="1867593" y="0"/>
                </a:cubicBezTo>
                <a:close/>
                <a:moveTo>
                  <a:pt x="2227794" y="0"/>
                </a:moveTo>
                <a:cubicBezTo>
                  <a:pt x="2191020" y="0"/>
                  <a:pt x="2161209" y="29811"/>
                  <a:pt x="2161209" y="66585"/>
                </a:cubicBezTo>
                <a:cubicBezTo>
                  <a:pt x="2161209" y="103359"/>
                  <a:pt x="2191020" y="133170"/>
                  <a:pt x="2227794" y="133170"/>
                </a:cubicBezTo>
                <a:cubicBezTo>
                  <a:pt x="2264568" y="133170"/>
                  <a:pt x="2294379" y="103359"/>
                  <a:pt x="2294379" y="66585"/>
                </a:cubicBezTo>
                <a:cubicBezTo>
                  <a:pt x="2294379" y="29811"/>
                  <a:pt x="2264568" y="0"/>
                  <a:pt x="2227794" y="0"/>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5" name="直接连接符 14"/>
          <p:cNvCxnSpPr/>
          <p:nvPr userDrawn="1">
            <p:custDataLst>
              <p:tags r:id="rId8"/>
            </p:custDataLst>
          </p:nvPr>
        </p:nvCxnSpPr>
        <p:spPr>
          <a:xfrm flipH="1">
            <a:off x="8525454" y="2775701"/>
            <a:ext cx="247509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custDataLst>
              <p:tags r:id="rId9"/>
            </p:custDataLst>
          </p:nvPr>
        </p:nvSpPr>
        <p:spPr>
          <a:xfrm rot="5400000">
            <a:off x="10527448" y="2361701"/>
            <a:ext cx="36000" cy="828000"/>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10"/>
            </p:custDataLst>
          </p:nvPr>
        </p:nvSpPr>
        <p:spPr>
          <a:xfrm>
            <a:off x="5540095" y="2880992"/>
            <a:ext cx="5460449" cy="1760165"/>
          </a:xfrm>
        </p:spPr>
        <p:txBody>
          <a:bodyPr wrap="square" anchor="b">
            <a:normAutofit/>
          </a:bodyPr>
          <a:lstStyle>
            <a:lvl1pPr algn="r">
              <a:defRPr sz="5400"/>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11"/>
            </p:custDataLst>
          </p:nvPr>
        </p:nvSpPr>
        <p:spPr>
          <a:xfrm>
            <a:off x="5540095" y="4749158"/>
            <a:ext cx="5460449" cy="936000"/>
          </a:xfrm>
        </p:spPr>
        <p:txBody>
          <a:bodyPr wrap="square">
            <a:normAutofit/>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12"/>
            </p:custDataLst>
          </p:nvPr>
        </p:nvSpPr>
        <p:spPr>
          <a:xfrm>
            <a:off x="5550369" y="1099338"/>
            <a:ext cx="5460449" cy="1564581"/>
          </a:xfrm>
        </p:spPr>
        <p:txBody>
          <a:bodyPr wrap="none" anchor="b" anchorCtr="0">
            <a:normAutofit/>
          </a:bodyPr>
          <a:lstStyle>
            <a:lvl1pPr marL="0" indent="0" algn="r">
              <a:buNone/>
              <a:defRPr sz="6000" b="1">
                <a:gradFill flip="none" rotWithShape="1">
                  <a:gsLst>
                    <a:gs pos="88000">
                      <a:schemeClr val="accent1"/>
                    </a:gs>
                    <a:gs pos="0">
                      <a:schemeClr val="accent2"/>
                    </a:gs>
                  </a:gsLst>
                  <a:lin ang="2700000" scaled="1"/>
                  <a:tileRect/>
                </a:gra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12000">
                <a:schemeClr val="bg1"/>
              </a:gs>
              <a:gs pos="100000">
                <a:schemeClr val="bg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rot="10800000" flipH="1">
            <a:off x="8952000" y="0"/>
            <a:ext cx="3240000" cy="6858000"/>
          </a:xfrm>
          <a:prstGeom prst="rect">
            <a:avLst/>
          </a:prstGeom>
          <a:gradFill flip="none" rotWithShape="1">
            <a:gsLst>
              <a:gs pos="56000">
                <a:schemeClr val="accent1"/>
              </a:gs>
              <a:gs pos="0">
                <a:schemeClr val="accent2"/>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9" name="任意多边形: 形状 8"/>
          <p:cNvSpPr/>
          <p:nvPr userDrawn="1">
            <p:custDataLst>
              <p:tags r:id="rId4"/>
            </p:custDataLst>
          </p:nvPr>
        </p:nvSpPr>
        <p:spPr>
          <a:xfrm rot="10800000" flipH="1" flipV="1">
            <a:off x="0" y="0"/>
            <a:ext cx="1061415" cy="2288416"/>
          </a:xfrm>
          <a:custGeom>
            <a:avLst/>
            <a:gdLst>
              <a:gd name="connsiteX0" fmla="*/ 0 w 1431475"/>
              <a:gd name="connsiteY0" fmla="*/ 0 h 3086267"/>
              <a:gd name="connsiteX1" fmla="*/ 896130 w 1431475"/>
              <a:gd name="connsiteY1" fmla="*/ 0 h 3086267"/>
              <a:gd name="connsiteX2" fmla="*/ 976147 w 1431475"/>
              <a:gd name="connsiteY2" fmla="*/ 84430 h 3086267"/>
              <a:gd name="connsiteX3" fmla="*/ 1431475 w 1431475"/>
              <a:gd name="connsiteY3" fmla="*/ 1295263 h 3086267"/>
              <a:gd name="connsiteX4" fmla="*/ 140378 w 1431475"/>
              <a:gd name="connsiteY4" fmla="*/ 3050172 h 3086267"/>
              <a:gd name="connsiteX5" fmla="*/ 0 w 1431475"/>
              <a:gd name="connsiteY5" fmla="*/ 3086267 h 30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475" h="3086267">
                <a:moveTo>
                  <a:pt x="0" y="0"/>
                </a:moveTo>
                <a:lnTo>
                  <a:pt x="896130" y="0"/>
                </a:lnTo>
                <a:lnTo>
                  <a:pt x="976147" y="84430"/>
                </a:lnTo>
                <a:cubicBezTo>
                  <a:pt x="1259635" y="407776"/>
                  <a:pt x="1431475" y="831452"/>
                  <a:pt x="1431475" y="1295263"/>
                </a:cubicBezTo>
                <a:cubicBezTo>
                  <a:pt x="1431475" y="2119816"/>
                  <a:pt x="888374" y="2817521"/>
                  <a:pt x="140378" y="3050172"/>
                </a:cubicBezTo>
                <a:lnTo>
                  <a:pt x="0" y="3086267"/>
                </a:lnTo>
                <a:close/>
              </a:path>
            </a:pathLst>
          </a:custGeom>
          <a:gradFill>
            <a:gsLst>
              <a:gs pos="0">
                <a:schemeClr val="accent1">
                  <a:alpha val="20000"/>
                </a:schemeClr>
              </a:gs>
              <a:gs pos="90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圆角 11"/>
          <p:cNvSpPr/>
          <p:nvPr userDrawn="1">
            <p:custDataLst>
              <p:tags r:id="rId5"/>
            </p:custDataLst>
          </p:nvPr>
        </p:nvSpPr>
        <p:spPr>
          <a:xfrm>
            <a:off x="6493056" y="1177087"/>
            <a:ext cx="4593983" cy="4593983"/>
          </a:xfrm>
          <a:prstGeom prst="roundRect">
            <a:avLst>
              <a:gd name="adj" fmla="val 50000"/>
            </a:avLst>
          </a:prstGeom>
          <a:gradFill flip="none" rotWithShape="1">
            <a:gsLst>
              <a:gs pos="100000">
                <a:schemeClr val="accent2">
                  <a:lumMod val="20000"/>
                  <a:lumOff val="80000"/>
                </a:schemeClr>
              </a:gs>
              <a:gs pos="17000">
                <a:schemeClr val="accent1">
                  <a:lumMod val="20000"/>
                  <a:lumOff val="8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任意多边形: 形状 14"/>
          <p:cNvSpPr/>
          <p:nvPr userDrawn="1">
            <p:custDataLst>
              <p:tags r:id="rId6"/>
            </p:custDataLst>
          </p:nvPr>
        </p:nvSpPr>
        <p:spPr>
          <a:xfrm flipH="1" flipV="1">
            <a:off x="1145328" y="965219"/>
            <a:ext cx="661802" cy="291201"/>
          </a:xfrm>
          <a:custGeom>
            <a:avLst/>
            <a:gdLst>
              <a:gd name="connsiteX0" fmla="*/ 66585 w 2294379"/>
              <a:gd name="connsiteY0" fmla="*/ 876385 h 1009555"/>
              <a:gd name="connsiteX1" fmla="*/ 0 w 2294379"/>
              <a:gd name="connsiteY1" fmla="*/ 942970 h 1009555"/>
              <a:gd name="connsiteX2" fmla="*/ 66585 w 2294379"/>
              <a:gd name="connsiteY2" fmla="*/ 1009555 h 1009555"/>
              <a:gd name="connsiteX3" fmla="*/ 133170 w 2294379"/>
              <a:gd name="connsiteY3" fmla="*/ 942970 h 1009555"/>
              <a:gd name="connsiteX4" fmla="*/ 66585 w 2294379"/>
              <a:gd name="connsiteY4" fmla="*/ 876385 h 1009555"/>
              <a:gd name="connsiteX5" fmla="*/ 426787 w 2294379"/>
              <a:gd name="connsiteY5" fmla="*/ 876385 h 1009555"/>
              <a:gd name="connsiteX6" fmla="*/ 360202 w 2294379"/>
              <a:gd name="connsiteY6" fmla="*/ 942970 h 1009555"/>
              <a:gd name="connsiteX7" fmla="*/ 426787 w 2294379"/>
              <a:gd name="connsiteY7" fmla="*/ 1009555 h 1009555"/>
              <a:gd name="connsiteX8" fmla="*/ 493372 w 2294379"/>
              <a:gd name="connsiteY8" fmla="*/ 942970 h 1009555"/>
              <a:gd name="connsiteX9" fmla="*/ 426787 w 2294379"/>
              <a:gd name="connsiteY9" fmla="*/ 876385 h 1009555"/>
              <a:gd name="connsiteX10" fmla="*/ 786989 w 2294379"/>
              <a:gd name="connsiteY10" fmla="*/ 876385 h 1009555"/>
              <a:gd name="connsiteX11" fmla="*/ 720404 w 2294379"/>
              <a:gd name="connsiteY11" fmla="*/ 942970 h 1009555"/>
              <a:gd name="connsiteX12" fmla="*/ 786989 w 2294379"/>
              <a:gd name="connsiteY12" fmla="*/ 1009555 h 1009555"/>
              <a:gd name="connsiteX13" fmla="*/ 853574 w 2294379"/>
              <a:gd name="connsiteY13" fmla="*/ 942970 h 1009555"/>
              <a:gd name="connsiteX14" fmla="*/ 786989 w 2294379"/>
              <a:gd name="connsiteY14" fmla="*/ 876385 h 1009555"/>
              <a:gd name="connsiteX15" fmla="*/ 1147191 w 2294379"/>
              <a:gd name="connsiteY15" fmla="*/ 876385 h 1009555"/>
              <a:gd name="connsiteX16" fmla="*/ 1080606 w 2294379"/>
              <a:gd name="connsiteY16" fmla="*/ 942970 h 1009555"/>
              <a:gd name="connsiteX17" fmla="*/ 1147191 w 2294379"/>
              <a:gd name="connsiteY17" fmla="*/ 1009555 h 1009555"/>
              <a:gd name="connsiteX18" fmla="*/ 1213776 w 2294379"/>
              <a:gd name="connsiteY18" fmla="*/ 942970 h 1009555"/>
              <a:gd name="connsiteX19" fmla="*/ 1147191 w 2294379"/>
              <a:gd name="connsiteY19" fmla="*/ 876385 h 1009555"/>
              <a:gd name="connsiteX20" fmla="*/ 1507392 w 2294379"/>
              <a:gd name="connsiteY20" fmla="*/ 876385 h 1009555"/>
              <a:gd name="connsiteX21" fmla="*/ 1440807 w 2294379"/>
              <a:gd name="connsiteY21" fmla="*/ 942970 h 1009555"/>
              <a:gd name="connsiteX22" fmla="*/ 1507392 w 2294379"/>
              <a:gd name="connsiteY22" fmla="*/ 1009555 h 1009555"/>
              <a:gd name="connsiteX23" fmla="*/ 1573977 w 2294379"/>
              <a:gd name="connsiteY23" fmla="*/ 942970 h 1009555"/>
              <a:gd name="connsiteX24" fmla="*/ 1507392 w 2294379"/>
              <a:gd name="connsiteY24" fmla="*/ 876385 h 1009555"/>
              <a:gd name="connsiteX25" fmla="*/ 1867593 w 2294379"/>
              <a:gd name="connsiteY25" fmla="*/ 876385 h 1009555"/>
              <a:gd name="connsiteX26" fmla="*/ 1801008 w 2294379"/>
              <a:gd name="connsiteY26" fmla="*/ 942970 h 1009555"/>
              <a:gd name="connsiteX27" fmla="*/ 1867593 w 2294379"/>
              <a:gd name="connsiteY27" fmla="*/ 1009555 h 1009555"/>
              <a:gd name="connsiteX28" fmla="*/ 1934178 w 2294379"/>
              <a:gd name="connsiteY28" fmla="*/ 942970 h 1009555"/>
              <a:gd name="connsiteX29" fmla="*/ 1867593 w 2294379"/>
              <a:gd name="connsiteY29" fmla="*/ 876385 h 1009555"/>
              <a:gd name="connsiteX30" fmla="*/ 2227794 w 2294379"/>
              <a:gd name="connsiteY30" fmla="*/ 876385 h 1009555"/>
              <a:gd name="connsiteX31" fmla="*/ 2161209 w 2294379"/>
              <a:gd name="connsiteY31" fmla="*/ 942970 h 1009555"/>
              <a:gd name="connsiteX32" fmla="*/ 2227794 w 2294379"/>
              <a:gd name="connsiteY32" fmla="*/ 1009555 h 1009555"/>
              <a:gd name="connsiteX33" fmla="*/ 2294379 w 2294379"/>
              <a:gd name="connsiteY33" fmla="*/ 942970 h 1009555"/>
              <a:gd name="connsiteX34" fmla="*/ 2227794 w 2294379"/>
              <a:gd name="connsiteY34" fmla="*/ 876385 h 1009555"/>
              <a:gd name="connsiteX35" fmla="*/ 66585 w 2294379"/>
              <a:gd name="connsiteY35" fmla="*/ 584256 h 1009555"/>
              <a:gd name="connsiteX36" fmla="*/ 0 w 2294379"/>
              <a:gd name="connsiteY36" fmla="*/ 650841 h 1009555"/>
              <a:gd name="connsiteX37" fmla="*/ 66585 w 2294379"/>
              <a:gd name="connsiteY37" fmla="*/ 717426 h 1009555"/>
              <a:gd name="connsiteX38" fmla="*/ 133170 w 2294379"/>
              <a:gd name="connsiteY38" fmla="*/ 650841 h 1009555"/>
              <a:gd name="connsiteX39" fmla="*/ 66585 w 2294379"/>
              <a:gd name="connsiteY39" fmla="*/ 584256 h 1009555"/>
              <a:gd name="connsiteX40" fmla="*/ 426787 w 2294379"/>
              <a:gd name="connsiteY40" fmla="*/ 584256 h 1009555"/>
              <a:gd name="connsiteX41" fmla="*/ 360202 w 2294379"/>
              <a:gd name="connsiteY41" fmla="*/ 650841 h 1009555"/>
              <a:gd name="connsiteX42" fmla="*/ 426787 w 2294379"/>
              <a:gd name="connsiteY42" fmla="*/ 717426 h 1009555"/>
              <a:gd name="connsiteX43" fmla="*/ 493372 w 2294379"/>
              <a:gd name="connsiteY43" fmla="*/ 650841 h 1009555"/>
              <a:gd name="connsiteX44" fmla="*/ 426787 w 2294379"/>
              <a:gd name="connsiteY44" fmla="*/ 584256 h 1009555"/>
              <a:gd name="connsiteX45" fmla="*/ 786989 w 2294379"/>
              <a:gd name="connsiteY45" fmla="*/ 584256 h 1009555"/>
              <a:gd name="connsiteX46" fmla="*/ 720404 w 2294379"/>
              <a:gd name="connsiteY46" fmla="*/ 650841 h 1009555"/>
              <a:gd name="connsiteX47" fmla="*/ 786989 w 2294379"/>
              <a:gd name="connsiteY47" fmla="*/ 717426 h 1009555"/>
              <a:gd name="connsiteX48" fmla="*/ 853574 w 2294379"/>
              <a:gd name="connsiteY48" fmla="*/ 650841 h 1009555"/>
              <a:gd name="connsiteX49" fmla="*/ 786989 w 2294379"/>
              <a:gd name="connsiteY49" fmla="*/ 584256 h 1009555"/>
              <a:gd name="connsiteX50" fmla="*/ 1147191 w 2294379"/>
              <a:gd name="connsiteY50" fmla="*/ 584256 h 1009555"/>
              <a:gd name="connsiteX51" fmla="*/ 1080606 w 2294379"/>
              <a:gd name="connsiteY51" fmla="*/ 650841 h 1009555"/>
              <a:gd name="connsiteX52" fmla="*/ 1147191 w 2294379"/>
              <a:gd name="connsiteY52" fmla="*/ 717426 h 1009555"/>
              <a:gd name="connsiteX53" fmla="*/ 1213776 w 2294379"/>
              <a:gd name="connsiteY53" fmla="*/ 650841 h 1009555"/>
              <a:gd name="connsiteX54" fmla="*/ 1147191 w 2294379"/>
              <a:gd name="connsiteY54" fmla="*/ 584256 h 1009555"/>
              <a:gd name="connsiteX55" fmla="*/ 1507392 w 2294379"/>
              <a:gd name="connsiteY55" fmla="*/ 584256 h 1009555"/>
              <a:gd name="connsiteX56" fmla="*/ 1440807 w 2294379"/>
              <a:gd name="connsiteY56" fmla="*/ 650841 h 1009555"/>
              <a:gd name="connsiteX57" fmla="*/ 1507392 w 2294379"/>
              <a:gd name="connsiteY57" fmla="*/ 717426 h 1009555"/>
              <a:gd name="connsiteX58" fmla="*/ 1573977 w 2294379"/>
              <a:gd name="connsiteY58" fmla="*/ 650841 h 1009555"/>
              <a:gd name="connsiteX59" fmla="*/ 1507392 w 2294379"/>
              <a:gd name="connsiteY59" fmla="*/ 584256 h 1009555"/>
              <a:gd name="connsiteX60" fmla="*/ 1867593 w 2294379"/>
              <a:gd name="connsiteY60" fmla="*/ 584256 h 1009555"/>
              <a:gd name="connsiteX61" fmla="*/ 1801008 w 2294379"/>
              <a:gd name="connsiteY61" fmla="*/ 650841 h 1009555"/>
              <a:gd name="connsiteX62" fmla="*/ 1867593 w 2294379"/>
              <a:gd name="connsiteY62" fmla="*/ 717426 h 1009555"/>
              <a:gd name="connsiteX63" fmla="*/ 1934178 w 2294379"/>
              <a:gd name="connsiteY63" fmla="*/ 650841 h 1009555"/>
              <a:gd name="connsiteX64" fmla="*/ 1867593 w 2294379"/>
              <a:gd name="connsiteY64" fmla="*/ 584256 h 1009555"/>
              <a:gd name="connsiteX65" fmla="*/ 2227794 w 2294379"/>
              <a:gd name="connsiteY65" fmla="*/ 584256 h 1009555"/>
              <a:gd name="connsiteX66" fmla="*/ 2161209 w 2294379"/>
              <a:gd name="connsiteY66" fmla="*/ 650841 h 1009555"/>
              <a:gd name="connsiteX67" fmla="*/ 2227794 w 2294379"/>
              <a:gd name="connsiteY67" fmla="*/ 717426 h 1009555"/>
              <a:gd name="connsiteX68" fmla="*/ 2294379 w 2294379"/>
              <a:gd name="connsiteY68" fmla="*/ 650841 h 1009555"/>
              <a:gd name="connsiteX69" fmla="*/ 2227794 w 2294379"/>
              <a:gd name="connsiteY69" fmla="*/ 584256 h 1009555"/>
              <a:gd name="connsiteX70" fmla="*/ 66585 w 2294379"/>
              <a:gd name="connsiteY70" fmla="*/ 292128 h 1009555"/>
              <a:gd name="connsiteX71" fmla="*/ 0 w 2294379"/>
              <a:gd name="connsiteY71" fmla="*/ 358713 h 1009555"/>
              <a:gd name="connsiteX72" fmla="*/ 66585 w 2294379"/>
              <a:gd name="connsiteY72" fmla="*/ 425298 h 1009555"/>
              <a:gd name="connsiteX73" fmla="*/ 133170 w 2294379"/>
              <a:gd name="connsiteY73" fmla="*/ 358713 h 1009555"/>
              <a:gd name="connsiteX74" fmla="*/ 66585 w 2294379"/>
              <a:gd name="connsiteY74" fmla="*/ 292128 h 1009555"/>
              <a:gd name="connsiteX75" fmla="*/ 426787 w 2294379"/>
              <a:gd name="connsiteY75" fmla="*/ 292128 h 1009555"/>
              <a:gd name="connsiteX76" fmla="*/ 360202 w 2294379"/>
              <a:gd name="connsiteY76" fmla="*/ 358713 h 1009555"/>
              <a:gd name="connsiteX77" fmla="*/ 426787 w 2294379"/>
              <a:gd name="connsiteY77" fmla="*/ 425298 h 1009555"/>
              <a:gd name="connsiteX78" fmla="*/ 493372 w 2294379"/>
              <a:gd name="connsiteY78" fmla="*/ 358713 h 1009555"/>
              <a:gd name="connsiteX79" fmla="*/ 426787 w 2294379"/>
              <a:gd name="connsiteY79" fmla="*/ 292128 h 1009555"/>
              <a:gd name="connsiteX80" fmla="*/ 786989 w 2294379"/>
              <a:gd name="connsiteY80" fmla="*/ 292128 h 1009555"/>
              <a:gd name="connsiteX81" fmla="*/ 720404 w 2294379"/>
              <a:gd name="connsiteY81" fmla="*/ 358713 h 1009555"/>
              <a:gd name="connsiteX82" fmla="*/ 786989 w 2294379"/>
              <a:gd name="connsiteY82" fmla="*/ 425298 h 1009555"/>
              <a:gd name="connsiteX83" fmla="*/ 853574 w 2294379"/>
              <a:gd name="connsiteY83" fmla="*/ 358713 h 1009555"/>
              <a:gd name="connsiteX84" fmla="*/ 786989 w 2294379"/>
              <a:gd name="connsiteY84" fmla="*/ 292128 h 1009555"/>
              <a:gd name="connsiteX85" fmla="*/ 1147191 w 2294379"/>
              <a:gd name="connsiteY85" fmla="*/ 292128 h 1009555"/>
              <a:gd name="connsiteX86" fmla="*/ 1080606 w 2294379"/>
              <a:gd name="connsiteY86" fmla="*/ 358713 h 1009555"/>
              <a:gd name="connsiteX87" fmla="*/ 1147191 w 2294379"/>
              <a:gd name="connsiteY87" fmla="*/ 425298 h 1009555"/>
              <a:gd name="connsiteX88" fmla="*/ 1213776 w 2294379"/>
              <a:gd name="connsiteY88" fmla="*/ 358713 h 1009555"/>
              <a:gd name="connsiteX89" fmla="*/ 1147191 w 2294379"/>
              <a:gd name="connsiteY89" fmla="*/ 292128 h 1009555"/>
              <a:gd name="connsiteX90" fmla="*/ 1507392 w 2294379"/>
              <a:gd name="connsiteY90" fmla="*/ 292128 h 1009555"/>
              <a:gd name="connsiteX91" fmla="*/ 1440807 w 2294379"/>
              <a:gd name="connsiteY91" fmla="*/ 358713 h 1009555"/>
              <a:gd name="connsiteX92" fmla="*/ 1507392 w 2294379"/>
              <a:gd name="connsiteY92" fmla="*/ 425298 h 1009555"/>
              <a:gd name="connsiteX93" fmla="*/ 1573977 w 2294379"/>
              <a:gd name="connsiteY93" fmla="*/ 358713 h 1009555"/>
              <a:gd name="connsiteX94" fmla="*/ 1507392 w 2294379"/>
              <a:gd name="connsiteY94" fmla="*/ 292128 h 1009555"/>
              <a:gd name="connsiteX95" fmla="*/ 1867593 w 2294379"/>
              <a:gd name="connsiteY95" fmla="*/ 292128 h 1009555"/>
              <a:gd name="connsiteX96" fmla="*/ 1801008 w 2294379"/>
              <a:gd name="connsiteY96" fmla="*/ 358713 h 1009555"/>
              <a:gd name="connsiteX97" fmla="*/ 1867593 w 2294379"/>
              <a:gd name="connsiteY97" fmla="*/ 425298 h 1009555"/>
              <a:gd name="connsiteX98" fmla="*/ 1934178 w 2294379"/>
              <a:gd name="connsiteY98" fmla="*/ 358713 h 1009555"/>
              <a:gd name="connsiteX99" fmla="*/ 1867593 w 2294379"/>
              <a:gd name="connsiteY99" fmla="*/ 292128 h 1009555"/>
              <a:gd name="connsiteX100" fmla="*/ 2227794 w 2294379"/>
              <a:gd name="connsiteY100" fmla="*/ 292128 h 1009555"/>
              <a:gd name="connsiteX101" fmla="*/ 2161209 w 2294379"/>
              <a:gd name="connsiteY101" fmla="*/ 358713 h 1009555"/>
              <a:gd name="connsiteX102" fmla="*/ 2227794 w 2294379"/>
              <a:gd name="connsiteY102" fmla="*/ 425298 h 1009555"/>
              <a:gd name="connsiteX103" fmla="*/ 2294379 w 2294379"/>
              <a:gd name="connsiteY103" fmla="*/ 358713 h 1009555"/>
              <a:gd name="connsiteX104" fmla="*/ 2227794 w 2294379"/>
              <a:gd name="connsiteY104" fmla="*/ 292128 h 1009555"/>
              <a:gd name="connsiteX105" fmla="*/ 66585 w 2294379"/>
              <a:gd name="connsiteY105" fmla="*/ 0 h 1009555"/>
              <a:gd name="connsiteX106" fmla="*/ 0 w 2294379"/>
              <a:gd name="connsiteY106" fmla="*/ 66585 h 1009555"/>
              <a:gd name="connsiteX107" fmla="*/ 66585 w 2294379"/>
              <a:gd name="connsiteY107" fmla="*/ 133170 h 1009555"/>
              <a:gd name="connsiteX108" fmla="*/ 133170 w 2294379"/>
              <a:gd name="connsiteY108" fmla="*/ 66585 h 1009555"/>
              <a:gd name="connsiteX109" fmla="*/ 66585 w 2294379"/>
              <a:gd name="connsiteY109" fmla="*/ 0 h 1009555"/>
              <a:gd name="connsiteX110" fmla="*/ 426787 w 2294379"/>
              <a:gd name="connsiteY110" fmla="*/ 0 h 1009555"/>
              <a:gd name="connsiteX111" fmla="*/ 360202 w 2294379"/>
              <a:gd name="connsiteY111" fmla="*/ 66585 h 1009555"/>
              <a:gd name="connsiteX112" fmla="*/ 426787 w 2294379"/>
              <a:gd name="connsiteY112" fmla="*/ 133170 h 1009555"/>
              <a:gd name="connsiteX113" fmla="*/ 493372 w 2294379"/>
              <a:gd name="connsiteY113" fmla="*/ 66585 h 1009555"/>
              <a:gd name="connsiteX114" fmla="*/ 426787 w 2294379"/>
              <a:gd name="connsiteY114" fmla="*/ 0 h 1009555"/>
              <a:gd name="connsiteX115" fmla="*/ 786989 w 2294379"/>
              <a:gd name="connsiteY115" fmla="*/ 0 h 1009555"/>
              <a:gd name="connsiteX116" fmla="*/ 720404 w 2294379"/>
              <a:gd name="connsiteY116" fmla="*/ 66585 h 1009555"/>
              <a:gd name="connsiteX117" fmla="*/ 786989 w 2294379"/>
              <a:gd name="connsiteY117" fmla="*/ 133170 h 1009555"/>
              <a:gd name="connsiteX118" fmla="*/ 853574 w 2294379"/>
              <a:gd name="connsiteY118" fmla="*/ 66585 h 1009555"/>
              <a:gd name="connsiteX119" fmla="*/ 786989 w 2294379"/>
              <a:gd name="connsiteY119" fmla="*/ 0 h 1009555"/>
              <a:gd name="connsiteX120" fmla="*/ 1147191 w 2294379"/>
              <a:gd name="connsiteY120" fmla="*/ 0 h 1009555"/>
              <a:gd name="connsiteX121" fmla="*/ 1080606 w 2294379"/>
              <a:gd name="connsiteY121" fmla="*/ 66585 h 1009555"/>
              <a:gd name="connsiteX122" fmla="*/ 1147191 w 2294379"/>
              <a:gd name="connsiteY122" fmla="*/ 133170 h 1009555"/>
              <a:gd name="connsiteX123" fmla="*/ 1213776 w 2294379"/>
              <a:gd name="connsiteY123" fmla="*/ 66585 h 1009555"/>
              <a:gd name="connsiteX124" fmla="*/ 1147191 w 2294379"/>
              <a:gd name="connsiteY124" fmla="*/ 0 h 1009555"/>
              <a:gd name="connsiteX125" fmla="*/ 1507392 w 2294379"/>
              <a:gd name="connsiteY125" fmla="*/ 0 h 1009555"/>
              <a:gd name="connsiteX126" fmla="*/ 1440807 w 2294379"/>
              <a:gd name="connsiteY126" fmla="*/ 66585 h 1009555"/>
              <a:gd name="connsiteX127" fmla="*/ 1507392 w 2294379"/>
              <a:gd name="connsiteY127" fmla="*/ 133170 h 1009555"/>
              <a:gd name="connsiteX128" fmla="*/ 1573977 w 2294379"/>
              <a:gd name="connsiteY128" fmla="*/ 66585 h 1009555"/>
              <a:gd name="connsiteX129" fmla="*/ 1507392 w 2294379"/>
              <a:gd name="connsiteY129" fmla="*/ 0 h 1009555"/>
              <a:gd name="connsiteX130" fmla="*/ 1867593 w 2294379"/>
              <a:gd name="connsiteY130" fmla="*/ 0 h 1009555"/>
              <a:gd name="connsiteX131" fmla="*/ 1801008 w 2294379"/>
              <a:gd name="connsiteY131" fmla="*/ 66585 h 1009555"/>
              <a:gd name="connsiteX132" fmla="*/ 1867593 w 2294379"/>
              <a:gd name="connsiteY132" fmla="*/ 133170 h 1009555"/>
              <a:gd name="connsiteX133" fmla="*/ 1934178 w 2294379"/>
              <a:gd name="connsiteY133" fmla="*/ 66585 h 1009555"/>
              <a:gd name="connsiteX134" fmla="*/ 1867593 w 2294379"/>
              <a:gd name="connsiteY134" fmla="*/ 0 h 1009555"/>
              <a:gd name="connsiteX135" fmla="*/ 2227794 w 2294379"/>
              <a:gd name="connsiteY135" fmla="*/ 0 h 1009555"/>
              <a:gd name="connsiteX136" fmla="*/ 2161209 w 2294379"/>
              <a:gd name="connsiteY136" fmla="*/ 66585 h 1009555"/>
              <a:gd name="connsiteX137" fmla="*/ 2227794 w 2294379"/>
              <a:gd name="connsiteY137" fmla="*/ 133170 h 1009555"/>
              <a:gd name="connsiteX138" fmla="*/ 2294379 w 2294379"/>
              <a:gd name="connsiteY138" fmla="*/ 66585 h 1009555"/>
              <a:gd name="connsiteX139" fmla="*/ 2227794 w 2294379"/>
              <a:gd name="connsiteY139" fmla="*/ 0 h 10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294379" h="1009555">
                <a:moveTo>
                  <a:pt x="66585" y="876385"/>
                </a:moveTo>
                <a:cubicBezTo>
                  <a:pt x="29811" y="876385"/>
                  <a:pt x="0" y="906196"/>
                  <a:pt x="0" y="942970"/>
                </a:cubicBezTo>
                <a:cubicBezTo>
                  <a:pt x="0" y="979744"/>
                  <a:pt x="29811" y="1009555"/>
                  <a:pt x="66585" y="1009555"/>
                </a:cubicBezTo>
                <a:cubicBezTo>
                  <a:pt x="103359" y="1009555"/>
                  <a:pt x="133170" y="979744"/>
                  <a:pt x="133170" y="942970"/>
                </a:cubicBezTo>
                <a:cubicBezTo>
                  <a:pt x="133170" y="906196"/>
                  <a:pt x="103359" y="876385"/>
                  <a:pt x="66585" y="876385"/>
                </a:cubicBezTo>
                <a:close/>
                <a:moveTo>
                  <a:pt x="426787" y="876385"/>
                </a:moveTo>
                <a:cubicBezTo>
                  <a:pt x="390013" y="876385"/>
                  <a:pt x="360202" y="906196"/>
                  <a:pt x="360202" y="942970"/>
                </a:cubicBezTo>
                <a:cubicBezTo>
                  <a:pt x="360202" y="979744"/>
                  <a:pt x="390013" y="1009555"/>
                  <a:pt x="426787" y="1009555"/>
                </a:cubicBezTo>
                <a:cubicBezTo>
                  <a:pt x="463561" y="1009555"/>
                  <a:pt x="493372" y="979744"/>
                  <a:pt x="493372" y="942970"/>
                </a:cubicBezTo>
                <a:cubicBezTo>
                  <a:pt x="493372" y="906196"/>
                  <a:pt x="463561" y="876385"/>
                  <a:pt x="426787" y="876385"/>
                </a:cubicBezTo>
                <a:close/>
                <a:moveTo>
                  <a:pt x="786989" y="876385"/>
                </a:moveTo>
                <a:cubicBezTo>
                  <a:pt x="750215" y="876385"/>
                  <a:pt x="720404" y="906196"/>
                  <a:pt x="720404" y="942970"/>
                </a:cubicBezTo>
                <a:cubicBezTo>
                  <a:pt x="720404" y="979744"/>
                  <a:pt x="750215" y="1009555"/>
                  <a:pt x="786989" y="1009555"/>
                </a:cubicBezTo>
                <a:cubicBezTo>
                  <a:pt x="823763" y="1009555"/>
                  <a:pt x="853574" y="979744"/>
                  <a:pt x="853574" y="942970"/>
                </a:cubicBezTo>
                <a:cubicBezTo>
                  <a:pt x="853574" y="906196"/>
                  <a:pt x="823763" y="876385"/>
                  <a:pt x="786989" y="876385"/>
                </a:cubicBezTo>
                <a:close/>
                <a:moveTo>
                  <a:pt x="1147191" y="876385"/>
                </a:moveTo>
                <a:cubicBezTo>
                  <a:pt x="1110417" y="876385"/>
                  <a:pt x="1080606" y="906196"/>
                  <a:pt x="1080606" y="942970"/>
                </a:cubicBezTo>
                <a:cubicBezTo>
                  <a:pt x="1080606" y="979744"/>
                  <a:pt x="1110417" y="1009555"/>
                  <a:pt x="1147191" y="1009555"/>
                </a:cubicBezTo>
                <a:cubicBezTo>
                  <a:pt x="1183965" y="1009555"/>
                  <a:pt x="1213776" y="979744"/>
                  <a:pt x="1213776" y="942970"/>
                </a:cubicBezTo>
                <a:cubicBezTo>
                  <a:pt x="1213776" y="906196"/>
                  <a:pt x="1183965" y="876385"/>
                  <a:pt x="1147191" y="876385"/>
                </a:cubicBezTo>
                <a:close/>
                <a:moveTo>
                  <a:pt x="1507392" y="876385"/>
                </a:moveTo>
                <a:cubicBezTo>
                  <a:pt x="1470618" y="876385"/>
                  <a:pt x="1440807" y="906196"/>
                  <a:pt x="1440807" y="942970"/>
                </a:cubicBezTo>
                <a:cubicBezTo>
                  <a:pt x="1440807" y="979744"/>
                  <a:pt x="1470618" y="1009555"/>
                  <a:pt x="1507392" y="1009555"/>
                </a:cubicBezTo>
                <a:cubicBezTo>
                  <a:pt x="1544166" y="1009555"/>
                  <a:pt x="1573977" y="979744"/>
                  <a:pt x="1573977" y="942970"/>
                </a:cubicBezTo>
                <a:cubicBezTo>
                  <a:pt x="1573977" y="906196"/>
                  <a:pt x="1544166" y="876385"/>
                  <a:pt x="1507392" y="876385"/>
                </a:cubicBezTo>
                <a:close/>
                <a:moveTo>
                  <a:pt x="1867593" y="876385"/>
                </a:moveTo>
                <a:cubicBezTo>
                  <a:pt x="1830819" y="876385"/>
                  <a:pt x="1801008" y="906196"/>
                  <a:pt x="1801008" y="942970"/>
                </a:cubicBezTo>
                <a:cubicBezTo>
                  <a:pt x="1801008" y="979744"/>
                  <a:pt x="1830819" y="1009555"/>
                  <a:pt x="1867593" y="1009555"/>
                </a:cubicBezTo>
                <a:cubicBezTo>
                  <a:pt x="1904367" y="1009555"/>
                  <a:pt x="1934178" y="979744"/>
                  <a:pt x="1934178" y="942970"/>
                </a:cubicBezTo>
                <a:cubicBezTo>
                  <a:pt x="1934178" y="906196"/>
                  <a:pt x="1904367" y="876385"/>
                  <a:pt x="1867593" y="876385"/>
                </a:cubicBezTo>
                <a:close/>
                <a:moveTo>
                  <a:pt x="2227794" y="876385"/>
                </a:moveTo>
                <a:cubicBezTo>
                  <a:pt x="2191020" y="876385"/>
                  <a:pt x="2161209" y="906196"/>
                  <a:pt x="2161209" y="942970"/>
                </a:cubicBezTo>
                <a:cubicBezTo>
                  <a:pt x="2161209" y="979744"/>
                  <a:pt x="2191020" y="1009555"/>
                  <a:pt x="2227794" y="1009555"/>
                </a:cubicBezTo>
                <a:cubicBezTo>
                  <a:pt x="2264568" y="1009555"/>
                  <a:pt x="2294379" y="979744"/>
                  <a:pt x="2294379" y="942970"/>
                </a:cubicBezTo>
                <a:cubicBezTo>
                  <a:pt x="2294379" y="906196"/>
                  <a:pt x="2264568" y="876385"/>
                  <a:pt x="2227794" y="876385"/>
                </a:cubicBezTo>
                <a:close/>
                <a:moveTo>
                  <a:pt x="66585" y="584256"/>
                </a:moveTo>
                <a:cubicBezTo>
                  <a:pt x="29811" y="584256"/>
                  <a:pt x="0" y="614067"/>
                  <a:pt x="0" y="650841"/>
                </a:cubicBezTo>
                <a:cubicBezTo>
                  <a:pt x="0" y="687615"/>
                  <a:pt x="29811" y="717426"/>
                  <a:pt x="66585" y="717426"/>
                </a:cubicBezTo>
                <a:cubicBezTo>
                  <a:pt x="103359" y="717426"/>
                  <a:pt x="133170" y="687615"/>
                  <a:pt x="133170" y="650841"/>
                </a:cubicBezTo>
                <a:cubicBezTo>
                  <a:pt x="133170" y="614067"/>
                  <a:pt x="103359" y="584256"/>
                  <a:pt x="66585" y="584256"/>
                </a:cubicBezTo>
                <a:close/>
                <a:moveTo>
                  <a:pt x="426787" y="584256"/>
                </a:moveTo>
                <a:cubicBezTo>
                  <a:pt x="390013" y="584256"/>
                  <a:pt x="360202" y="614067"/>
                  <a:pt x="360202" y="650841"/>
                </a:cubicBezTo>
                <a:cubicBezTo>
                  <a:pt x="360202" y="687615"/>
                  <a:pt x="390013" y="717426"/>
                  <a:pt x="426787" y="717426"/>
                </a:cubicBezTo>
                <a:cubicBezTo>
                  <a:pt x="463561" y="717426"/>
                  <a:pt x="493372" y="687615"/>
                  <a:pt x="493372" y="650841"/>
                </a:cubicBezTo>
                <a:cubicBezTo>
                  <a:pt x="493372" y="614067"/>
                  <a:pt x="463561" y="584256"/>
                  <a:pt x="426787" y="584256"/>
                </a:cubicBezTo>
                <a:close/>
                <a:moveTo>
                  <a:pt x="786989" y="584256"/>
                </a:moveTo>
                <a:cubicBezTo>
                  <a:pt x="750215" y="584256"/>
                  <a:pt x="720404" y="614067"/>
                  <a:pt x="720404" y="650841"/>
                </a:cubicBezTo>
                <a:cubicBezTo>
                  <a:pt x="720404" y="687615"/>
                  <a:pt x="750215" y="717426"/>
                  <a:pt x="786989" y="717426"/>
                </a:cubicBezTo>
                <a:cubicBezTo>
                  <a:pt x="823763" y="717426"/>
                  <a:pt x="853574" y="687615"/>
                  <a:pt x="853574" y="650841"/>
                </a:cubicBezTo>
                <a:cubicBezTo>
                  <a:pt x="853574" y="614067"/>
                  <a:pt x="823763" y="584256"/>
                  <a:pt x="786989" y="584256"/>
                </a:cubicBezTo>
                <a:close/>
                <a:moveTo>
                  <a:pt x="1147191" y="584256"/>
                </a:moveTo>
                <a:cubicBezTo>
                  <a:pt x="1110417" y="584256"/>
                  <a:pt x="1080606" y="614067"/>
                  <a:pt x="1080606" y="650841"/>
                </a:cubicBezTo>
                <a:cubicBezTo>
                  <a:pt x="1080606" y="687615"/>
                  <a:pt x="1110417" y="717426"/>
                  <a:pt x="1147191" y="717426"/>
                </a:cubicBezTo>
                <a:cubicBezTo>
                  <a:pt x="1183965" y="717426"/>
                  <a:pt x="1213776" y="687615"/>
                  <a:pt x="1213776" y="650841"/>
                </a:cubicBezTo>
                <a:cubicBezTo>
                  <a:pt x="1213776" y="614067"/>
                  <a:pt x="1183965" y="584256"/>
                  <a:pt x="1147191" y="584256"/>
                </a:cubicBezTo>
                <a:close/>
                <a:moveTo>
                  <a:pt x="1507392" y="584256"/>
                </a:moveTo>
                <a:cubicBezTo>
                  <a:pt x="1470618" y="584256"/>
                  <a:pt x="1440807" y="614067"/>
                  <a:pt x="1440807" y="650841"/>
                </a:cubicBezTo>
                <a:cubicBezTo>
                  <a:pt x="1440807" y="687615"/>
                  <a:pt x="1470618" y="717426"/>
                  <a:pt x="1507392" y="717426"/>
                </a:cubicBezTo>
                <a:cubicBezTo>
                  <a:pt x="1544166" y="717426"/>
                  <a:pt x="1573977" y="687615"/>
                  <a:pt x="1573977" y="650841"/>
                </a:cubicBezTo>
                <a:cubicBezTo>
                  <a:pt x="1573977" y="614067"/>
                  <a:pt x="1544166" y="584256"/>
                  <a:pt x="1507392" y="584256"/>
                </a:cubicBezTo>
                <a:close/>
                <a:moveTo>
                  <a:pt x="1867593" y="584256"/>
                </a:moveTo>
                <a:cubicBezTo>
                  <a:pt x="1830819" y="584256"/>
                  <a:pt x="1801008" y="614067"/>
                  <a:pt x="1801008" y="650841"/>
                </a:cubicBezTo>
                <a:cubicBezTo>
                  <a:pt x="1801008" y="687615"/>
                  <a:pt x="1830819" y="717426"/>
                  <a:pt x="1867593" y="717426"/>
                </a:cubicBezTo>
                <a:cubicBezTo>
                  <a:pt x="1904367" y="717426"/>
                  <a:pt x="1934178" y="687615"/>
                  <a:pt x="1934178" y="650841"/>
                </a:cubicBezTo>
                <a:cubicBezTo>
                  <a:pt x="1934178" y="614067"/>
                  <a:pt x="1904367" y="584256"/>
                  <a:pt x="1867593" y="584256"/>
                </a:cubicBezTo>
                <a:close/>
                <a:moveTo>
                  <a:pt x="2227794" y="584256"/>
                </a:moveTo>
                <a:cubicBezTo>
                  <a:pt x="2191020" y="584256"/>
                  <a:pt x="2161209" y="614067"/>
                  <a:pt x="2161209" y="650841"/>
                </a:cubicBezTo>
                <a:cubicBezTo>
                  <a:pt x="2161209" y="687615"/>
                  <a:pt x="2191020" y="717426"/>
                  <a:pt x="2227794" y="717426"/>
                </a:cubicBezTo>
                <a:cubicBezTo>
                  <a:pt x="2264568" y="717426"/>
                  <a:pt x="2294379" y="687615"/>
                  <a:pt x="2294379" y="650841"/>
                </a:cubicBezTo>
                <a:cubicBezTo>
                  <a:pt x="2294379" y="614067"/>
                  <a:pt x="2264568" y="584256"/>
                  <a:pt x="2227794" y="584256"/>
                </a:cubicBezTo>
                <a:close/>
                <a:moveTo>
                  <a:pt x="66585" y="292128"/>
                </a:moveTo>
                <a:cubicBezTo>
                  <a:pt x="29811" y="292128"/>
                  <a:pt x="0" y="321939"/>
                  <a:pt x="0" y="358713"/>
                </a:cubicBezTo>
                <a:cubicBezTo>
                  <a:pt x="0" y="395487"/>
                  <a:pt x="29811" y="425298"/>
                  <a:pt x="66585" y="425298"/>
                </a:cubicBezTo>
                <a:cubicBezTo>
                  <a:pt x="103359" y="425298"/>
                  <a:pt x="133170" y="395487"/>
                  <a:pt x="133170" y="358713"/>
                </a:cubicBezTo>
                <a:cubicBezTo>
                  <a:pt x="133170" y="321939"/>
                  <a:pt x="103359" y="292128"/>
                  <a:pt x="66585" y="292128"/>
                </a:cubicBezTo>
                <a:close/>
                <a:moveTo>
                  <a:pt x="426787" y="292128"/>
                </a:moveTo>
                <a:cubicBezTo>
                  <a:pt x="390013" y="292128"/>
                  <a:pt x="360202" y="321939"/>
                  <a:pt x="360202" y="358713"/>
                </a:cubicBezTo>
                <a:cubicBezTo>
                  <a:pt x="360202" y="395487"/>
                  <a:pt x="390013" y="425298"/>
                  <a:pt x="426787" y="425298"/>
                </a:cubicBezTo>
                <a:cubicBezTo>
                  <a:pt x="463561" y="425298"/>
                  <a:pt x="493372" y="395487"/>
                  <a:pt x="493372" y="358713"/>
                </a:cubicBezTo>
                <a:cubicBezTo>
                  <a:pt x="493372" y="321939"/>
                  <a:pt x="463561" y="292128"/>
                  <a:pt x="426787" y="292128"/>
                </a:cubicBezTo>
                <a:close/>
                <a:moveTo>
                  <a:pt x="786989" y="292128"/>
                </a:moveTo>
                <a:cubicBezTo>
                  <a:pt x="750215" y="292128"/>
                  <a:pt x="720404" y="321939"/>
                  <a:pt x="720404" y="358713"/>
                </a:cubicBezTo>
                <a:cubicBezTo>
                  <a:pt x="720404" y="395487"/>
                  <a:pt x="750215" y="425298"/>
                  <a:pt x="786989" y="425298"/>
                </a:cubicBezTo>
                <a:cubicBezTo>
                  <a:pt x="823763" y="425298"/>
                  <a:pt x="853574" y="395487"/>
                  <a:pt x="853574" y="358713"/>
                </a:cubicBezTo>
                <a:cubicBezTo>
                  <a:pt x="853574" y="321939"/>
                  <a:pt x="823763" y="292128"/>
                  <a:pt x="786989" y="292128"/>
                </a:cubicBezTo>
                <a:close/>
                <a:moveTo>
                  <a:pt x="1147191" y="292128"/>
                </a:moveTo>
                <a:cubicBezTo>
                  <a:pt x="1110417" y="292128"/>
                  <a:pt x="1080606" y="321939"/>
                  <a:pt x="1080606" y="358713"/>
                </a:cubicBezTo>
                <a:cubicBezTo>
                  <a:pt x="1080606" y="395487"/>
                  <a:pt x="1110417" y="425298"/>
                  <a:pt x="1147191" y="425298"/>
                </a:cubicBezTo>
                <a:cubicBezTo>
                  <a:pt x="1183965" y="425298"/>
                  <a:pt x="1213776" y="395487"/>
                  <a:pt x="1213776" y="358713"/>
                </a:cubicBezTo>
                <a:cubicBezTo>
                  <a:pt x="1213776" y="321939"/>
                  <a:pt x="1183965" y="292128"/>
                  <a:pt x="1147191" y="292128"/>
                </a:cubicBezTo>
                <a:close/>
                <a:moveTo>
                  <a:pt x="1507392" y="292128"/>
                </a:moveTo>
                <a:cubicBezTo>
                  <a:pt x="1470618" y="292128"/>
                  <a:pt x="1440807" y="321939"/>
                  <a:pt x="1440807" y="358713"/>
                </a:cubicBezTo>
                <a:cubicBezTo>
                  <a:pt x="1440807" y="395487"/>
                  <a:pt x="1470618" y="425298"/>
                  <a:pt x="1507392" y="425298"/>
                </a:cubicBezTo>
                <a:cubicBezTo>
                  <a:pt x="1544166" y="425298"/>
                  <a:pt x="1573977" y="395487"/>
                  <a:pt x="1573977" y="358713"/>
                </a:cubicBezTo>
                <a:cubicBezTo>
                  <a:pt x="1573977" y="321939"/>
                  <a:pt x="1544166" y="292128"/>
                  <a:pt x="1507392" y="292128"/>
                </a:cubicBezTo>
                <a:close/>
                <a:moveTo>
                  <a:pt x="1867593" y="292128"/>
                </a:moveTo>
                <a:cubicBezTo>
                  <a:pt x="1830819" y="292128"/>
                  <a:pt x="1801008" y="321939"/>
                  <a:pt x="1801008" y="358713"/>
                </a:cubicBezTo>
                <a:cubicBezTo>
                  <a:pt x="1801008" y="395487"/>
                  <a:pt x="1830819" y="425298"/>
                  <a:pt x="1867593" y="425298"/>
                </a:cubicBezTo>
                <a:cubicBezTo>
                  <a:pt x="1904367" y="425298"/>
                  <a:pt x="1934178" y="395487"/>
                  <a:pt x="1934178" y="358713"/>
                </a:cubicBezTo>
                <a:cubicBezTo>
                  <a:pt x="1934178" y="321939"/>
                  <a:pt x="1904367" y="292128"/>
                  <a:pt x="1867593" y="292128"/>
                </a:cubicBezTo>
                <a:close/>
                <a:moveTo>
                  <a:pt x="2227794" y="292128"/>
                </a:moveTo>
                <a:cubicBezTo>
                  <a:pt x="2191020" y="292128"/>
                  <a:pt x="2161209" y="321939"/>
                  <a:pt x="2161209" y="358713"/>
                </a:cubicBezTo>
                <a:cubicBezTo>
                  <a:pt x="2161209" y="395487"/>
                  <a:pt x="2191020" y="425298"/>
                  <a:pt x="2227794" y="425298"/>
                </a:cubicBezTo>
                <a:cubicBezTo>
                  <a:pt x="2264568" y="425298"/>
                  <a:pt x="2294379" y="395487"/>
                  <a:pt x="2294379" y="358713"/>
                </a:cubicBezTo>
                <a:cubicBezTo>
                  <a:pt x="2294379" y="321939"/>
                  <a:pt x="2264568" y="292128"/>
                  <a:pt x="2227794" y="292128"/>
                </a:cubicBezTo>
                <a:close/>
                <a:moveTo>
                  <a:pt x="66585" y="0"/>
                </a:moveTo>
                <a:cubicBezTo>
                  <a:pt x="29811" y="0"/>
                  <a:pt x="0" y="29811"/>
                  <a:pt x="0" y="66585"/>
                </a:cubicBezTo>
                <a:cubicBezTo>
                  <a:pt x="0" y="103359"/>
                  <a:pt x="29811" y="133170"/>
                  <a:pt x="66585" y="133170"/>
                </a:cubicBezTo>
                <a:cubicBezTo>
                  <a:pt x="103359" y="133170"/>
                  <a:pt x="133170" y="103359"/>
                  <a:pt x="133170" y="66585"/>
                </a:cubicBezTo>
                <a:cubicBezTo>
                  <a:pt x="133170" y="29811"/>
                  <a:pt x="103359" y="0"/>
                  <a:pt x="66585" y="0"/>
                </a:cubicBezTo>
                <a:close/>
                <a:moveTo>
                  <a:pt x="426787" y="0"/>
                </a:moveTo>
                <a:cubicBezTo>
                  <a:pt x="390013" y="0"/>
                  <a:pt x="360202" y="29811"/>
                  <a:pt x="360202" y="66585"/>
                </a:cubicBezTo>
                <a:cubicBezTo>
                  <a:pt x="360202" y="103359"/>
                  <a:pt x="390013" y="133170"/>
                  <a:pt x="426787" y="133170"/>
                </a:cubicBezTo>
                <a:cubicBezTo>
                  <a:pt x="463561" y="133170"/>
                  <a:pt x="493372" y="103359"/>
                  <a:pt x="493372" y="66585"/>
                </a:cubicBezTo>
                <a:cubicBezTo>
                  <a:pt x="493372" y="29811"/>
                  <a:pt x="463561" y="0"/>
                  <a:pt x="426787" y="0"/>
                </a:cubicBezTo>
                <a:close/>
                <a:moveTo>
                  <a:pt x="786989" y="0"/>
                </a:moveTo>
                <a:cubicBezTo>
                  <a:pt x="750215" y="0"/>
                  <a:pt x="720404" y="29811"/>
                  <a:pt x="720404" y="66585"/>
                </a:cubicBezTo>
                <a:cubicBezTo>
                  <a:pt x="720404" y="103359"/>
                  <a:pt x="750215" y="133170"/>
                  <a:pt x="786989" y="133170"/>
                </a:cubicBezTo>
                <a:cubicBezTo>
                  <a:pt x="823763" y="133170"/>
                  <a:pt x="853574" y="103359"/>
                  <a:pt x="853574" y="66585"/>
                </a:cubicBezTo>
                <a:cubicBezTo>
                  <a:pt x="853574" y="29811"/>
                  <a:pt x="823763" y="0"/>
                  <a:pt x="786989" y="0"/>
                </a:cubicBezTo>
                <a:close/>
                <a:moveTo>
                  <a:pt x="1147191" y="0"/>
                </a:moveTo>
                <a:cubicBezTo>
                  <a:pt x="1110417" y="0"/>
                  <a:pt x="1080606" y="29811"/>
                  <a:pt x="1080606" y="66585"/>
                </a:cubicBezTo>
                <a:cubicBezTo>
                  <a:pt x="1080606" y="103359"/>
                  <a:pt x="1110417" y="133170"/>
                  <a:pt x="1147191" y="133170"/>
                </a:cubicBezTo>
                <a:cubicBezTo>
                  <a:pt x="1183965" y="133170"/>
                  <a:pt x="1213776" y="103359"/>
                  <a:pt x="1213776" y="66585"/>
                </a:cubicBezTo>
                <a:cubicBezTo>
                  <a:pt x="1213776" y="29811"/>
                  <a:pt x="1183965" y="0"/>
                  <a:pt x="1147191" y="0"/>
                </a:cubicBezTo>
                <a:close/>
                <a:moveTo>
                  <a:pt x="1507392" y="0"/>
                </a:moveTo>
                <a:cubicBezTo>
                  <a:pt x="1470618" y="0"/>
                  <a:pt x="1440807" y="29811"/>
                  <a:pt x="1440807" y="66585"/>
                </a:cubicBezTo>
                <a:cubicBezTo>
                  <a:pt x="1440807" y="103359"/>
                  <a:pt x="1470618" y="133170"/>
                  <a:pt x="1507392" y="133170"/>
                </a:cubicBezTo>
                <a:cubicBezTo>
                  <a:pt x="1544166" y="133170"/>
                  <a:pt x="1573977" y="103359"/>
                  <a:pt x="1573977" y="66585"/>
                </a:cubicBezTo>
                <a:cubicBezTo>
                  <a:pt x="1573977" y="29811"/>
                  <a:pt x="1544166" y="0"/>
                  <a:pt x="1507392" y="0"/>
                </a:cubicBezTo>
                <a:close/>
                <a:moveTo>
                  <a:pt x="1867593" y="0"/>
                </a:moveTo>
                <a:cubicBezTo>
                  <a:pt x="1830819" y="0"/>
                  <a:pt x="1801008" y="29811"/>
                  <a:pt x="1801008" y="66585"/>
                </a:cubicBezTo>
                <a:cubicBezTo>
                  <a:pt x="1801008" y="103359"/>
                  <a:pt x="1830819" y="133170"/>
                  <a:pt x="1867593" y="133170"/>
                </a:cubicBezTo>
                <a:cubicBezTo>
                  <a:pt x="1904367" y="133170"/>
                  <a:pt x="1934178" y="103359"/>
                  <a:pt x="1934178" y="66585"/>
                </a:cubicBezTo>
                <a:cubicBezTo>
                  <a:pt x="1934178" y="29811"/>
                  <a:pt x="1904367" y="0"/>
                  <a:pt x="1867593" y="0"/>
                </a:cubicBezTo>
                <a:close/>
                <a:moveTo>
                  <a:pt x="2227794" y="0"/>
                </a:moveTo>
                <a:cubicBezTo>
                  <a:pt x="2191020" y="0"/>
                  <a:pt x="2161209" y="29811"/>
                  <a:pt x="2161209" y="66585"/>
                </a:cubicBezTo>
                <a:cubicBezTo>
                  <a:pt x="2161209" y="103359"/>
                  <a:pt x="2191020" y="133170"/>
                  <a:pt x="2227794" y="133170"/>
                </a:cubicBezTo>
                <a:cubicBezTo>
                  <a:pt x="2264568" y="133170"/>
                  <a:pt x="2294379" y="103359"/>
                  <a:pt x="2294379" y="66585"/>
                </a:cubicBezTo>
                <a:cubicBezTo>
                  <a:pt x="2294379" y="29811"/>
                  <a:pt x="2264568" y="0"/>
                  <a:pt x="222779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7"/>
            </p:custDataLst>
          </p:nvPr>
        </p:nvSpPr>
        <p:spPr>
          <a:xfrm flipH="1">
            <a:off x="10072015" y="5424217"/>
            <a:ext cx="1208760" cy="531869"/>
          </a:xfrm>
          <a:custGeom>
            <a:avLst/>
            <a:gdLst>
              <a:gd name="connsiteX0" fmla="*/ 66585 w 2294379"/>
              <a:gd name="connsiteY0" fmla="*/ 876385 h 1009555"/>
              <a:gd name="connsiteX1" fmla="*/ 0 w 2294379"/>
              <a:gd name="connsiteY1" fmla="*/ 942970 h 1009555"/>
              <a:gd name="connsiteX2" fmla="*/ 66585 w 2294379"/>
              <a:gd name="connsiteY2" fmla="*/ 1009555 h 1009555"/>
              <a:gd name="connsiteX3" fmla="*/ 133170 w 2294379"/>
              <a:gd name="connsiteY3" fmla="*/ 942970 h 1009555"/>
              <a:gd name="connsiteX4" fmla="*/ 66585 w 2294379"/>
              <a:gd name="connsiteY4" fmla="*/ 876385 h 1009555"/>
              <a:gd name="connsiteX5" fmla="*/ 426787 w 2294379"/>
              <a:gd name="connsiteY5" fmla="*/ 876385 h 1009555"/>
              <a:gd name="connsiteX6" fmla="*/ 360202 w 2294379"/>
              <a:gd name="connsiteY6" fmla="*/ 942970 h 1009555"/>
              <a:gd name="connsiteX7" fmla="*/ 426787 w 2294379"/>
              <a:gd name="connsiteY7" fmla="*/ 1009555 h 1009555"/>
              <a:gd name="connsiteX8" fmla="*/ 493372 w 2294379"/>
              <a:gd name="connsiteY8" fmla="*/ 942970 h 1009555"/>
              <a:gd name="connsiteX9" fmla="*/ 426787 w 2294379"/>
              <a:gd name="connsiteY9" fmla="*/ 876385 h 1009555"/>
              <a:gd name="connsiteX10" fmla="*/ 786989 w 2294379"/>
              <a:gd name="connsiteY10" fmla="*/ 876385 h 1009555"/>
              <a:gd name="connsiteX11" fmla="*/ 720404 w 2294379"/>
              <a:gd name="connsiteY11" fmla="*/ 942970 h 1009555"/>
              <a:gd name="connsiteX12" fmla="*/ 786989 w 2294379"/>
              <a:gd name="connsiteY12" fmla="*/ 1009555 h 1009555"/>
              <a:gd name="connsiteX13" fmla="*/ 853574 w 2294379"/>
              <a:gd name="connsiteY13" fmla="*/ 942970 h 1009555"/>
              <a:gd name="connsiteX14" fmla="*/ 786989 w 2294379"/>
              <a:gd name="connsiteY14" fmla="*/ 876385 h 1009555"/>
              <a:gd name="connsiteX15" fmla="*/ 1147191 w 2294379"/>
              <a:gd name="connsiteY15" fmla="*/ 876385 h 1009555"/>
              <a:gd name="connsiteX16" fmla="*/ 1080606 w 2294379"/>
              <a:gd name="connsiteY16" fmla="*/ 942970 h 1009555"/>
              <a:gd name="connsiteX17" fmla="*/ 1147191 w 2294379"/>
              <a:gd name="connsiteY17" fmla="*/ 1009555 h 1009555"/>
              <a:gd name="connsiteX18" fmla="*/ 1213776 w 2294379"/>
              <a:gd name="connsiteY18" fmla="*/ 942970 h 1009555"/>
              <a:gd name="connsiteX19" fmla="*/ 1147191 w 2294379"/>
              <a:gd name="connsiteY19" fmla="*/ 876385 h 1009555"/>
              <a:gd name="connsiteX20" fmla="*/ 1507392 w 2294379"/>
              <a:gd name="connsiteY20" fmla="*/ 876385 h 1009555"/>
              <a:gd name="connsiteX21" fmla="*/ 1440807 w 2294379"/>
              <a:gd name="connsiteY21" fmla="*/ 942970 h 1009555"/>
              <a:gd name="connsiteX22" fmla="*/ 1507392 w 2294379"/>
              <a:gd name="connsiteY22" fmla="*/ 1009555 h 1009555"/>
              <a:gd name="connsiteX23" fmla="*/ 1573977 w 2294379"/>
              <a:gd name="connsiteY23" fmla="*/ 942970 h 1009555"/>
              <a:gd name="connsiteX24" fmla="*/ 1507392 w 2294379"/>
              <a:gd name="connsiteY24" fmla="*/ 876385 h 1009555"/>
              <a:gd name="connsiteX25" fmla="*/ 1867593 w 2294379"/>
              <a:gd name="connsiteY25" fmla="*/ 876385 h 1009555"/>
              <a:gd name="connsiteX26" fmla="*/ 1801008 w 2294379"/>
              <a:gd name="connsiteY26" fmla="*/ 942970 h 1009555"/>
              <a:gd name="connsiteX27" fmla="*/ 1867593 w 2294379"/>
              <a:gd name="connsiteY27" fmla="*/ 1009555 h 1009555"/>
              <a:gd name="connsiteX28" fmla="*/ 1934178 w 2294379"/>
              <a:gd name="connsiteY28" fmla="*/ 942970 h 1009555"/>
              <a:gd name="connsiteX29" fmla="*/ 1867593 w 2294379"/>
              <a:gd name="connsiteY29" fmla="*/ 876385 h 1009555"/>
              <a:gd name="connsiteX30" fmla="*/ 2227794 w 2294379"/>
              <a:gd name="connsiteY30" fmla="*/ 876385 h 1009555"/>
              <a:gd name="connsiteX31" fmla="*/ 2161209 w 2294379"/>
              <a:gd name="connsiteY31" fmla="*/ 942970 h 1009555"/>
              <a:gd name="connsiteX32" fmla="*/ 2227794 w 2294379"/>
              <a:gd name="connsiteY32" fmla="*/ 1009555 h 1009555"/>
              <a:gd name="connsiteX33" fmla="*/ 2294379 w 2294379"/>
              <a:gd name="connsiteY33" fmla="*/ 942970 h 1009555"/>
              <a:gd name="connsiteX34" fmla="*/ 2227794 w 2294379"/>
              <a:gd name="connsiteY34" fmla="*/ 876385 h 1009555"/>
              <a:gd name="connsiteX35" fmla="*/ 66585 w 2294379"/>
              <a:gd name="connsiteY35" fmla="*/ 584256 h 1009555"/>
              <a:gd name="connsiteX36" fmla="*/ 0 w 2294379"/>
              <a:gd name="connsiteY36" fmla="*/ 650841 h 1009555"/>
              <a:gd name="connsiteX37" fmla="*/ 66585 w 2294379"/>
              <a:gd name="connsiteY37" fmla="*/ 717426 h 1009555"/>
              <a:gd name="connsiteX38" fmla="*/ 133170 w 2294379"/>
              <a:gd name="connsiteY38" fmla="*/ 650841 h 1009555"/>
              <a:gd name="connsiteX39" fmla="*/ 66585 w 2294379"/>
              <a:gd name="connsiteY39" fmla="*/ 584256 h 1009555"/>
              <a:gd name="connsiteX40" fmla="*/ 426787 w 2294379"/>
              <a:gd name="connsiteY40" fmla="*/ 584256 h 1009555"/>
              <a:gd name="connsiteX41" fmla="*/ 360202 w 2294379"/>
              <a:gd name="connsiteY41" fmla="*/ 650841 h 1009555"/>
              <a:gd name="connsiteX42" fmla="*/ 426787 w 2294379"/>
              <a:gd name="connsiteY42" fmla="*/ 717426 h 1009555"/>
              <a:gd name="connsiteX43" fmla="*/ 493372 w 2294379"/>
              <a:gd name="connsiteY43" fmla="*/ 650841 h 1009555"/>
              <a:gd name="connsiteX44" fmla="*/ 426787 w 2294379"/>
              <a:gd name="connsiteY44" fmla="*/ 584256 h 1009555"/>
              <a:gd name="connsiteX45" fmla="*/ 786989 w 2294379"/>
              <a:gd name="connsiteY45" fmla="*/ 584256 h 1009555"/>
              <a:gd name="connsiteX46" fmla="*/ 720404 w 2294379"/>
              <a:gd name="connsiteY46" fmla="*/ 650841 h 1009555"/>
              <a:gd name="connsiteX47" fmla="*/ 786989 w 2294379"/>
              <a:gd name="connsiteY47" fmla="*/ 717426 h 1009555"/>
              <a:gd name="connsiteX48" fmla="*/ 853574 w 2294379"/>
              <a:gd name="connsiteY48" fmla="*/ 650841 h 1009555"/>
              <a:gd name="connsiteX49" fmla="*/ 786989 w 2294379"/>
              <a:gd name="connsiteY49" fmla="*/ 584256 h 1009555"/>
              <a:gd name="connsiteX50" fmla="*/ 1147191 w 2294379"/>
              <a:gd name="connsiteY50" fmla="*/ 584256 h 1009555"/>
              <a:gd name="connsiteX51" fmla="*/ 1080606 w 2294379"/>
              <a:gd name="connsiteY51" fmla="*/ 650841 h 1009555"/>
              <a:gd name="connsiteX52" fmla="*/ 1147191 w 2294379"/>
              <a:gd name="connsiteY52" fmla="*/ 717426 h 1009555"/>
              <a:gd name="connsiteX53" fmla="*/ 1213776 w 2294379"/>
              <a:gd name="connsiteY53" fmla="*/ 650841 h 1009555"/>
              <a:gd name="connsiteX54" fmla="*/ 1147191 w 2294379"/>
              <a:gd name="connsiteY54" fmla="*/ 584256 h 1009555"/>
              <a:gd name="connsiteX55" fmla="*/ 1507392 w 2294379"/>
              <a:gd name="connsiteY55" fmla="*/ 584256 h 1009555"/>
              <a:gd name="connsiteX56" fmla="*/ 1440807 w 2294379"/>
              <a:gd name="connsiteY56" fmla="*/ 650841 h 1009555"/>
              <a:gd name="connsiteX57" fmla="*/ 1507392 w 2294379"/>
              <a:gd name="connsiteY57" fmla="*/ 717426 h 1009555"/>
              <a:gd name="connsiteX58" fmla="*/ 1573977 w 2294379"/>
              <a:gd name="connsiteY58" fmla="*/ 650841 h 1009555"/>
              <a:gd name="connsiteX59" fmla="*/ 1507392 w 2294379"/>
              <a:gd name="connsiteY59" fmla="*/ 584256 h 1009555"/>
              <a:gd name="connsiteX60" fmla="*/ 1867593 w 2294379"/>
              <a:gd name="connsiteY60" fmla="*/ 584256 h 1009555"/>
              <a:gd name="connsiteX61" fmla="*/ 1801008 w 2294379"/>
              <a:gd name="connsiteY61" fmla="*/ 650841 h 1009555"/>
              <a:gd name="connsiteX62" fmla="*/ 1867593 w 2294379"/>
              <a:gd name="connsiteY62" fmla="*/ 717426 h 1009555"/>
              <a:gd name="connsiteX63" fmla="*/ 1934178 w 2294379"/>
              <a:gd name="connsiteY63" fmla="*/ 650841 h 1009555"/>
              <a:gd name="connsiteX64" fmla="*/ 1867593 w 2294379"/>
              <a:gd name="connsiteY64" fmla="*/ 584256 h 1009555"/>
              <a:gd name="connsiteX65" fmla="*/ 2227794 w 2294379"/>
              <a:gd name="connsiteY65" fmla="*/ 584256 h 1009555"/>
              <a:gd name="connsiteX66" fmla="*/ 2161209 w 2294379"/>
              <a:gd name="connsiteY66" fmla="*/ 650841 h 1009555"/>
              <a:gd name="connsiteX67" fmla="*/ 2227794 w 2294379"/>
              <a:gd name="connsiteY67" fmla="*/ 717426 h 1009555"/>
              <a:gd name="connsiteX68" fmla="*/ 2294379 w 2294379"/>
              <a:gd name="connsiteY68" fmla="*/ 650841 h 1009555"/>
              <a:gd name="connsiteX69" fmla="*/ 2227794 w 2294379"/>
              <a:gd name="connsiteY69" fmla="*/ 584256 h 1009555"/>
              <a:gd name="connsiteX70" fmla="*/ 66585 w 2294379"/>
              <a:gd name="connsiteY70" fmla="*/ 292128 h 1009555"/>
              <a:gd name="connsiteX71" fmla="*/ 0 w 2294379"/>
              <a:gd name="connsiteY71" fmla="*/ 358713 h 1009555"/>
              <a:gd name="connsiteX72" fmla="*/ 66585 w 2294379"/>
              <a:gd name="connsiteY72" fmla="*/ 425298 h 1009555"/>
              <a:gd name="connsiteX73" fmla="*/ 133170 w 2294379"/>
              <a:gd name="connsiteY73" fmla="*/ 358713 h 1009555"/>
              <a:gd name="connsiteX74" fmla="*/ 66585 w 2294379"/>
              <a:gd name="connsiteY74" fmla="*/ 292128 h 1009555"/>
              <a:gd name="connsiteX75" fmla="*/ 426787 w 2294379"/>
              <a:gd name="connsiteY75" fmla="*/ 292128 h 1009555"/>
              <a:gd name="connsiteX76" fmla="*/ 360202 w 2294379"/>
              <a:gd name="connsiteY76" fmla="*/ 358713 h 1009555"/>
              <a:gd name="connsiteX77" fmla="*/ 426787 w 2294379"/>
              <a:gd name="connsiteY77" fmla="*/ 425298 h 1009555"/>
              <a:gd name="connsiteX78" fmla="*/ 493372 w 2294379"/>
              <a:gd name="connsiteY78" fmla="*/ 358713 h 1009555"/>
              <a:gd name="connsiteX79" fmla="*/ 426787 w 2294379"/>
              <a:gd name="connsiteY79" fmla="*/ 292128 h 1009555"/>
              <a:gd name="connsiteX80" fmla="*/ 786989 w 2294379"/>
              <a:gd name="connsiteY80" fmla="*/ 292128 h 1009555"/>
              <a:gd name="connsiteX81" fmla="*/ 720404 w 2294379"/>
              <a:gd name="connsiteY81" fmla="*/ 358713 h 1009555"/>
              <a:gd name="connsiteX82" fmla="*/ 786989 w 2294379"/>
              <a:gd name="connsiteY82" fmla="*/ 425298 h 1009555"/>
              <a:gd name="connsiteX83" fmla="*/ 853574 w 2294379"/>
              <a:gd name="connsiteY83" fmla="*/ 358713 h 1009555"/>
              <a:gd name="connsiteX84" fmla="*/ 786989 w 2294379"/>
              <a:gd name="connsiteY84" fmla="*/ 292128 h 1009555"/>
              <a:gd name="connsiteX85" fmla="*/ 1147191 w 2294379"/>
              <a:gd name="connsiteY85" fmla="*/ 292128 h 1009555"/>
              <a:gd name="connsiteX86" fmla="*/ 1080606 w 2294379"/>
              <a:gd name="connsiteY86" fmla="*/ 358713 h 1009555"/>
              <a:gd name="connsiteX87" fmla="*/ 1147191 w 2294379"/>
              <a:gd name="connsiteY87" fmla="*/ 425298 h 1009555"/>
              <a:gd name="connsiteX88" fmla="*/ 1213776 w 2294379"/>
              <a:gd name="connsiteY88" fmla="*/ 358713 h 1009555"/>
              <a:gd name="connsiteX89" fmla="*/ 1147191 w 2294379"/>
              <a:gd name="connsiteY89" fmla="*/ 292128 h 1009555"/>
              <a:gd name="connsiteX90" fmla="*/ 1507392 w 2294379"/>
              <a:gd name="connsiteY90" fmla="*/ 292128 h 1009555"/>
              <a:gd name="connsiteX91" fmla="*/ 1440807 w 2294379"/>
              <a:gd name="connsiteY91" fmla="*/ 358713 h 1009555"/>
              <a:gd name="connsiteX92" fmla="*/ 1507392 w 2294379"/>
              <a:gd name="connsiteY92" fmla="*/ 425298 h 1009555"/>
              <a:gd name="connsiteX93" fmla="*/ 1573977 w 2294379"/>
              <a:gd name="connsiteY93" fmla="*/ 358713 h 1009555"/>
              <a:gd name="connsiteX94" fmla="*/ 1507392 w 2294379"/>
              <a:gd name="connsiteY94" fmla="*/ 292128 h 1009555"/>
              <a:gd name="connsiteX95" fmla="*/ 1867593 w 2294379"/>
              <a:gd name="connsiteY95" fmla="*/ 292128 h 1009555"/>
              <a:gd name="connsiteX96" fmla="*/ 1801008 w 2294379"/>
              <a:gd name="connsiteY96" fmla="*/ 358713 h 1009555"/>
              <a:gd name="connsiteX97" fmla="*/ 1867593 w 2294379"/>
              <a:gd name="connsiteY97" fmla="*/ 425298 h 1009555"/>
              <a:gd name="connsiteX98" fmla="*/ 1934178 w 2294379"/>
              <a:gd name="connsiteY98" fmla="*/ 358713 h 1009555"/>
              <a:gd name="connsiteX99" fmla="*/ 1867593 w 2294379"/>
              <a:gd name="connsiteY99" fmla="*/ 292128 h 1009555"/>
              <a:gd name="connsiteX100" fmla="*/ 2227794 w 2294379"/>
              <a:gd name="connsiteY100" fmla="*/ 292128 h 1009555"/>
              <a:gd name="connsiteX101" fmla="*/ 2161209 w 2294379"/>
              <a:gd name="connsiteY101" fmla="*/ 358713 h 1009555"/>
              <a:gd name="connsiteX102" fmla="*/ 2227794 w 2294379"/>
              <a:gd name="connsiteY102" fmla="*/ 425298 h 1009555"/>
              <a:gd name="connsiteX103" fmla="*/ 2294379 w 2294379"/>
              <a:gd name="connsiteY103" fmla="*/ 358713 h 1009555"/>
              <a:gd name="connsiteX104" fmla="*/ 2227794 w 2294379"/>
              <a:gd name="connsiteY104" fmla="*/ 292128 h 1009555"/>
              <a:gd name="connsiteX105" fmla="*/ 66585 w 2294379"/>
              <a:gd name="connsiteY105" fmla="*/ 0 h 1009555"/>
              <a:gd name="connsiteX106" fmla="*/ 0 w 2294379"/>
              <a:gd name="connsiteY106" fmla="*/ 66585 h 1009555"/>
              <a:gd name="connsiteX107" fmla="*/ 66585 w 2294379"/>
              <a:gd name="connsiteY107" fmla="*/ 133170 h 1009555"/>
              <a:gd name="connsiteX108" fmla="*/ 133170 w 2294379"/>
              <a:gd name="connsiteY108" fmla="*/ 66585 h 1009555"/>
              <a:gd name="connsiteX109" fmla="*/ 66585 w 2294379"/>
              <a:gd name="connsiteY109" fmla="*/ 0 h 1009555"/>
              <a:gd name="connsiteX110" fmla="*/ 426787 w 2294379"/>
              <a:gd name="connsiteY110" fmla="*/ 0 h 1009555"/>
              <a:gd name="connsiteX111" fmla="*/ 360202 w 2294379"/>
              <a:gd name="connsiteY111" fmla="*/ 66585 h 1009555"/>
              <a:gd name="connsiteX112" fmla="*/ 426787 w 2294379"/>
              <a:gd name="connsiteY112" fmla="*/ 133170 h 1009555"/>
              <a:gd name="connsiteX113" fmla="*/ 493372 w 2294379"/>
              <a:gd name="connsiteY113" fmla="*/ 66585 h 1009555"/>
              <a:gd name="connsiteX114" fmla="*/ 426787 w 2294379"/>
              <a:gd name="connsiteY114" fmla="*/ 0 h 1009555"/>
              <a:gd name="connsiteX115" fmla="*/ 786989 w 2294379"/>
              <a:gd name="connsiteY115" fmla="*/ 0 h 1009555"/>
              <a:gd name="connsiteX116" fmla="*/ 720404 w 2294379"/>
              <a:gd name="connsiteY116" fmla="*/ 66585 h 1009555"/>
              <a:gd name="connsiteX117" fmla="*/ 786989 w 2294379"/>
              <a:gd name="connsiteY117" fmla="*/ 133170 h 1009555"/>
              <a:gd name="connsiteX118" fmla="*/ 853574 w 2294379"/>
              <a:gd name="connsiteY118" fmla="*/ 66585 h 1009555"/>
              <a:gd name="connsiteX119" fmla="*/ 786989 w 2294379"/>
              <a:gd name="connsiteY119" fmla="*/ 0 h 1009555"/>
              <a:gd name="connsiteX120" fmla="*/ 1147191 w 2294379"/>
              <a:gd name="connsiteY120" fmla="*/ 0 h 1009555"/>
              <a:gd name="connsiteX121" fmla="*/ 1080606 w 2294379"/>
              <a:gd name="connsiteY121" fmla="*/ 66585 h 1009555"/>
              <a:gd name="connsiteX122" fmla="*/ 1147191 w 2294379"/>
              <a:gd name="connsiteY122" fmla="*/ 133170 h 1009555"/>
              <a:gd name="connsiteX123" fmla="*/ 1213776 w 2294379"/>
              <a:gd name="connsiteY123" fmla="*/ 66585 h 1009555"/>
              <a:gd name="connsiteX124" fmla="*/ 1147191 w 2294379"/>
              <a:gd name="connsiteY124" fmla="*/ 0 h 1009555"/>
              <a:gd name="connsiteX125" fmla="*/ 1507392 w 2294379"/>
              <a:gd name="connsiteY125" fmla="*/ 0 h 1009555"/>
              <a:gd name="connsiteX126" fmla="*/ 1440807 w 2294379"/>
              <a:gd name="connsiteY126" fmla="*/ 66585 h 1009555"/>
              <a:gd name="connsiteX127" fmla="*/ 1507392 w 2294379"/>
              <a:gd name="connsiteY127" fmla="*/ 133170 h 1009555"/>
              <a:gd name="connsiteX128" fmla="*/ 1573977 w 2294379"/>
              <a:gd name="connsiteY128" fmla="*/ 66585 h 1009555"/>
              <a:gd name="connsiteX129" fmla="*/ 1507392 w 2294379"/>
              <a:gd name="connsiteY129" fmla="*/ 0 h 1009555"/>
              <a:gd name="connsiteX130" fmla="*/ 1867593 w 2294379"/>
              <a:gd name="connsiteY130" fmla="*/ 0 h 1009555"/>
              <a:gd name="connsiteX131" fmla="*/ 1801008 w 2294379"/>
              <a:gd name="connsiteY131" fmla="*/ 66585 h 1009555"/>
              <a:gd name="connsiteX132" fmla="*/ 1867593 w 2294379"/>
              <a:gd name="connsiteY132" fmla="*/ 133170 h 1009555"/>
              <a:gd name="connsiteX133" fmla="*/ 1934178 w 2294379"/>
              <a:gd name="connsiteY133" fmla="*/ 66585 h 1009555"/>
              <a:gd name="connsiteX134" fmla="*/ 1867593 w 2294379"/>
              <a:gd name="connsiteY134" fmla="*/ 0 h 1009555"/>
              <a:gd name="connsiteX135" fmla="*/ 2227794 w 2294379"/>
              <a:gd name="connsiteY135" fmla="*/ 0 h 1009555"/>
              <a:gd name="connsiteX136" fmla="*/ 2161209 w 2294379"/>
              <a:gd name="connsiteY136" fmla="*/ 66585 h 1009555"/>
              <a:gd name="connsiteX137" fmla="*/ 2227794 w 2294379"/>
              <a:gd name="connsiteY137" fmla="*/ 133170 h 1009555"/>
              <a:gd name="connsiteX138" fmla="*/ 2294379 w 2294379"/>
              <a:gd name="connsiteY138" fmla="*/ 66585 h 1009555"/>
              <a:gd name="connsiteX139" fmla="*/ 2227794 w 2294379"/>
              <a:gd name="connsiteY139" fmla="*/ 0 h 10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294379" h="1009555">
                <a:moveTo>
                  <a:pt x="66585" y="876385"/>
                </a:moveTo>
                <a:cubicBezTo>
                  <a:pt x="29811" y="876385"/>
                  <a:pt x="0" y="906196"/>
                  <a:pt x="0" y="942970"/>
                </a:cubicBezTo>
                <a:cubicBezTo>
                  <a:pt x="0" y="979744"/>
                  <a:pt x="29811" y="1009555"/>
                  <a:pt x="66585" y="1009555"/>
                </a:cubicBezTo>
                <a:cubicBezTo>
                  <a:pt x="103359" y="1009555"/>
                  <a:pt x="133170" y="979744"/>
                  <a:pt x="133170" y="942970"/>
                </a:cubicBezTo>
                <a:cubicBezTo>
                  <a:pt x="133170" y="906196"/>
                  <a:pt x="103359" y="876385"/>
                  <a:pt x="66585" y="876385"/>
                </a:cubicBezTo>
                <a:close/>
                <a:moveTo>
                  <a:pt x="426787" y="876385"/>
                </a:moveTo>
                <a:cubicBezTo>
                  <a:pt x="390013" y="876385"/>
                  <a:pt x="360202" y="906196"/>
                  <a:pt x="360202" y="942970"/>
                </a:cubicBezTo>
                <a:cubicBezTo>
                  <a:pt x="360202" y="979744"/>
                  <a:pt x="390013" y="1009555"/>
                  <a:pt x="426787" y="1009555"/>
                </a:cubicBezTo>
                <a:cubicBezTo>
                  <a:pt x="463561" y="1009555"/>
                  <a:pt x="493372" y="979744"/>
                  <a:pt x="493372" y="942970"/>
                </a:cubicBezTo>
                <a:cubicBezTo>
                  <a:pt x="493372" y="906196"/>
                  <a:pt x="463561" y="876385"/>
                  <a:pt x="426787" y="876385"/>
                </a:cubicBezTo>
                <a:close/>
                <a:moveTo>
                  <a:pt x="786989" y="876385"/>
                </a:moveTo>
                <a:cubicBezTo>
                  <a:pt x="750215" y="876385"/>
                  <a:pt x="720404" y="906196"/>
                  <a:pt x="720404" y="942970"/>
                </a:cubicBezTo>
                <a:cubicBezTo>
                  <a:pt x="720404" y="979744"/>
                  <a:pt x="750215" y="1009555"/>
                  <a:pt x="786989" y="1009555"/>
                </a:cubicBezTo>
                <a:cubicBezTo>
                  <a:pt x="823763" y="1009555"/>
                  <a:pt x="853574" y="979744"/>
                  <a:pt x="853574" y="942970"/>
                </a:cubicBezTo>
                <a:cubicBezTo>
                  <a:pt x="853574" y="906196"/>
                  <a:pt x="823763" y="876385"/>
                  <a:pt x="786989" y="876385"/>
                </a:cubicBezTo>
                <a:close/>
                <a:moveTo>
                  <a:pt x="1147191" y="876385"/>
                </a:moveTo>
                <a:cubicBezTo>
                  <a:pt x="1110417" y="876385"/>
                  <a:pt x="1080606" y="906196"/>
                  <a:pt x="1080606" y="942970"/>
                </a:cubicBezTo>
                <a:cubicBezTo>
                  <a:pt x="1080606" y="979744"/>
                  <a:pt x="1110417" y="1009555"/>
                  <a:pt x="1147191" y="1009555"/>
                </a:cubicBezTo>
                <a:cubicBezTo>
                  <a:pt x="1183965" y="1009555"/>
                  <a:pt x="1213776" y="979744"/>
                  <a:pt x="1213776" y="942970"/>
                </a:cubicBezTo>
                <a:cubicBezTo>
                  <a:pt x="1213776" y="906196"/>
                  <a:pt x="1183965" y="876385"/>
                  <a:pt x="1147191" y="876385"/>
                </a:cubicBezTo>
                <a:close/>
                <a:moveTo>
                  <a:pt x="1507392" y="876385"/>
                </a:moveTo>
                <a:cubicBezTo>
                  <a:pt x="1470618" y="876385"/>
                  <a:pt x="1440807" y="906196"/>
                  <a:pt x="1440807" y="942970"/>
                </a:cubicBezTo>
                <a:cubicBezTo>
                  <a:pt x="1440807" y="979744"/>
                  <a:pt x="1470618" y="1009555"/>
                  <a:pt x="1507392" y="1009555"/>
                </a:cubicBezTo>
                <a:cubicBezTo>
                  <a:pt x="1544166" y="1009555"/>
                  <a:pt x="1573977" y="979744"/>
                  <a:pt x="1573977" y="942970"/>
                </a:cubicBezTo>
                <a:cubicBezTo>
                  <a:pt x="1573977" y="906196"/>
                  <a:pt x="1544166" y="876385"/>
                  <a:pt x="1507392" y="876385"/>
                </a:cubicBezTo>
                <a:close/>
                <a:moveTo>
                  <a:pt x="1867593" y="876385"/>
                </a:moveTo>
                <a:cubicBezTo>
                  <a:pt x="1830819" y="876385"/>
                  <a:pt x="1801008" y="906196"/>
                  <a:pt x="1801008" y="942970"/>
                </a:cubicBezTo>
                <a:cubicBezTo>
                  <a:pt x="1801008" y="979744"/>
                  <a:pt x="1830819" y="1009555"/>
                  <a:pt x="1867593" y="1009555"/>
                </a:cubicBezTo>
                <a:cubicBezTo>
                  <a:pt x="1904367" y="1009555"/>
                  <a:pt x="1934178" y="979744"/>
                  <a:pt x="1934178" y="942970"/>
                </a:cubicBezTo>
                <a:cubicBezTo>
                  <a:pt x="1934178" y="906196"/>
                  <a:pt x="1904367" y="876385"/>
                  <a:pt x="1867593" y="876385"/>
                </a:cubicBezTo>
                <a:close/>
                <a:moveTo>
                  <a:pt x="2227794" y="876385"/>
                </a:moveTo>
                <a:cubicBezTo>
                  <a:pt x="2191020" y="876385"/>
                  <a:pt x="2161209" y="906196"/>
                  <a:pt x="2161209" y="942970"/>
                </a:cubicBezTo>
                <a:cubicBezTo>
                  <a:pt x="2161209" y="979744"/>
                  <a:pt x="2191020" y="1009555"/>
                  <a:pt x="2227794" y="1009555"/>
                </a:cubicBezTo>
                <a:cubicBezTo>
                  <a:pt x="2264568" y="1009555"/>
                  <a:pt x="2294379" y="979744"/>
                  <a:pt x="2294379" y="942970"/>
                </a:cubicBezTo>
                <a:cubicBezTo>
                  <a:pt x="2294379" y="906196"/>
                  <a:pt x="2264568" y="876385"/>
                  <a:pt x="2227794" y="876385"/>
                </a:cubicBezTo>
                <a:close/>
                <a:moveTo>
                  <a:pt x="66585" y="584256"/>
                </a:moveTo>
                <a:cubicBezTo>
                  <a:pt x="29811" y="584256"/>
                  <a:pt x="0" y="614067"/>
                  <a:pt x="0" y="650841"/>
                </a:cubicBezTo>
                <a:cubicBezTo>
                  <a:pt x="0" y="687615"/>
                  <a:pt x="29811" y="717426"/>
                  <a:pt x="66585" y="717426"/>
                </a:cubicBezTo>
                <a:cubicBezTo>
                  <a:pt x="103359" y="717426"/>
                  <a:pt x="133170" y="687615"/>
                  <a:pt x="133170" y="650841"/>
                </a:cubicBezTo>
                <a:cubicBezTo>
                  <a:pt x="133170" y="614067"/>
                  <a:pt x="103359" y="584256"/>
                  <a:pt x="66585" y="584256"/>
                </a:cubicBezTo>
                <a:close/>
                <a:moveTo>
                  <a:pt x="426787" y="584256"/>
                </a:moveTo>
                <a:cubicBezTo>
                  <a:pt x="390013" y="584256"/>
                  <a:pt x="360202" y="614067"/>
                  <a:pt x="360202" y="650841"/>
                </a:cubicBezTo>
                <a:cubicBezTo>
                  <a:pt x="360202" y="687615"/>
                  <a:pt x="390013" y="717426"/>
                  <a:pt x="426787" y="717426"/>
                </a:cubicBezTo>
                <a:cubicBezTo>
                  <a:pt x="463561" y="717426"/>
                  <a:pt x="493372" y="687615"/>
                  <a:pt x="493372" y="650841"/>
                </a:cubicBezTo>
                <a:cubicBezTo>
                  <a:pt x="493372" y="614067"/>
                  <a:pt x="463561" y="584256"/>
                  <a:pt x="426787" y="584256"/>
                </a:cubicBezTo>
                <a:close/>
                <a:moveTo>
                  <a:pt x="786989" y="584256"/>
                </a:moveTo>
                <a:cubicBezTo>
                  <a:pt x="750215" y="584256"/>
                  <a:pt x="720404" y="614067"/>
                  <a:pt x="720404" y="650841"/>
                </a:cubicBezTo>
                <a:cubicBezTo>
                  <a:pt x="720404" y="687615"/>
                  <a:pt x="750215" y="717426"/>
                  <a:pt x="786989" y="717426"/>
                </a:cubicBezTo>
                <a:cubicBezTo>
                  <a:pt x="823763" y="717426"/>
                  <a:pt x="853574" y="687615"/>
                  <a:pt x="853574" y="650841"/>
                </a:cubicBezTo>
                <a:cubicBezTo>
                  <a:pt x="853574" y="614067"/>
                  <a:pt x="823763" y="584256"/>
                  <a:pt x="786989" y="584256"/>
                </a:cubicBezTo>
                <a:close/>
                <a:moveTo>
                  <a:pt x="1147191" y="584256"/>
                </a:moveTo>
                <a:cubicBezTo>
                  <a:pt x="1110417" y="584256"/>
                  <a:pt x="1080606" y="614067"/>
                  <a:pt x="1080606" y="650841"/>
                </a:cubicBezTo>
                <a:cubicBezTo>
                  <a:pt x="1080606" y="687615"/>
                  <a:pt x="1110417" y="717426"/>
                  <a:pt x="1147191" y="717426"/>
                </a:cubicBezTo>
                <a:cubicBezTo>
                  <a:pt x="1183965" y="717426"/>
                  <a:pt x="1213776" y="687615"/>
                  <a:pt x="1213776" y="650841"/>
                </a:cubicBezTo>
                <a:cubicBezTo>
                  <a:pt x="1213776" y="614067"/>
                  <a:pt x="1183965" y="584256"/>
                  <a:pt x="1147191" y="584256"/>
                </a:cubicBezTo>
                <a:close/>
                <a:moveTo>
                  <a:pt x="1507392" y="584256"/>
                </a:moveTo>
                <a:cubicBezTo>
                  <a:pt x="1470618" y="584256"/>
                  <a:pt x="1440807" y="614067"/>
                  <a:pt x="1440807" y="650841"/>
                </a:cubicBezTo>
                <a:cubicBezTo>
                  <a:pt x="1440807" y="687615"/>
                  <a:pt x="1470618" y="717426"/>
                  <a:pt x="1507392" y="717426"/>
                </a:cubicBezTo>
                <a:cubicBezTo>
                  <a:pt x="1544166" y="717426"/>
                  <a:pt x="1573977" y="687615"/>
                  <a:pt x="1573977" y="650841"/>
                </a:cubicBezTo>
                <a:cubicBezTo>
                  <a:pt x="1573977" y="614067"/>
                  <a:pt x="1544166" y="584256"/>
                  <a:pt x="1507392" y="584256"/>
                </a:cubicBezTo>
                <a:close/>
                <a:moveTo>
                  <a:pt x="1867593" y="584256"/>
                </a:moveTo>
                <a:cubicBezTo>
                  <a:pt x="1830819" y="584256"/>
                  <a:pt x="1801008" y="614067"/>
                  <a:pt x="1801008" y="650841"/>
                </a:cubicBezTo>
                <a:cubicBezTo>
                  <a:pt x="1801008" y="687615"/>
                  <a:pt x="1830819" y="717426"/>
                  <a:pt x="1867593" y="717426"/>
                </a:cubicBezTo>
                <a:cubicBezTo>
                  <a:pt x="1904367" y="717426"/>
                  <a:pt x="1934178" y="687615"/>
                  <a:pt x="1934178" y="650841"/>
                </a:cubicBezTo>
                <a:cubicBezTo>
                  <a:pt x="1934178" y="614067"/>
                  <a:pt x="1904367" y="584256"/>
                  <a:pt x="1867593" y="584256"/>
                </a:cubicBezTo>
                <a:close/>
                <a:moveTo>
                  <a:pt x="2227794" y="584256"/>
                </a:moveTo>
                <a:cubicBezTo>
                  <a:pt x="2191020" y="584256"/>
                  <a:pt x="2161209" y="614067"/>
                  <a:pt x="2161209" y="650841"/>
                </a:cubicBezTo>
                <a:cubicBezTo>
                  <a:pt x="2161209" y="687615"/>
                  <a:pt x="2191020" y="717426"/>
                  <a:pt x="2227794" y="717426"/>
                </a:cubicBezTo>
                <a:cubicBezTo>
                  <a:pt x="2264568" y="717426"/>
                  <a:pt x="2294379" y="687615"/>
                  <a:pt x="2294379" y="650841"/>
                </a:cubicBezTo>
                <a:cubicBezTo>
                  <a:pt x="2294379" y="614067"/>
                  <a:pt x="2264568" y="584256"/>
                  <a:pt x="2227794" y="584256"/>
                </a:cubicBezTo>
                <a:close/>
                <a:moveTo>
                  <a:pt x="66585" y="292128"/>
                </a:moveTo>
                <a:cubicBezTo>
                  <a:pt x="29811" y="292128"/>
                  <a:pt x="0" y="321939"/>
                  <a:pt x="0" y="358713"/>
                </a:cubicBezTo>
                <a:cubicBezTo>
                  <a:pt x="0" y="395487"/>
                  <a:pt x="29811" y="425298"/>
                  <a:pt x="66585" y="425298"/>
                </a:cubicBezTo>
                <a:cubicBezTo>
                  <a:pt x="103359" y="425298"/>
                  <a:pt x="133170" y="395487"/>
                  <a:pt x="133170" y="358713"/>
                </a:cubicBezTo>
                <a:cubicBezTo>
                  <a:pt x="133170" y="321939"/>
                  <a:pt x="103359" y="292128"/>
                  <a:pt x="66585" y="292128"/>
                </a:cubicBezTo>
                <a:close/>
                <a:moveTo>
                  <a:pt x="426787" y="292128"/>
                </a:moveTo>
                <a:cubicBezTo>
                  <a:pt x="390013" y="292128"/>
                  <a:pt x="360202" y="321939"/>
                  <a:pt x="360202" y="358713"/>
                </a:cubicBezTo>
                <a:cubicBezTo>
                  <a:pt x="360202" y="395487"/>
                  <a:pt x="390013" y="425298"/>
                  <a:pt x="426787" y="425298"/>
                </a:cubicBezTo>
                <a:cubicBezTo>
                  <a:pt x="463561" y="425298"/>
                  <a:pt x="493372" y="395487"/>
                  <a:pt x="493372" y="358713"/>
                </a:cubicBezTo>
                <a:cubicBezTo>
                  <a:pt x="493372" y="321939"/>
                  <a:pt x="463561" y="292128"/>
                  <a:pt x="426787" y="292128"/>
                </a:cubicBezTo>
                <a:close/>
                <a:moveTo>
                  <a:pt x="786989" y="292128"/>
                </a:moveTo>
                <a:cubicBezTo>
                  <a:pt x="750215" y="292128"/>
                  <a:pt x="720404" y="321939"/>
                  <a:pt x="720404" y="358713"/>
                </a:cubicBezTo>
                <a:cubicBezTo>
                  <a:pt x="720404" y="395487"/>
                  <a:pt x="750215" y="425298"/>
                  <a:pt x="786989" y="425298"/>
                </a:cubicBezTo>
                <a:cubicBezTo>
                  <a:pt x="823763" y="425298"/>
                  <a:pt x="853574" y="395487"/>
                  <a:pt x="853574" y="358713"/>
                </a:cubicBezTo>
                <a:cubicBezTo>
                  <a:pt x="853574" y="321939"/>
                  <a:pt x="823763" y="292128"/>
                  <a:pt x="786989" y="292128"/>
                </a:cubicBezTo>
                <a:close/>
                <a:moveTo>
                  <a:pt x="1147191" y="292128"/>
                </a:moveTo>
                <a:cubicBezTo>
                  <a:pt x="1110417" y="292128"/>
                  <a:pt x="1080606" y="321939"/>
                  <a:pt x="1080606" y="358713"/>
                </a:cubicBezTo>
                <a:cubicBezTo>
                  <a:pt x="1080606" y="395487"/>
                  <a:pt x="1110417" y="425298"/>
                  <a:pt x="1147191" y="425298"/>
                </a:cubicBezTo>
                <a:cubicBezTo>
                  <a:pt x="1183965" y="425298"/>
                  <a:pt x="1213776" y="395487"/>
                  <a:pt x="1213776" y="358713"/>
                </a:cubicBezTo>
                <a:cubicBezTo>
                  <a:pt x="1213776" y="321939"/>
                  <a:pt x="1183965" y="292128"/>
                  <a:pt x="1147191" y="292128"/>
                </a:cubicBezTo>
                <a:close/>
                <a:moveTo>
                  <a:pt x="1507392" y="292128"/>
                </a:moveTo>
                <a:cubicBezTo>
                  <a:pt x="1470618" y="292128"/>
                  <a:pt x="1440807" y="321939"/>
                  <a:pt x="1440807" y="358713"/>
                </a:cubicBezTo>
                <a:cubicBezTo>
                  <a:pt x="1440807" y="395487"/>
                  <a:pt x="1470618" y="425298"/>
                  <a:pt x="1507392" y="425298"/>
                </a:cubicBezTo>
                <a:cubicBezTo>
                  <a:pt x="1544166" y="425298"/>
                  <a:pt x="1573977" y="395487"/>
                  <a:pt x="1573977" y="358713"/>
                </a:cubicBezTo>
                <a:cubicBezTo>
                  <a:pt x="1573977" y="321939"/>
                  <a:pt x="1544166" y="292128"/>
                  <a:pt x="1507392" y="292128"/>
                </a:cubicBezTo>
                <a:close/>
                <a:moveTo>
                  <a:pt x="1867593" y="292128"/>
                </a:moveTo>
                <a:cubicBezTo>
                  <a:pt x="1830819" y="292128"/>
                  <a:pt x="1801008" y="321939"/>
                  <a:pt x="1801008" y="358713"/>
                </a:cubicBezTo>
                <a:cubicBezTo>
                  <a:pt x="1801008" y="395487"/>
                  <a:pt x="1830819" y="425298"/>
                  <a:pt x="1867593" y="425298"/>
                </a:cubicBezTo>
                <a:cubicBezTo>
                  <a:pt x="1904367" y="425298"/>
                  <a:pt x="1934178" y="395487"/>
                  <a:pt x="1934178" y="358713"/>
                </a:cubicBezTo>
                <a:cubicBezTo>
                  <a:pt x="1934178" y="321939"/>
                  <a:pt x="1904367" y="292128"/>
                  <a:pt x="1867593" y="292128"/>
                </a:cubicBezTo>
                <a:close/>
                <a:moveTo>
                  <a:pt x="2227794" y="292128"/>
                </a:moveTo>
                <a:cubicBezTo>
                  <a:pt x="2191020" y="292128"/>
                  <a:pt x="2161209" y="321939"/>
                  <a:pt x="2161209" y="358713"/>
                </a:cubicBezTo>
                <a:cubicBezTo>
                  <a:pt x="2161209" y="395487"/>
                  <a:pt x="2191020" y="425298"/>
                  <a:pt x="2227794" y="425298"/>
                </a:cubicBezTo>
                <a:cubicBezTo>
                  <a:pt x="2264568" y="425298"/>
                  <a:pt x="2294379" y="395487"/>
                  <a:pt x="2294379" y="358713"/>
                </a:cubicBezTo>
                <a:cubicBezTo>
                  <a:pt x="2294379" y="321939"/>
                  <a:pt x="2264568" y="292128"/>
                  <a:pt x="2227794" y="292128"/>
                </a:cubicBezTo>
                <a:close/>
                <a:moveTo>
                  <a:pt x="66585" y="0"/>
                </a:moveTo>
                <a:cubicBezTo>
                  <a:pt x="29811" y="0"/>
                  <a:pt x="0" y="29811"/>
                  <a:pt x="0" y="66585"/>
                </a:cubicBezTo>
                <a:cubicBezTo>
                  <a:pt x="0" y="103359"/>
                  <a:pt x="29811" y="133170"/>
                  <a:pt x="66585" y="133170"/>
                </a:cubicBezTo>
                <a:cubicBezTo>
                  <a:pt x="103359" y="133170"/>
                  <a:pt x="133170" y="103359"/>
                  <a:pt x="133170" y="66585"/>
                </a:cubicBezTo>
                <a:cubicBezTo>
                  <a:pt x="133170" y="29811"/>
                  <a:pt x="103359" y="0"/>
                  <a:pt x="66585" y="0"/>
                </a:cubicBezTo>
                <a:close/>
                <a:moveTo>
                  <a:pt x="426787" y="0"/>
                </a:moveTo>
                <a:cubicBezTo>
                  <a:pt x="390013" y="0"/>
                  <a:pt x="360202" y="29811"/>
                  <a:pt x="360202" y="66585"/>
                </a:cubicBezTo>
                <a:cubicBezTo>
                  <a:pt x="360202" y="103359"/>
                  <a:pt x="390013" y="133170"/>
                  <a:pt x="426787" y="133170"/>
                </a:cubicBezTo>
                <a:cubicBezTo>
                  <a:pt x="463561" y="133170"/>
                  <a:pt x="493372" y="103359"/>
                  <a:pt x="493372" y="66585"/>
                </a:cubicBezTo>
                <a:cubicBezTo>
                  <a:pt x="493372" y="29811"/>
                  <a:pt x="463561" y="0"/>
                  <a:pt x="426787" y="0"/>
                </a:cubicBezTo>
                <a:close/>
                <a:moveTo>
                  <a:pt x="786989" y="0"/>
                </a:moveTo>
                <a:cubicBezTo>
                  <a:pt x="750215" y="0"/>
                  <a:pt x="720404" y="29811"/>
                  <a:pt x="720404" y="66585"/>
                </a:cubicBezTo>
                <a:cubicBezTo>
                  <a:pt x="720404" y="103359"/>
                  <a:pt x="750215" y="133170"/>
                  <a:pt x="786989" y="133170"/>
                </a:cubicBezTo>
                <a:cubicBezTo>
                  <a:pt x="823763" y="133170"/>
                  <a:pt x="853574" y="103359"/>
                  <a:pt x="853574" y="66585"/>
                </a:cubicBezTo>
                <a:cubicBezTo>
                  <a:pt x="853574" y="29811"/>
                  <a:pt x="823763" y="0"/>
                  <a:pt x="786989" y="0"/>
                </a:cubicBezTo>
                <a:close/>
                <a:moveTo>
                  <a:pt x="1147191" y="0"/>
                </a:moveTo>
                <a:cubicBezTo>
                  <a:pt x="1110417" y="0"/>
                  <a:pt x="1080606" y="29811"/>
                  <a:pt x="1080606" y="66585"/>
                </a:cubicBezTo>
                <a:cubicBezTo>
                  <a:pt x="1080606" y="103359"/>
                  <a:pt x="1110417" y="133170"/>
                  <a:pt x="1147191" y="133170"/>
                </a:cubicBezTo>
                <a:cubicBezTo>
                  <a:pt x="1183965" y="133170"/>
                  <a:pt x="1213776" y="103359"/>
                  <a:pt x="1213776" y="66585"/>
                </a:cubicBezTo>
                <a:cubicBezTo>
                  <a:pt x="1213776" y="29811"/>
                  <a:pt x="1183965" y="0"/>
                  <a:pt x="1147191" y="0"/>
                </a:cubicBezTo>
                <a:close/>
                <a:moveTo>
                  <a:pt x="1507392" y="0"/>
                </a:moveTo>
                <a:cubicBezTo>
                  <a:pt x="1470618" y="0"/>
                  <a:pt x="1440807" y="29811"/>
                  <a:pt x="1440807" y="66585"/>
                </a:cubicBezTo>
                <a:cubicBezTo>
                  <a:pt x="1440807" y="103359"/>
                  <a:pt x="1470618" y="133170"/>
                  <a:pt x="1507392" y="133170"/>
                </a:cubicBezTo>
                <a:cubicBezTo>
                  <a:pt x="1544166" y="133170"/>
                  <a:pt x="1573977" y="103359"/>
                  <a:pt x="1573977" y="66585"/>
                </a:cubicBezTo>
                <a:cubicBezTo>
                  <a:pt x="1573977" y="29811"/>
                  <a:pt x="1544166" y="0"/>
                  <a:pt x="1507392" y="0"/>
                </a:cubicBezTo>
                <a:close/>
                <a:moveTo>
                  <a:pt x="1867593" y="0"/>
                </a:moveTo>
                <a:cubicBezTo>
                  <a:pt x="1830819" y="0"/>
                  <a:pt x="1801008" y="29811"/>
                  <a:pt x="1801008" y="66585"/>
                </a:cubicBezTo>
                <a:cubicBezTo>
                  <a:pt x="1801008" y="103359"/>
                  <a:pt x="1830819" y="133170"/>
                  <a:pt x="1867593" y="133170"/>
                </a:cubicBezTo>
                <a:cubicBezTo>
                  <a:pt x="1904367" y="133170"/>
                  <a:pt x="1934178" y="103359"/>
                  <a:pt x="1934178" y="66585"/>
                </a:cubicBezTo>
                <a:cubicBezTo>
                  <a:pt x="1934178" y="29811"/>
                  <a:pt x="1904367" y="0"/>
                  <a:pt x="1867593" y="0"/>
                </a:cubicBezTo>
                <a:close/>
                <a:moveTo>
                  <a:pt x="2227794" y="0"/>
                </a:moveTo>
                <a:cubicBezTo>
                  <a:pt x="2191020" y="0"/>
                  <a:pt x="2161209" y="29811"/>
                  <a:pt x="2161209" y="66585"/>
                </a:cubicBezTo>
                <a:cubicBezTo>
                  <a:pt x="2161209" y="103359"/>
                  <a:pt x="2191020" y="133170"/>
                  <a:pt x="2227794" y="133170"/>
                </a:cubicBezTo>
                <a:cubicBezTo>
                  <a:pt x="2264568" y="133170"/>
                  <a:pt x="2294379" y="103359"/>
                  <a:pt x="2294379" y="66585"/>
                </a:cubicBezTo>
                <a:cubicBezTo>
                  <a:pt x="2294379" y="29811"/>
                  <a:pt x="2264568" y="0"/>
                  <a:pt x="2227794" y="0"/>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7" name="直接连接符 16"/>
          <p:cNvCxnSpPr/>
          <p:nvPr userDrawn="1">
            <p:custDataLst>
              <p:tags r:id="rId8"/>
            </p:custDataLst>
          </p:nvPr>
        </p:nvCxnSpPr>
        <p:spPr>
          <a:xfrm>
            <a:off x="1172973" y="4666200"/>
            <a:ext cx="247509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custDataLst>
              <p:tags r:id="rId9"/>
            </p:custDataLst>
          </p:nvPr>
        </p:nvSpPr>
        <p:spPr>
          <a:xfrm rot="16200000" flipH="1">
            <a:off x="1458186" y="4362987"/>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10"/>
            </p:custDataLst>
          </p:nvPr>
        </p:nvSpPr>
        <p:spPr>
          <a:xfrm>
            <a:off x="1127125" y="1403372"/>
            <a:ext cx="5257800" cy="2238328"/>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1"/>
            </p:custDataLst>
          </p:nvPr>
        </p:nvSpPr>
        <p:spPr>
          <a:xfrm>
            <a:off x="1127125" y="3785700"/>
            <a:ext cx="4593982" cy="689972"/>
          </a:xfrm>
        </p:spPr>
        <p:txBody>
          <a:bodyPr wrap="square">
            <a:normAutofit/>
          </a:bodyPr>
          <a:lstStyle>
            <a:lvl1pPr marL="0" indent="0" algn="l">
              <a:lnSpc>
                <a:spcPct val="100000"/>
              </a:lnSpc>
              <a:buNone/>
              <a:defRPr sz="2400" b="1" cap="all" baseline="0">
                <a:gradFill>
                  <a:gsLst>
                    <a:gs pos="0">
                      <a:schemeClr val="accent2"/>
                    </a:gs>
                    <a:gs pos="73000">
                      <a:schemeClr val="accent1"/>
                    </a:gs>
                  </a:gsLst>
                  <a:lin ang="2700000" scaled="1"/>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9F3455F9-9D1D-44EE-AC71-D8CC3BF4579A}"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E2C078-54CD-4E84-A1FB-69D1B8AD72A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2" Type="http://schemas.openxmlformats.org/officeDocument/2006/relationships/theme" Target="../theme/theme2.xml"/><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14.xml"/><Relationship Id="rId19" Type="http://schemas.openxmlformats.org/officeDocument/2006/relationships/hyperlink" Target="http://www.nordri.net/" TargetMode="External"/><Relationship Id="rId18" Type="http://schemas.openxmlformats.org/officeDocument/2006/relationships/hyperlink" Target="http://www.nordridesign.cn/" TargetMode="External"/><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hyperlink" Target="http://creativecommons.org/licenses/by-nc/2.5/cn/legalcode" TargetMode="External"/><Relationship Id="rId12" Type="http://schemas.openxmlformats.org/officeDocument/2006/relationships/hyperlink" Target="http://www.nordridesign.com/" TargetMode="Externa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3" Type="http://schemas.openxmlformats.org/officeDocument/2006/relationships/theme" Target="../theme/theme4.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slideLayout" Target="../slideLayouts/slideLayout3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0" name="Picture 26" descr="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31800" y="188913"/>
            <a:ext cx="52324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个人基本信息</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9F3455F9-9D1D-44EE-AC71-D8CC3BF4579A}" type="datetimeFigureOut">
              <a:rPr lang="zh-CN" altLang="en-US" smtClean="0"/>
            </a:fld>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AE2C078-54CD-4E84-A1FB-69D1B8AD72A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2pPr>
      <a:lvl3pPr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3pPr>
      <a:lvl4pPr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4pPr>
      <a:lvl5pPr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5pPr>
      <a:lvl6pPr marL="457200"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6pPr>
      <a:lvl7pPr marL="914400"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7pPr>
      <a:lvl8pPr marL="1371600"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8pPr>
      <a:lvl9pPr marL="1828800" algn="l" rtl="0" eaLnBrk="1" fontAlgn="base" hangingPunct="1">
        <a:spcBef>
          <a:spcPct val="0"/>
        </a:spcBef>
        <a:spcAft>
          <a:spcPct val="0"/>
        </a:spcAft>
        <a:defRPr sz="2400" b="1">
          <a:solidFill>
            <a:schemeClr val="tx1"/>
          </a:solidFill>
          <a:latin typeface="Arial" panose="020B0604020202020204" pitchFamily="34" charset="0"/>
          <a:ea typeface="华文细黑" panose="02010600040101010101" pitchFamily="2" charset="-122"/>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7">
            <a:hlinkClick r:id="rId12"/>
          </p:cNvPr>
          <p:cNvSpPr>
            <a:spLocks noChangeArrowheads="1"/>
          </p:cNvSpPr>
          <p:nvPr/>
        </p:nvSpPr>
        <p:spPr bwMode="auto">
          <a:xfrm>
            <a:off x="1778000" y="2276475"/>
            <a:ext cx="2878667" cy="1150938"/>
          </a:xfrm>
          <a:prstGeom prst="rect">
            <a:avLst/>
          </a:prstGeom>
          <a:solidFill>
            <a:schemeClr val="bg1"/>
          </a:solidFill>
          <a:ln w="6350" algn="ctr">
            <a:solidFill>
              <a:srgbClr val="5F5F5F"/>
            </a:solidFill>
            <a:prstDash val="dash"/>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zh-CN" altLang="zh-CN" sz="1400" b="1">
              <a:solidFill>
                <a:srgbClr val="5F5F5F"/>
              </a:solidFill>
              <a:ea typeface="华文细黑" panose="02010600040101010101" pitchFamily="2" charset="-122"/>
            </a:endParaRPr>
          </a:p>
        </p:txBody>
      </p:sp>
      <p:sp>
        <p:nvSpPr>
          <p:cNvPr id="21507" name="Rectangle 7">
            <a:hlinkClick r:id="rId12"/>
          </p:cNvPr>
          <p:cNvSpPr>
            <a:spLocks noChangeArrowheads="1"/>
          </p:cNvSpPr>
          <p:nvPr/>
        </p:nvSpPr>
        <p:spPr bwMode="auto">
          <a:xfrm>
            <a:off x="4656667" y="2276475"/>
            <a:ext cx="2878667" cy="1150938"/>
          </a:xfrm>
          <a:prstGeom prst="rect">
            <a:avLst/>
          </a:prstGeom>
          <a:solidFill>
            <a:schemeClr val="bg1"/>
          </a:solidFill>
          <a:ln w="6350" algn="ctr">
            <a:solidFill>
              <a:srgbClr val="5F5F5F"/>
            </a:solidFill>
            <a:prstDash val="dash"/>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zh-CN" altLang="zh-CN" sz="1400" b="1">
              <a:solidFill>
                <a:srgbClr val="5F5F5F"/>
              </a:solidFill>
              <a:ea typeface="华文细黑" panose="02010600040101010101" pitchFamily="2" charset="-122"/>
            </a:endParaRPr>
          </a:p>
        </p:txBody>
      </p:sp>
      <p:sp>
        <p:nvSpPr>
          <p:cNvPr id="21508" name="Rectangle 7">
            <a:hlinkClick r:id="rId12"/>
          </p:cNvPr>
          <p:cNvSpPr>
            <a:spLocks noChangeArrowheads="1"/>
          </p:cNvSpPr>
          <p:nvPr/>
        </p:nvSpPr>
        <p:spPr bwMode="auto">
          <a:xfrm>
            <a:off x="7537451" y="2276475"/>
            <a:ext cx="2878667" cy="1150938"/>
          </a:xfrm>
          <a:prstGeom prst="rect">
            <a:avLst/>
          </a:prstGeom>
          <a:solidFill>
            <a:schemeClr val="bg1"/>
          </a:solidFill>
          <a:ln w="6350" algn="ctr">
            <a:solidFill>
              <a:srgbClr val="5F5F5F"/>
            </a:solidFill>
            <a:prstDash val="dash"/>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zh-CN" altLang="zh-CN" sz="1400" b="1">
              <a:solidFill>
                <a:srgbClr val="5F5F5F"/>
              </a:solidFill>
              <a:ea typeface="华文细黑" panose="02010600040101010101" pitchFamily="2" charset="-122"/>
            </a:endParaRPr>
          </a:p>
        </p:txBody>
      </p:sp>
      <p:sp>
        <p:nvSpPr>
          <p:cNvPr id="21509" name="Rectangle 13">
            <a:hlinkClick r:id="rId13"/>
          </p:cNvPr>
          <p:cNvSpPr>
            <a:spLocks noChangeArrowheads="1"/>
          </p:cNvSpPr>
          <p:nvPr/>
        </p:nvSpPr>
        <p:spPr bwMode="auto">
          <a:xfrm>
            <a:off x="1775885" y="3859620"/>
            <a:ext cx="5195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ea typeface="华文细黑" panose="02010600040101010101" pitchFamily="2" charset="-122"/>
              </a:rPr>
              <a:t>本作品采用</a:t>
            </a:r>
            <a:r>
              <a:rPr lang="zh-CN" altLang="en-US" sz="1200" b="1">
                <a:solidFill>
                  <a:srgbClr val="003366"/>
                </a:solidFill>
                <a:ea typeface="华文细黑" panose="02010600040101010101" pitchFamily="2" charset="-122"/>
              </a:rPr>
              <a:t>知识共享署名</a:t>
            </a:r>
            <a:r>
              <a:rPr lang="en-US" altLang="zh-CN" sz="1200" b="1">
                <a:solidFill>
                  <a:srgbClr val="003366"/>
                </a:solidFill>
                <a:ea typeface="华文细黑" panose="02010600040101010101" pitchFamily="2" charset="-122"/>
              </a:rPr>
              <a:t>-</a:t>
            </a:r>
            <a:r>
              <a:rPr lang="zh-CN" altLang="en-US" sz="1200" b="1">
                <a:solidFill>
                  <a:srgbClr val="003366"/>
                </a:solidFill>
                <a:ea typeface="华文细黑" panose="02010600040101010101" pitchFamily="2" charset="-122"/>
              </a:rPr>
              <a:t>非商业性使用 </a:t>
            </a:r>
            <a:r>
              <a:rPr lang="en-US" altLang="zh-CN" sz="1200" b="1">
                <a:solidFill>
                  <a:srgbClr val="003366"/>
                </a:solidFill>
                <a:ea typeface="华文细黑" panose="02010600040101010101" pitchFamily="2" charset="-122"/>
              </a:rPr>
              <a:t>2.5 </a:t>
            </a:r>
            <a:r>
              <a:rPr lang="zh-CN" altLang="en-US" sz="1200" b="1">
                <a:solidFill>
                  <a:srgbClr val="003366"/>
                </a:solidFill>
                <a:ea typeface="华文细黑" panose="02010600040101010101" pitchFamily="2" charset="-122"/>
              </a:rPr>
              <a:t>中国大陆许可协议</a:t>
            </a:r>
            <a:r>
              <a:rPr lang="zh-CN" altLang="en-US" sz="1200">
                <a:ea typeface="华文细黑" panose="02010600040101010101" pitchFamily="2" charset="-122"/>
              </a:rPr>
              <a:t>进行许可。</a:t>
            </a:r>
            <a:r>
              <a:rPr lang="zh-CN" altLang="en-US" sz="1200" i="1">
                <a:ea typeface="华文细黑" panose="02010600040101010101" pitchFamily="2" charset="-122"/>
              </a:rPr>
              <a:t> </a:t>
            </a:r>
            <a:endParaRPr lang="zh-CN" altLang="en-US" sz="1200" i="1">
              <a:ea typeface="华文细黑" panose="02010600040101010101" pitchFamily="2" charset="-122"/>
            </a:endParaRPr>
          </a:p>
        </p:txBody>
      </p:sp>
      <p:pic>
        <p:nvPicPr>
          <p:cNvPr id="21510" name="Picture 6" descr="png-00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6301" y="2347914"/>
            <a:ext cx="960967" cy="7207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png-00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6851" y="2347914"/>
            <a:ext cx="960967" cy="719137"/>
          </a:xfrm>
          <a:prstGeom prst="rect">
            <a:avLst/>
          </a:prstGeom>
          <a:noFill/>
          <a:extLst>
            <a:ext uri="{909E8E84-426E-40DD-AFC4-6F175D3DCCD1}">
              <a14:hiddenFill xmlns:a14="http://schemas.microsoft.com/office/drawing/2010/main">
                <a:solidFill>
                  <a:srgbClr val="FFFFFF"/>
                </a:solidFill>
              </a14:hiddenFill>
            </a:ext>
          </a:extLst>
        </p:spPr>
      </p:pic>
      <p:grpSp>
        <p:nvGrpSpPr>
          <p:cNvPr id="21512" name="Group 8"/>
          <p:cNvGrpSpPr/>
          <p:nvPr/>
        </p:nvGrpSpPr>
        <p:grpSpPr bwMode="auto">
          <a:xfrm>
            <a:off x="5615518" y="2347913"/>
            <a:ext cx="960967" cy="647700"/>
            <a:chOff x="3923" y="2102"/>
            <a:chExt cx="454" cy="447"/>
          </a:xfrm>
        </p:grpSpPr>
        <p:pic>
          <p:nvPicPr>
            <p:cNvPr id="21513" name="Picture 9" descr="soft7"/>
            <p:cNvPicPr>
              <a:picLocks noChangeAspect="1" noChangeArrowheads="1"/>
            </p:cNvPicPr>
            <p:nvPr/>
          </p:nvPicPr>
          <p:blipFill>
            <a:blip r:embed="rId16" cstate="print">
              <a:extLst>
                <a:ext uri="{28A0092B-C50C-407E-A947-70E740481C1C}">
                  <a14:useLocalDpi xmlns:a14="http://schemas.microsoft.com/office/drawing/2010/main" val="0"/>
                </a:ext>
              </a:extLst>
            </a:blip>
            <a:srcRect b="19882"/>
            <a:stretch>
              <a:fillRect/>
            </a:stretch>
          </p:blipFill>
          <p:spPr bwMode="auto">
            <a:xfrm>
              <a:off x="3923" y="2102"/>
              <a:ext cx="454" cy="42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soft7"/>
            <p:cNvPicPr>
              <a:picLocks noChangeAspect="1" noChangeArrowheads="1"/>
            </p:cNvPicPr>
            <p:nvPr/>
          </p:nvPicPr>
          <p:blipFill>
            <a:blip r:embed="rId17" cstate="print">
              <a:extLst>
                <a:ext uri="{28A0092B-C50C-407E-A947-70E740481C1C}">
                  <a14:useLocalDpi xmlns:a14="http://schemas.microsoft.com/office/drawing/2010/main" val="0"/>
                </a:ext>
              </a:extLst>
            </a:blip>
            <a:srcRect b="19882"/>
            <a:stretch>
              <a:fillRect/>
            </a:stretch>
          </p:blipFill>
          <p:spPr bwMode="auto">
            <a:xfrm rot="1178135">
              <a:off x="3997" y="2212"/>
              <a:ext cx="363" cy="337"/>
            </a:xfrm>
            <a:prstGeom prst="rect">
              <a:avLst/>
            </a:prstGeom>
            <a:noFill/>
            <a:extLst>
              <a:ext uri="{909E8E84-426E-40DD-AFC4-6F175D3DCCD1}">
                <a14:hiddenFill xmlns:a14="http://schemas.microsoft.com/office/drawing/2010/main">
                  <a:solidFill>
                    <a:srgbClr val="FFFFFF"/>
                  </a:solidFill>
                </a14:hiddenFill>
              </a:ext>
            </a:extLst>
          </p:spPr>
        </p:pic>
      </p:grpSp>
      <p:sp>
        <p:nvSpPr>
          <p:cNvPr id="21515" name="Rectangle 11">
            <a:hlinkClick r:id="rId18"/>
          </p:cNvPr>
          <p:cNvSpPr>
            <a:spLocks noChangeArrowheads="1"/>
          </p:cNvSpPr>
          <p:nvPr/>
        </p:nvSpPr>
        <p:spPr bwMode="auto">
          <a:xfrm>
            <a:off x="1778000" y="3068639"/>
            <a:ext cx="287866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a:solidFill>
                  <a:srgbClr val="5F5F5F"/>
                </a:solidFill>
                <a:ea typeface="华文细黑" panose="02010600040101010101" pitchFamily="2" charset="-122"/>
              </a:rPr>
              <a:t>专业交流</a:t>
            </a:r>
            <a:endParaRPr lang="zh-CN" altLang="en-US" sz="1200" b="1">
              <a:solidFill>
                <a:srgbClr val="5F5F5F"/>
              </a:solidFill>
              <a:ea typeface="华文细黑" panose="02010600040101010101" pitchFamily="2" charset="-122"/>
            </a:endParaRPr>
          </a:p>
        </p:txBody>
      </p:sp>
      <p:sp>
        <p:nvSpPr>
          <p:cNvPr id="21516" name="Rectangle 12">
            <a:hlinkClick r:id="rId18"/>
          </p:cNvPr>
          <p:cNvSpPr>
            <a:spLocks noChangeArrowheads="1"/>
          </p:cNvSpPr>
          <p:nvPr/>
        </p:nvSpPr>
        <p:spPr bwMode="auto">
          <a:xfrm>
            <a:off x="4656667" y="3068639"/>
            <a:ext cx="287866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a:solidFill>
                  <a:srgbClr val="5F5F5F"/>
                </a:solidFill>
                <a:ea typeface="华文细黑" panose="02010600040101010101" pitchFamily="2" charset="-122"/>
              </a:rPr>
              <a:t>模板超市</a:t>
            </a:r>
            <a:endParaRPr lang="zh-CN" altLang="en-US" sz="1200" b="1">
              <a:solidFill>
                <a:srgbClr val="5F5F5F"/>
              </a:solidFill>
              <a:ea typeface="华文细黑" panose="02010600040101010101" pitchFamily="2" charset="-122"/>
            </a:endParaRPr>
          </a:p>
        </p:txBody>
      </p:sp>
      <p:sp>
        <p:nvSpPr>
          <p:cNvPr id="21517" name="Rectangle 13">
            <a:hlinkClick r:id="rId18"/>
          </p:cNvPr>
          <p:cNvSpPr>
            <a:spLocks noChangeArrowheads="1"/>
          </p:cNvSpPr>
          <p:nvPr/>
        </p:nvSpPr>
        <p:spPr bwMode="auto">
          <a:xfrm>
            <a:off x="7537451" y="3068639"/>
            <a:ext cx="287866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a:solidFill>
                  <a:srgbClr val="5F5F5F"/>
                </a:solidFill>
                <a:ea typeface="华文细黑" panose="02010600040101010101" pitchFamily="2" charset="-122"/>
              </a:rPr>
              <a:t>设计服务</a:t>
            </a:r>
            <a:endParaRPr lang="zh-CN" altLang="en-US" sz="1200" b="1">
              <a:solidFill>
                <a:srgbClr val="5F5F5F"/>
              </a:solidFill>
              <a:ea typeface="华文细黑" panose="02010600040101010101" pitchFamily="2" charset="-122"/>
            </a:endParaRPr>
          </a:p>
        </p:txBody>
      </p:sp>
      <p:sp>
        <p:nvSpPr>
          <p:cNvPr id="21518" name="Rectangle 7"/>
          <p:cNvSpPr>
            <a:spLocks noChangeArrowheads="1"/>
          </p:cNvSpPr>
          <p:nvPr/>
        </p:nvSpPr>
        <p:spPr bwMode="auto">
          <a:xfrm>
            <a:off x="1775885" y="2060575"/>
            <a:ext cx="8640233" cy="215900"/>
          </a:xfrm>
          <a:prstGeom prst="rect">
            <a:avLst/>
          </a:prstGeom>
          <a:solidFill>
            <a:srgbClr val="EAEAEA"/>
          </a:solidFill>
          <a:ln w="6350" algn="ctr">
            <a:solidFill>
              <a:srgbClr val="5F5F5F"/>
            </a:solidFill>
            <a:prstDash val="dash"/>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en-US" altLang="zh-CN" sz="1000">
                <a:ea typeface="华文细黑" panose="02010600040101010101" pitchFamily="2" charset="-122"/>
              </a:rPr>
              <a:t>NordriDesign</a:t>
            </a:r>
            <a:r>
              <a:rPr lang="zh-CN" altLang="en-US" sz="1000">
                <a:ea typeface="华文细黑" panose="02010600040101010101" pitchFamily="2" charset="-122"/>
              </a:rPr>
              <a:t>中国专业</a:t>
            </a:r>
            <a:r>
              <a:rPr lang="en-US" altLang="zh-CN" sz="1000">
                <a:ea typeface="华文细黑" panose="02010600040101010101" pitchFamily="2" charset="-122"/>
              </a:rPr>
              <a:t>PowerPoint</a:t>
            </a:r>
            <a:r>
              <a:rPr lang="zh-CN" altLang="en-US" sz="1000">
                <a:ea typeface="华文细黑" panose="02010600040101010101" pitchFamily="2" charset="-122"/>
              </a:rPr>
              <a:t>媒体设计与开发</a:t>
            </a:r>
            <a:endParaRPr lang="zh-CN" altLang="en-US" sz="1000">
              <a:latin typeface="华文细黑" panose="02010600040101010101" pitchFamily="2" charset="-122"/>
              <a:ea typeface="华文细黑" panose="02010600040101010101" pitchFamily="2" charset="-122"/>
            </a:endParaRPr>
          </a:p>
        </p:txBody>
      </p:sp>
      <p:sp>
        <p:nvSpPr>
          <p:cNvPr id="21519" name="Rectangle 15"/>
          <p:cNvSpPr>
            <a:spLocks noChangeArrowheads="1"/>
          </p:cNvSpPr>
          <p:nvPr/>
        </p:nvSpPr>
        <p:spPr bwMode="auto">
          <a:xfrm>
            <a:off x="1775885" y="4188253"/>
            <a:ext cx="86402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0000"/>
              </a:lnSpc>
            </a:pPr>
            <a:r>
              <a:rPr lang="zh-CN" altLang="en-US" sz="1000">
                <a:solidFill>
                  <a:srgbClr val="111111"/>
                </a:solidFill>
                <a:ea typeface="华文细黑" panose="02010600040101010101" pitchFamily="2" charset="-122"/>
              </a:rPr>
              <a:t>本作品的提供是以适用知识共享组织的公共许可（ 简称“</a:t>
            </a:r>
            <a:r>
              <a:rPr lang="en-US" altLang="zh-CN" sz="1000">
                <a:solidFill>
                  <a:srgbClr val="111111"/>
                </a:solidFill>
                <a:ea typeface="华文细黑" panose="02010600040101010101" pitchFamily="2" charset="-122"/>
              </a:rPr>
              <a:t>CCPL” </a:t>
            </a:r>
            <a:r>
              <a:rPr lang="zh-CN" altLang="en-US" sz="1000">
                <a:solidFill>
                  <a:srgbClr val="111111"/>
                </a:solidFill>
                <a:ea typeface="华文细黑" panose="02010600040101010101" pitchFamily="2" charset="-122"/>
              </a:rPr>
              <a:t>或 “许可”） 条款为前提的。本作品受著作权法以及其他相关法律的保护。对本作品的使用不得超越本许可授权的范围。</a:t>
            </a:r>
            <a:endParaRPr lang="zh-CN" altLang="en-US" sz="1000">
              <a:solidFill>
                <a:srgbClr val="111111"/>
              </a:solidFill>
              <a:ea typeface="华文细黑" panose="02010600040101010101" pitchFamily="2" charset="-122"/>
            </a:endParaRPr>
          </a:p>
          <a:p>
            <a:pPr>
              <a:lnSpc>
                <a:spcPct val="120000"/>
              </a:lnSpc>
            </a:pPr>
            <a:r>
              <a:rPr lang="zh-CN" altLang="en-US" sz="1000">
                <a:solidFill>
                  <a:srgbClr val="111111"/>
                </a:solidFill>
                <a:ea typeface="华文细黑" panose="02010600040101010101" pitchFamily="2" charset="-122"/>
              </a:rPr>
              <a:t>如您行使本许可授予的使用本作品的权利，就表明您接受并同意遵守本许可的条款。在您接受这些条款和规定的前提下，许可人授予您本许可所包括的权利。 </a:t>
            </a:r>
            <a:endParaRPr lang="zh-CN" altLang="en-US" sz="1000">
              <a:solidFill>
                <a:srgbClr val="111111"/>
              </a:solidFill>
              <a:ea typeface="华文细黑" panose="02010600040101010101" pitchFamily="2" charset="-122"/>
            </a:endParaRPr>
          </a:p>
        </p:txBody>
      </p:sp>
      <p:sp>
        <p:nvSpPr>
          <p:cNvPr id="21520" name="Rectangle 7">
            <a:hlinkClick r:id="rId19"/>
          </p:cNvPr>
          <p:cNvSpPr>
            <a:spLocks noChangeArrowheads="1"/>
          </p:cNvSpPr>
          <p:nvPr/>
        </p:nvSpPr>
        <p:spPr bwMode="auto">
          <a:xfrm>
            <a:off x="4656667" y="2276475"/>
            <a:ext cx="2880784" cy="1150938"/>
          </a:xfrm>
          <a:prstGeom prst="rect">
            <a:avLst/>
          </a:prstGeom>
          <a:solidFill>
            <a:schemeClr val="bg1">
              <a:alpha val="0"/>
            </a:schemeClr>
          </a:solidFill>
          <a:ln>
            <a:noFill/>
          </a:ln>
          <a:extLst>
            <a:ext uri="{91240B29-F687-4F45-9708-019B960494DF}">
              <a14:hiddenLine xmlns:a14="http://schemas.microsoft.com/office/drawing/2010/main" w="6350">
                <a:solidFill>
                  <a:srgbClr val="5F5F5F"/>
                </a:solidFill>
                <a:prstDash val="dash"/>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zh-CN" altLang="zh-CN" sz="1400" b="1">
              <a:solidFill>
                <a:srgbClr val="5F5F5F"/>
              </a:solidFill>
              <a:ea typeface="华文细黑" panose="02010600040101010101" pitchFamily="2" charset="-122"/>
            </a:endParaRPr>
          </a:p>
        </p:txBody>
      </p:sp>
      <p:sp>
        <p:nvSpPr>
          <p:cNvPr id="21521" name="Rectangle 7">
            <a:hlinkClick r:id="rId12"/>
          </p:cNvPr>
          <p:cNvSpPr>
            <a:spLocks noChangeArrowheads="1"/>
          </p:cNvSpPr>
          <p:nvPr/>
        </p:nvSpPr>
        <p:spPr bwMode="auto">
          <a:xfrm>
            <a:off x="7537451" y="2276475"/>
            <a:ext cx="2878667" cy="1150938"/>
          </a:xfrm>
          <a:prstGeom prst="rect">
            <a:avLst/>
          </a:prstGeom>
          <a:solidFill>
            <a:schemeClr val="bg1">
              <a:alpha val="0"/>
            </a:schemeClr>
          </a:solidFill>
          <a:ln>
            <a:noFill/>
          </a:ln>
          <a:extLst>
            <a:ext uri="{91240B29-F687-4F45-9708-019B960494DF}">
              <a14:hiddenLine xmlns:a14="http://schemas.microsoft.com/office/drawing/2010/main" w="6350">
                <a:solidFill>
                  <a:srgbClr val="5F5F5F"/>
                </a:solidFill>
                <a:prstDash val="dash"/>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zh-CN" altLang="zh-CN" sz="1400" b="1">
              <a:solidFill>
                <a:srgbClr val="5F5F5F"/>
              </a:solidFill>
              <a:ea typeface="华文细黑" panose="02010600040101010101" pitchFamily="2" charset="-122"/>
            </a:endParaRPr>
          </a:p>
        </p:txBody>
      </p:sp>
      <p:sp>
        <p:nvSpPr>
          <p:cNvPr id="21522" name="Rectangle 7">
            <a:hlinkClick r:id="rId18"/>
            <a:hlinkHover r:id="" action="ppaction://noaction" highlightClick="1"/>
          </p:cNvPr>
          <p:cNvSpPr>
            <a:spLocks noChangeArrowheads="1"/>
          </p:cNvSpPr>
          <p:nvPr/>
        </p:nvSpPr>
        <p:spPr bwMode="auto">
          <a:xfrm>
            <a:off x="1775885" y="2276475"/>
            <a:ext cx="2880783" cy="1150938"/>
          </a:xfrm>
          <a:prstGeom prst="rect">
            <a:avLst/>
          </a:prstGeom>
          <a:solidFill>
            <a:schemeClr val="bg1">
              <a:alpha val="0"/>
            </a:schemeClr>
          </a:solidFill>
          <a:ln>
            <a:noFill/>
          </a:ln>
          <a:extLst>
            <a:ext uri="{91240B29-F687-4F45-9708-019B960494DF}">
              <a14:hiddenLine xmlns:a14="http://schemas.microsoft.com/office/drawing/2010/main" w="6350">
                <a:solidFill>
                  <a:srgbClr val="5F5F5F"/>
                </a:solidFill>
                <a:prstDash val="dash"/>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zh-CN" altLang="zh-CN" sz="1400" b="1">
              <a:solidFill>
                <a:srgbClr val="5F5F5F"/>
              </a:solidFill>
              <a:ea typeface="华文细黑" panose="02010600040101010101" pitchFamily="2" charset="-122"/>
            </a:endParaRPr>
          </a:p>
        </p:txBody>
      </p:sp>
      <p:sp>
        <p:nvSpPr>
          <p:cNvPr id="21523" name="Text Box 19">
            <a:hlinkClick r:id="rId13"/>
          </p:cNvPr>
          <p:cNvSpPr txBox="1">
            <a:spLocks noChangeArrowheads="1"/>
          </p:cNvSpPr>
          <p:nvPr/>
        </p:nvSpPr>
        <p:spPr bwMode="auto">
          <a:xfrm>
            <a:off x="1775884" y="5056189"/>
            <a:ext cx="143933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a:solidFill>
                  <a:srgbClr val="003366"/>
                </a:solidFill>
                <a:ea typeface="华文细黑" panose="02010600040101010101" pitchFamily="2" charset="-122"/>
              </a:rPr>
              <a:t>查看全部</a:t>
            </a:r>
            <a:r>
              <a:rPr lang="en-US" altLang="zh-CN" sz="1000" b="1">
                <a:solidFill>
                  <a:srgbClr val="003366"/>
                </a:solidFill>
                <a:latin typeface="华文细黑" panose="02010600040101010101" pitchFamily="2" charset="-122"/>
                <a:ea typeface="华文细黑" panose="02010600040101010101" pitchFamily="2" charset="-122"/>
              </a:rPr>
              <a:t>…</a:t>
            </a:r>
            <a:endParaRPr lang="en-US" altLang="zh-CN" sz="1000" b="1">
              <a:solidFill>
                <a:srgbClr val="003366"/>
              </a:solidFill>
              <a:ea typeface="华文细黑" panose="02010600040101010101" pitchFamily="2" charset="-122"/>
            </a:endParaRPr>
          </a:p>
        </p:txBody>
      </p:sp>
      <p:grpSp>
        <p:nvGrpSpPr>
          <p:cNvPr id="21524" name="Group 20"/>
          <p:cNvGrpSpPr/>
          <p:nvPr/>
        </p:nvGrpSpPr>
        <p:grpSpPr bwMode="auto">
          <a:xfrm>
            <a:off x="1775885" y="1125538"/>
            <a:ext cx="5761567" cy="576262"/>
            <a:chOff x="612" y="799"/>
            <a:chExt cx="3402" cy="454"/>
          </a:xfrm>
        </p:grpSpPr>
        <p:pic>
          <p:nvPicPr>
            <p:cNvPr id="21525" name="Picture 12" descr="cc"/>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426" y="799"/>
              <a:ext cx="15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9" descr="logo"/>
            <p:cNvPicPr>
              <a:picLocks noChangeAspect="1" noChangeArrowheads="1"/>
            </p:cNvPicPr>
            <p:nvPr userDrawn="1"/>
          </p:nvPicPr>
          <p:blipFill>
            <a:blip r:embed="rId21">
              <a:grayscl/>
              <a:lum bright="-12000"/>
              <a:extLst>
                <a:ext uri="{28A0092B-C50C-407E-A947-70E740481C1C}">
                  <a14:useLocalDpi xmlns:a14="http://schemas.microsoft.com/office/drawing/2010/main" val="0"/>
                </a:ext>
              </a:extLst>
            </a:blip>
            <a:srcRect/>
            <a:stretch>
              <a:fillRect/>
            </a:stretch>
          </p:blipFill>
          <p:spPr bwMode="auto">
            <a:xfrm>
              <a:off x="612" y="845"/>
              <a:ext cx="13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Line 23"/>
            <p:cNvSpPr>
              <a:spLocks noChangeShapeType="1"/>
            </p:cNvSpPr>
            <p:nvPr userDrawn="1"/>
          </p:nvSpPr>
          <p:spPr bwMode="auto">
            <a:xfrm>
              <a:off x="2200" y="799"/>
              <a:ext cx="0" cy="454"/>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455F9-9D1D-44EE-AC71-D8CC3BF4579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2C078-54CD-4E84-A1FB-69D1B8AD72A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58000"/>
          </a:xfrm>
          <a:prstGeom prst="rect">
            <a:avLst/>
          </a:prstGeom>
          <a:gradFill flip="none" rotWithShape="1">
            <a:gsLst>
              <a:gs pos="55000">
                <a:schemeClr val="bg1"/>
              </a:gs>
              <a:gs pos="100000">
                <a:schemeClr val="bg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custDataLst>
              <p:tags r:id="rId13"/>
            </p:custDataLst>
          </p:nvPr>
        </p:nvSpPr>
        <p:spPr>
          <a:xfrm rot="10800000">
            <a:off x="11167049" y="4648200"/>
            <a:ext cx="1024951" cy="2209800"/>
          </a:xfrm>
          <a:custGeom>
            <a:avLst/>
            <a:gdLst>
              <a:gd name="connsiteX0" fmla="*/ 0 w 1431475"/>
              <a:gd name="connsiteY0" fmla="*/ 0 h 3086267"/>
              <a:gd name="connsiteX1" fmla="*/ 896130 w 1431475"/>
              <a:gd name="connsiteY1" fmla="*/ 0 h 3086267"/>
              <a:gd name="connsiteX2" fmla="*/ 976147 w 1431475"/>
              <a:gd name="connsiteY2" fmla="*/ 84430 h 3086267"/>
              <a:gd name="connsiteX3" fmla="*/ 1431475 w 1431475"/>
              <a:gd name="connsiteY3" fmla="*/ 1295263 h 3086267"/>
              <a:gd name="connsiteX4" fmla="*/ 140378 w 1431475"/>
              <a:gd name="connsiteY4" fmla="*/ 3050172 h 3086267"/>
              <a:gd name="connsiteX5" fmla="*/ 0 w 1431475"/>
              <a:gd name="connsiteY5" fmla="*/ 3086267 h 30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475" h="3086267">
                <a:moveTo>
                  <a:pt x="0" y="0"/>
                </a:moveTo>
                <a:lnTo>
                  <a:pt x="896130" y="0"/>
                </a:lnTo>
                <a:lnTo>
                  <a:pt x="976147" y="84430"/>
                </a:lnTo>
                <a:cubicBezTo>
                  <a:pt x="1259635" y="407776"/>
                  <a:pt x="1431475" y="831452"/>
                  <a:pt x="1431475" y="1295263"/>
                </a:cubicBezTo>
                <a:cubicBezTo>
                  <a:pt x="1431475" y="2119816"/>
                  <a:pt x="888374" y="2817521"/>
                  <a:pt x="140378" y="3050172"/>
                </a:cubicBezTo>
                <a:lnTo>
                  <a:pt x="0" y="3086267"/>
                </a:lnTo>
                <a:close/>
              </a:path>
            </a:pathLst>
          </a:custGeom>
          <a:gradFill>
            <a:gsLst>
              <a:gs pos="0">
                <a:schemeClr val="accent1">
                  <a:alpha val="20000"/>
                </a:schemeClr>
              </a:gs>
              <a:gs pos="74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14"/>
            </p:custDataLst>
          </p:nvPr>
        </p:nvSpPr>
        <p:spPr>
          <a:xfrm rot="10800000" flipH="1" flipV="1">
            <a:off x="0" y="0"/>
            <a:ext cx="1024951" cy="1482624"/>
          </a:xfrm>
          <a:custGeom>
            <a:avLst/>
            <a:gdLst>
              <a:gd name="connsiteX0" fmla="*/ 0 w 1024951"/>
              <a:gd name="connsiteY0" fmla="*/ 0 h 1482624"/>
              <a:gd name="connsiteX1" fmla="*/ 1006496 w 1024951"/>
              <a:gd name="connsiteY1" fmla="*/ 0 h 1482624"/>
              <a:gd name="connsiteX2" fmla="*/ 1024951 w 1024951"/>
              <a:gd name="connsiteY2" fmla="*/ 200246 h 1482624"/>
              <a:gd name="connsiteX3" fmla="*/ 100512 w 1024951"/>
              <a:gd name="connsiteY3" fmla="*/ 1456780 h 1482624"/>
              <a:gd name="connsiteX4" fmla="*/ 0 w 1024951"/>
              <a:gd name="connsiteY4" fmla="*/ 1482624 h 148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51" h="1482624">
                <a:moveTo>
                  <a:pt x="0" y="0"/>
                </a:moveTo>
                <a:lnTo>
                  <a:pt x="1006496" y="0"/>
                </a:lnTo>
                <a:lnTo>
                  <a:pt x="1024951" y="200246"/>
                </a:lnTo>
                <a:cubicBezTo>
                  <a:pt x="1024951" y="790635"/>
                  <a:pt x="636085" y="1290199"/>
                  <a:pt x="100512" y="1456780"/>
                </a:cubicBezTo>
                <a:lnTo>
                  <a:pt x="0" y="1482624"/>
                </a:lnTo>
                <a:close/>
              </a:path>
            </a:pathLst>
          </a:custGeom>
          <a:gradFill>
            <a:gsLst>
              <a:gs pos="0">
                <a:schemeClr val="accent1">
                  <a:alpha val="20000"/>
                </a:schemeClr>
              </a:gs>
              <a:gs pos="74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椭圆 9"/>
          <p:cNvSpPr/>
          <p:nvPr userDrawn="1">
            <p:custDataLst>
              <p:tags r:id="rId15"/>
            </p:custDataLst>
          </p:nvPr>
        </p:nvSpPr>
        <p:spPr>
          <a:xfrm>
            <a:off x="221344" y="727764"/>
            <a:ext cx="253312" cy="253312"/>
          </a:xfrm>
          <a:prstGeom prst="ellipse">
            <a:avLst/>
          </a:prstGeom>
          <a:gradFill flip="none" rotWithShape="1">
            <a:gsLst>
              <a:gs pos="61000">
                <a:schemeClr val="accent1"/>
              </a:gs>
              <a:gs pos="21000">
                <a:schemeClr val="accent2"/>
              </a:gs>
            </a:gsLst>
            <a:lin ang="2700000" scaled="1"/>
            <a:tileRect/>
          </a:gradFill>
          <a:ln>
            <a:noFill/>
          </a:ln>
          <a:effectLst>
            <a:outerShdw blurRad="76200" dist="762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custDataLst>
              <p:tags r:id="rId16"/>
            </p:custDataLst>
          </p:nvPr>
        </p:nvSpPr>
        <p:spPr>
          <a:xfrm rot="5400000">
            <a:off x="315071" y="825736"/>
            <a:ext cx="93298" cy="5737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2"/>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marL="0"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100.xml"/><Relationship Id="rId4" Type="http://schemas.openxmlformats.org/officeDocument/2006/relationships/image" Target="../media/image10.png"/><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6" Type="http://schemas.openxmlformats.org/officeDocument/2006/relationships/slideLayout" Target="../slideLayouts/slideLayout37.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23.jpeg"/><Relationship Id="rId10" Type="http://schemas.openxmlformats.org/officeDocument/2006/relationships/notesSlide" Target="../notesSlides/notesSlide11.xml"/><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5.xml"/><Relationship Id="rId4" Type="http://schemas.openxmlformats.org/officeDocument/2006/relationships/image" Target="../media/image33.jpe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5.xml"/><Relationship Id="rId2" Type="http://schemas.openxmlformats.org/officeDocument/2006/relationships/image" Target="../media/image34.emf"/><Relationship Id="rId1"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32.xml"/></Relationships>
</file>

<file path=ppt/slides/_rels/slide46.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6" Type="http://schemas.openxmlformats.org/officeDocument/2006/relationships/slideLayout" Target="../slideLayouts/slideLayout37.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5.xml"/><Relationship Id="rId2" Type="http://schemas.openxmlformats.org/officeDocument/2006/relationships/image" Target="../media/image22.jpeg"/><Relationship Id="rId1" Type="http://schemas.openxmlformats.org/officeDocument/2006/relationships/image" Target="../media/image35.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0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22.jpeg"/><Relationship Id="rId2" Type="http://schemas.openxmlformats.org/officeDocument/2006/relationships/image" Target="../media/image37.png"/><Relationship Id="rId1"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5.xml"/><Relationship Id="rId2" Type="http://schemas.openxmlformats.org/officeDocument/2006/relationships/image" Target="../media/image40.png"/><Relationship Id="rId1"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6" Type="http://schemas.openxmlformats.org/officeDocument/2006/relationships/slideLayout" Target="../slideLayouts/slideLayout3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5.xml"/><Relationship Id="rId1"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151.xml"/><Relationship Id="rId4" Type="http://schemas.openxmlformats.org/officeDocument/2006/relationships/image" Target="../media/image43.png"/><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320338" y="535153"/>
            <a:ext cx="5618531" cy="2666943"/>
          </a:xfrm>
        </p:spPr>
        <p:txBody>
          <a:bodyPr/>
          <a:lstStyle/>
          <a:p>
            <a:pPr algn="ctr"/>
            <a:r>
              <a:rPr lang="zh-CN" altLang="en-US"/>
              <a:t>肿瘤编码</a:t>
            </a:r>
            <a:endParaRPr lang="zh-CN" altLang="en-US"/>
          </a:p>
        </p:txBody>
      </p:sp>
      <p:sp>
        <p:nvSpPr>
          <p:cNvPr id="5" name="副标题"/>
          <p:cNvSpPr>
            <a:spLocks noGrp="1"/>
          </p:cNvSpPr>
          <p:nvPr>
            <p:ph type="subTitle" idx="1"/>
            <p:custDataLst>
              <p:tags r:id="rId2"/>
            </p:custDataLst>
          </p:nvPr>
        </p:nvSpPr>
        <p:spPr>
          <a:xfrm>
            <a:off x="1138728" y="4282519"/>
            <a:ext cx="5618531" cy="972000"/>
          </a:xfrm>
        </p:spPr>
        <p:txBody>
          <a:bodyPr/>
          <a:lstStyle/>
          <a:p>
            <a:r>
              <a:rPr lang="zh-CN" altLang="en-US"/>
              <a:t>云南省疾病预防控制中心</a:t>
            </a:r>
            <a:r>
              <a:rPr lang="en-US" altLang="zh-CN"/>
              <a:t>  </a:t>
            </a:r>
            <a:r>
              <a:rPr lang="zh-CN" altLang="en-US"/>
              <a:t>慢病所</a:t>
            </a:r>
            <a:endParaRPr lang="zh-CN" altLang="en-US"/>
          </a:p>
          <a:p>
            <a:endParaRPr lang="zh-CN" altLang="en-US"/>
          </a:p>
        </p:txBody>
      </p:sp>
      <p:pic>
        <p:nvPicPr>
          <p:cNvPr id="3" name="图片 2"/>
          <p:cNvPicPr>
            <a:picLocks noChangeAspect="1"/>
          </p:cNvPicPr>
          <p:nvPr>
            <p:custDataLst>
              <p:tags r:id="rId3"/>
            </p:custDataLst>
          </p:nvPr>
        </p:nvPicPr>
        <p:blipFill>
          <a:blip r:embed="rId4"/>
          <a:stretch>
            <a:fillRect/>
          </a:stretch>
        </p:blipFill>
        <p:spPr>
          <a:xfrm>
            <a:off x="6757259" y="651734"/>
            <a:ext cx="5035732" cy="6206266"/>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sp>
        <p:nvSpPr>
          <p:cNvPr id="3" name="内容占位符 2"/>
          <p:cNvSpPr>
            <a:spLocks noGrp="1"/>
          </p:cNvSpPr>
          <p:nvPr>
            <p:ph idx="1"/>
          </p:nvPr>
        </p:nvSpPr>
        <p:spPr/>
        <p:txBody>
          <a:bodyPr/>
          <a:lstStyle/>
          <a:p>
            <a:r>
              <a:rPr lang="en-US" altLang="zh-CN" b="1" dirty="0">
                <a:latin typeface="+mn-ea"/>
              </a:rPr>
              <a:t>ICD-10</a:t>
            </a:r>
            <a:r>
              <a:rPr lang="zh-CN" altLang="en-US" b="1" dirty="0">
                <a:latin typeface="+mn-ea"/>
              </a:rPr>
              <a:t>肿瘤章节的编码可简单理解为：解剖学位置码。</a:t>
            </a:r>
            <a:endParaRPr lang="en-US" altLang="zh-CN" b="1" dirty="0">
              <a:latin typeface="+mn-ea"/>
            </a:endParaRPr>
          </a:p>
          <a:p>
            <a:pPr>
              <a:buNone/>
            </a:pPr>
            <a:r>
              <a:rPr lang="zh-CN" altLang="en-US" b="1" dirty="0">
                <a:solidFill>
                  <a:schemeClr val="tx2">
                    <a:lumMod val="60000"/>
                    <a:lumOff val="40000"/>
                  </a:schemeClr>
                </a:solidFill>
                <a:latin typeface="+mn-ea"/>
              </a:rPr>
              <a:t>    例如：</a:t>
            </a:r>
            <a:r>
              <a:rPr lang="en-US" altLang="zh-CN" b="1" dirty="0">
                <a:solidFill>
                  <a:schemeClr val="tx2">
                    <a:lumMod val="60000"/>
                    <a:lumOff val="40000"/>
                  </a:schemeClr>
                </a:solidFill>
                <a:latin typeface="+mn-ea"/>
              </a:rPr>
              <a:t>C34.9 </a:t>
            </a:r>
            <a:r>
              <a:rPr lang="zh-CN" altLang="en-US" b="1" dirty="0">
                <a:solidFill>
                  <a:schemeClr val="tx2">
                    <a:lumMod val="60000"/>
                    <a:lumOff val="40000"/>
                  </a:schemeClr>
                </a:solidFill>
                <a:latin typeface="+mn-ea"/>
              </a:rPr>
              <a:t>肺癌</a:t>
            </a:r>
            <a:endParaRPr lang="zh-CN" altLang="en-US" b="1" dirty="0">
              <a:solidFill>
                <a:schemeClr val="tx2">
                  <a:lumMod val="60000"/>
                  <a:lumOff val="40000"/>
                </a:schemeClr>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220345"/>
            <a:ext cx="10515600" cy="1325563"/>
          </a:xfrm>
        </p:spPr>
        <p:txBody>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pic>
        <p:nvPicPr>
          <p:cNvPr id="48129" name="Picture 1" descr="C:\Users\Administrator\AppData\Roaming\Tencent\Users\281999789\QQ\WinTemp\RichOle\S2]WJ@)}6[@DX]@BUW_}L@U.png"/>
          <p:cNvPicPr>
            <a:picLocks noGrp="1" noChangeAspect="1" noChangeArrowheads="1"/>
          </p:cNvPicPr>
          <p:nvPr>
            <p:ph idx="1"/>
          </p:nvPr>
        </p:nvPicPr>
        <p:blipFill>
          <a:blip r:embed="rId1" cstate="print"/>
          <a:srcRect/>
          <a:stretch>
            <a:fillRect/>
          </a:stretch>
        </p:blipFill>
        <p:spPr bwMode="auto">
          <a:xfrm>
            <a:off x="1348056" y="1167783"/>
            <a:ext cx="9161607" cy="569021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1450"/>
            <a:ext cx="10515600" cy="1325563"/>
          </a:xfrm>
        </p:spPr>
        <p:txBody>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pic>
        <p:nvPicPr>
          <p:cNvPr id="50177" name="Picture 1" descr="C:\Users\Administrator\AppData\Roaming\Tencent\Users\281999789\QQ\WinTemp\RichOle\HUT){A]))]ORMPIL7()2LV6.png"/>
          <p:cNvPicPr>
            <a:picLocks noGrp="1" noChangeAspect="1" noChangeArrowheads="1"/>
          </p:cNvPicPr>
          <p:nvPr>
            <p:ph idx="1"/>
          </p:nvPr>
        </p:nvPicPr>
        <p:blipFill>
          <a:blip r:embed="rId1" cstate="print"/>
          <a:srcRect/>
          <a:stretch>
            <a:fillRect/>
          </a:stretch>
        </p:blipFill>
        <p:spPr bwMode="auto">
          <a:xfrm>
            <a:off x="1175657" y="1140031"/>
            <a:ext cx="9384943" cy="572427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1775"/>
            <a:ext cx="10515600" cy="1325563"/>
          </a:xfrm>
        </p:spPr>
        <p:txBody>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sp>
        <p:nvSpPr>
          <p:cNvPr id="4" name="内容占位符 3"/>
          <p:cNvSpPr>
            <a:spLocks noGrp="1"/>
          </p:cNvSpPr>
          <p:nvPr>
            <p:ph idx="1"/>
          </p:nvPr>
        </p:nvSpPr>
        <p:spPr/>
        <p:txBody>
          <a:bodyPr/>
          <a:lstStyle/>
          <a:p>
            <a:endParaRPr lang="zh-CN" altLang="en-US" dirty="0"/>
          </a:p>
        </p:txBody>
      </p:sp>
      <p:pic>
        <p:nvPicPr>
          <p:cNvPr id="51201" name="Picture 1" descr="C:\Users\Administrator\AppData\Roaming\Tencent\Users\281999789\QQ\WinTemp\RichOle\PPLZ48SB3S%QDEHY~EG$IWS.png"/>
          <p:cNvPicPr>
            <a:picLocks noChangeAspect="1" noChangeArrowheads="1"/>
          </p:cNvPicPr>
          <p:nvPr/>
        </p:nvPicPr>
        <p:blipFill>
          <a:blip r:embed="rId1" cstate="print"/>
          <a:srcRect/>
          <a:stretch>
            <a:fillRect/>
          </a:stretch>
        </p:blipFill>
        <p:spPr bwMode="auto">
          <a:xfrm>
            <a:off x="1282535" y="1195591"/>
            <a:ext cx="9270633" cy="566240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latin typeface="+mn-ea"/>
              </a:rPr>
              <a:t>ICD-O-3</a:t>
            </a:r>
            <a:r>
              <a:rPr lang="zh-CN" altLang="en-US" b="1" dirty="0">
                <a:latin typeface="+mn-ea"/>
              </a:rPr>
              <a:t>的基本结构</a:t>
            </a:r>
            <a:endParaRPr lang="zh-CN" altLang="en-US" dirty="0"/>
          </a:p>
        </p:txBody>
      </p:sp>
      <p:sp>
        <p:nvSpPr>
          <p:cNvPr id="3" name="内容占位符 2"/>
          <p:cNvSpPr>
            <a:spLocks noGrp="1"/>
          </p:cNvSpPr>
          <p:nvPr>
            <p:ph idx="1"/>
          </p:nvPr>
        </p:nvSpPr>
        <p:spPr/>
        <p:txBody>
          <a:bodyPr>
            <a:normAutofit fontScale="92500" lnSpcReduction="10000"/>
          </a:bodyPr>
          <a:lstStyle/>
          <a:p>
            <a:pPr>
              <a:buNone/>
            </a:pPr>
            <a:r>
              <a:rPr kumimoji="1" lang="zh-CN" altLang="en-US" b="1" dirty="0">
                <a:solidFill>
                  <a:srgbClr val="000066"/>
                </a:solidFill>
                <a:effectLst>
                  <a:outerShdw blurRad="38100" dist="38100" dir="2700000" algn="tl">
                    <a:srgbClr val="C0C0C0"/>
                  </a:outerShdw>
                </a:effectLst>
                <a:latin typeface="+mn-ea"/>
              </a:rPr>
              <a:t>          解剖部位编码</a:t>
            </a:r>
            <a:r>
              <a:rPr kumimoji="1" lang="en-US" altLang="zh-CN" b="1" dirty="0">
                <a:solidFill>
                  <a:srgbClr val="000066"/>
                </a:solidFill>
                <a:effectLst>
                  <a:outerShdw blurRad="38100" dist="38100" dir="2700000" algn="tl">
                    <a:srgbClr val="C0C0C0"/>
                  </a:outerShdw>
                </a:effectLst>
                <a:latin typeface="+mn-ea"/>
              </a:rPr>
              <a:t>+</a:t>
            </a:r>
            <a:r>
              <a:rPr kumimoji="1" lang="zh-CN" altLang="en-US" b="1" dirty="0">
                <a:solidFill>
                  <a:srgbClr val="000066"/>
                </a:solidFill>
                <a:effectLst>
                  <a:outerShdw blurRad="38100" dist="38100" dir="2700000" algn="tl">
                    <a:srgbClr val="C0C0C0"/>
                  </a:outerShdw>
                </a:effectLst>
                <a:latin typeface="+mn-ea"/>
              </a:rPr>
              <a:t>形态学编码</a:t>
            </a:r>
            <a:endParaRPr kumimoji="1" lang="en-US" altLang="zh-CN" b="1" dirty="0">
              <a:solidFill>
                <a:srgbClr val="000066"/>
              </a:solidFill>
              <a:effectLst>
                <a:outerShdw blurRad="38100" dist="38100" dir="2700000" algn="tl">
                  <a:srgbClr val="C0C0C0"/>
                </a:outerShdw>
              </a:effectLst>
              <a:latin typeface="+mn-ea"/>
            </a:endParaRPr>
          </a:p>
          <a:p>
            <a:pPr>
              <a:buNone/>
              <a:defRPr/>
            </a:pPr>
            <a:r>
              <a:rPr kumimoji="1" lang="en-US" altLang="zh-CN" b="1" dirty="0">
                <a:solidFill>
                  <a:srgbClr val="000066"/>
                </a:solidFill>
                <a:effectLst>
                  <a:outerShdw blurRad="38100" dist="38100" dir="2700000" algn="tl">
                    <a:srgbClr val="C0C0C0"/>
                  </a:outerShdw>
                </a:effectLst>
                <a:latin typeface="+mn-ea"/>
              </a:rPr>
              <a:t> </a:t>
            </a:r>
            <a:endParaRPr kumimoji="1" lang="en-US" altLang="zh-CN" b="1" dirty="0">
              <a:solidFill>
                <a:srgbClr val="000066"/>
              </a:solidFill>
              <a:effectLst>
                <a:outerShdw blurRad="38100" dist="38100" dir="2700000" algn="tl">
                  <a:srgbClr val="C0C0C0"/>
                </a:outerShdw>
              </a:effectLst>
              <a:latin typeface="+mn-ea"/>
            </a:endParaRPr>
          </a:p>
          <a:p>
            <a:pPr>
              <a:defRPr/>
            </a:pPr>
            <a:r>
              <a:rPr kumimoji="1" lang="zh-CN" altLang="en-US" b="1" dirty="0">
                <a:solidFill>
                  <a:srgbClr val="CC0000"/>
                </a:solidFill>
                <a:effectLst>
                  <a:outerShdw blurRad="38100" dist="38100" dir="2700000" algn="tl">
                    <a:srgbClr val="C0C0C0"/>
                  </a:outerShdw>
                </a:effectLst>
                <a:latin typeface="Times New Roman" panose="02020603050405020304" pitchFamily="18" charset="0"/>
                <a:ea typeface="黑体" panose="02010609060101010101" charset="-122"/>
              </a:rPr>
              <a:t>解剖部位编码</a:t>
            </a:r>
            <a:r>
              <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描述</a:t>
            </a:r>
            <a:r>
              <a:rPr kumimoji="1" lang="zh-CN" altLang="en-US" b="1" dirty="0">
                <a:solidFill>
                  <a:srgbClr val="CC0000"/>
                </a:solidFill>
                <a:effectLst>
                  <a:outerShdw blurRad="38100" dist="38100" dir="2700000" algn="tl">
                    <a:srgbClr val="C0C0C0"/>
                  </a:outerShdw>
                </a:effectLst>
                <a:latin typeface="Times New Roman" panose="02020603050405020304" pitchFamily="18" charset="0"/>
                <a:ea typeface="黑体" panose="02010609060101010101" charset="-122"/>
              </a:rPr>
              <a:t>肿瘤的原发部位</a:t>
            </a:r>
            <a:r>
              <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a:t>
            </a:r>
            <a:endPar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endParaRPr>
          </a:p>
          <a:p>
            <a:pPr>
              <a:buNone/>
              <a:defRPr/>
            </a:pPr>
            <a:r>
              <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 （</a:t>
            </a:r>
            <a:r>
              <a:rPr kumimoji="1" lang="en-US" altLang="zh-CN"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C00-C80)</a:t>
            </a:r>
            <a:r>
              <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 </a:t>
            </a:r>
            <a:endParaRPr kumimoji="1" lang="en-US" altLang="zh-CN"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endParaRPr>
          </a:p>
          <a:p>
            <a:pPr>
              <a:defRPr/>
            </a:pPr>
            <a:endPar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endParaRPr>
          </a:p>
          <a:p>
            <a:pPr>
              <a:defRPr/>
            </a:pPr>
            <a:r>
              <a:rPr kumimoji="1" lang="zh-CN" altLang="en-US" b="1" dirty="0">
                <a:solidFill>
                  <a:srgbClr val="CC0000"/>
                </a:solidFill>
                <a:effectLst>
                  <a:outerShdw blurRad="38100" dist="38100" dir="2700000" algn="tl">
                    <a:srgbClr val="C0C0C0"/>
                  </a:outerShdw>
                </a:effectLst>
                <a:latin typeface="Times New Roman" panose="02020603050405020304" pitchFamily="18" charset="0"/>
                <a:ea typeface="黑体" panose="02010609060101010101" charset="-122"/>
              </a:rPr>
              <a:t>形态学编码</a:t>
            </a:r>
            <a:r>
              <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描述了肿瘤的</a:t>
            </a:r>
            <a:r>
              <a:rPr kumimoji="1" lang="zh-CN" altLang="en-US" b="1" dirty="0">
                <a:solidFill>
                  <a:srgbClr val="CC0000"/>
                </a:solidFill>
                <a:effectLst>
                  <a:outerShdw blurRad="38100" dist="38100" dir="2700000" algn="tl">
                    <a:srgbClr val="C0C0C0"/>
                  </a:outerShdw>
                </a:effectLst>
                <a:latin typeface="Times New Roman" panose="02020603050405020304" pitchFamily="18" charset="0"/>
                <a:ea typeface="黑体" panose="02010609060101010101" charset="-122"/>
              </a:rPr>
              <a:t>细胞类型</a:t>
            </a:r>
            <a:r>
              <a:rPr kumimoji="1" lang="zh-CN" altLang="en-US" b="1" dirty="0">
                <a:solidFill>
                  <a:schemeClr val="tx2"/>
                </a:solidFill>
                <a:effectLst>
                  <a:outerShdw blurRad="38100" dist="38100" dir="2700000" algn="tl">
                    <a:srgbClr val="C0C0C0"/>
                  </a:outerShdw>
                </a:effectLst>
                <a:latin typeface="Times New Roman" panose="02020603050405020304" pitchFamily="18" charset="0"/>
                <a:ea typeface="黑体" panose="02010609060101010101" charset="-122"/>
              </a:rPr>
              <a:t>（</a:t>
            </a:r>
            <a:r>
              <a:rPr kumimoji="1" lang="en-US" altLang="zh-CN"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8000-9989</a:t>
            </a:r>
            <a:r>
              <a:rPr kumimoji="1" lang="zh-CN" altLang="en-US" b="1" dirty="0">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rPr>
              <a:t>）</a:t>
            </a:r>
            <a:r>
              <a:rPr kumimoji="1" lang="zh-CN" altLang="en-US" b="1" dirty="0">
                <a:solidFill>
                  <a:srgbClr val="CC0000"/>
                </a:solidFill>
                <a:effectLst>
                  <a:outerShdw blurRad="38100" dist="38100" dir="2700000" algn="tl">
                    <a:srgbClr val="C0C0C0"/>
                  </a:outerShdw>
                </a:effectLst>
                <a:latin typeface="Times New Roman" panose="02020603050405020304" pitchFamily="18" charset="0"/>
                <a:ea typeface="黑体" panose="02010609060101010101" charset="-122"/>
              </a:rPr>
              <a:t>和它的生物学活性</a:t>
            </a:r>
            <a:endParaRPr lang="en-US" altLang="zh-CN" b="1" dirty="0">
              <a:latin typeface="+mn-ea"/>
            </a:endParaRPr>
          </a:p>
          <a:p>
            <a:pPr>
              <a:buFont typeface="Arial" panose="020B0604020202020204" pitchFamily="34" charset="0"/>
              <a:buNone/>
              <a:defRPr/>
            </a:pPr>
            <a:endParaRPr kumimoji="1" lang="en-US" altLang="zh-CN" b="1" dirty="0">
              <a:solidFill>
                <a:srgbClr val="000066"/>
              </a:solidFill>
              <a:effectLst>
                <a:outerShdw blurRad="38100" dist="38100" dir="2700000" algn="tl">
                  <a:srgbClr val="C0C0C0"/>
                </a:outerShdw>
              </a:effectLst>
              <a:latin typeface="黑体" panose="02010609060101010101" charset="-122"/>
              <a:ea typeface="黑体" panose="02010609060101010101" charset="-122"/>
            </a:endParaRPr>
          </a:p>
          <a:p>
            <a:pPr>
              <a:buNone/>
            </a:pPr>
            <a:r>
              <a:rPr lang="en-US" altLang="zh-CN" dirty="0"/>
              <a:t>  </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mn-ea"/>
              </a:rPr>
              <a:t>ICD-O-3</a:t>
            </a:r>
            <a:r>
              <a:rPr lang="zh-CN" altLang="en-US" b="1" dirty="0">
                <a:latin typeface="+mn-ea"/>
              </a:rPr>
              <a:t>的基本结构</a:t>
            </a:r>
            <a:endParaRPr lang="zh-CN" altLang="en-US" dirty="0"/>
          </a:p>
        </p:txBody>
      </p:sp>
      <p:sp>
        <p:nvSpPr>
          <p:cNvPr id="3" name="内容占位符 2"/>
          <p:cNvSpPr>
            <a:spLocks noGrp="1"/>
          </p:cNvSpPr>
          <p:nvPr>
            <p:ph idx="1"/>
          </p:nvPr>
        </p:nvSpPr>
        <p:spPr/>
        <p:txBody>
          <a:bodyPr/>
          <a:lstStyle/>
          <a:p>
            <a:pPr algn="ctr">
              <a:buNone/>
            </a:pPr>
            <a:r>
              <a:rPr lang="en-US" altLang="zh-CN" b="1" dirty="0">
                <a:latin typeface="黑体" panose="02010609060101010101" charset="-122"/>
                <a:ea typeface="黑体" panose="02010609060101010101" charset="-122"/>
              </a:rPr>
              <a:t>C ① ②.③ M-① ② ③ ④ /⑤ ⑥</a:t>
            </a:r>
            <a:endParaRPr lang="en-US" altLang="zh-CN" b="1" dirty="0">
              <a:latin typeface="黑体" panose="02010609060101010101" charset="-122"/>
              <a:ea typeface="黑体" panose="02010609060101010101" charset="-122"/>
            </a:endParaRPr>
          </a:p>
          <a:p>
            <a:pPr algn="ctr">
              <a:buNone/>
            </a:pPr>
            <a:endParaRPr lang="en-US" altLang="zh-CN" b="1" dirty="0">
              <a:latin typeface="黑体" panose="02010609060101010101" charset="-122"/>
              <a:ea typeface="黑体" panose="02010609060101010101" charset="-122"/>
            </a:endParaRPr>
          </a:p>
          <a:p>
            <a:pPr algn="ctr">
              <a:buNone/>
            </a:pPr>
            <a:r>
              <a:rPr lang="en-US" altLang="zh-CN" b="1" dirty="0">
                <a:latin typeface="黑体" panose="02010609060101010101" charset="-122"/>
                <a:ea typeface="黑体" panose="02010609060101010101" charset="-122"/>
              </a:rPr>
              <a:t>C	</a:t>
            </a:r>
            <a:r>
              <a:rPr lang="zh-CN" altLang="en-US" b="1" dirty="0">
                <a:latin typeface="黑体" panose="02010609060101010101" charset="-122"/>
                <a:ea typeface="黑体" panose="02010609060101010101" charset="-122"/>
              </a:rPr>
              <a:t>部分：①</a:t>
            </a:r>
            <a:r>
              <a:rPr lang="en-US" altLang="zh-CN" b="1" dirty="0">
                <a:latin typeface="黑体" panose="02010609060101010101" charset="-122"/>
                <a:ea typeface="黑体" panose="02010609060101010101" charset="-122"/>
              </a:rPr>
              <a:t>-③	ICD-O-3</a:t>
            </a:r>
            <a:r>
              <a:rPr lang="zh-CN" altLang="en-US" b="1" dirty="0">
                <a:latin typeface="黑体" panose="02010609060101010101" charset="-122"/>
                <a:ea typeface="黑体" panose="02010609060101010101" charset="-122"/>
              </a:rPr>
              <a:t>解剖部位编码</a:t>
            </a:r>
            <a:endParaRPr lang="zh-CN" altLang="en-US" b="1" dirty="0">
              <a:latin typeface="黑体" panose="02010609060101010101" charset="-122"/>
              <a:ea typeface="黑体" panose="02010609060101010101" charset="-122"/>
            </a:endParaRPr>
          </a:p>
          <a:p>
            <a:pPr algn="ctr">
              <a:buNone/>
            </a:pPr>
            <a:endParaRPr lang="zh-CN" altLang="en-US" b="1" dirty="0">
              <a:latin typeface="黑体" panose="02010609060101010101" charset="-122"/>
              <a:ea typeface="黑体" panose="02010609060101010101" charset="-122"/>
            </a:endParaRPr>
          </a:p>
          <a:p>
            <a:pPr algn="ctr">
              <a:buNone/>
            </a:pPr>
            <a:r>
              <a:rPr lang="en-US" altLang="zh-CN" b="1" dirty="0">
                <a:latin typeface="黑体" panose="02010609060101010101" charset="-122"/>
                <a:ea typeface="黑体" panose="02010609060101010101" charset="-122"/>
              </a:rPr>
              <a:t>M	</a:t>
            </a:r>
            <a:r>
              <a:rPr lang="zh-CN" altLang="en-US" b="1" dirty="0">
                <a:latin typeface="黑体" panose="02010609060101010101" charset="-122"/>
                <a:ea typeface="黑体" panose="02010609060101010101" charset="-122"/>
              </a:rPr>
              <a:t>部分：①</a:t>
            </a:r>
            <a:r>
              <a:rPr lang="en-US" altLang="zh-CN" b="1" dirty="0">
                <a:latin typeface="黑体" panose="02010609060101010101" charset="-122"/>
                <a:ea typeface="黑体" panose="02010609060101010101" charset="-122"/>
              </a:rPr>
              <a:t>-⑥	ICD-O-3</a:t>
            </a:r>
            <a:r>
              <a:rPr lang="zh-CN" altLang="en-US" b="1" dirty="0">
                <a:latin typeface="黑体" panose="02010609060101010101" charset="-122"/>
                <a:ea typeface="黑体" panose="02010609060101010101" charset="-122"/>
              </a:rPr>
              <a:t>形态学编码</a:t>
            </a:r>
            <a:endParaRPr lang="zh-CN" altLang="en-US" b="1" dirty="0">
              <a:latin typeface="黑体" panose="02010609060101010101" charset="-122"/>
              <a:ea typeface="黑体" panose="02010609060101010101" charset="-122"/>
            </a:endParaRPr>
          </a:p>
          <a:p>
            <a:pPr>
              <a:buNone/>
            </a:pPr>
            <a:r>
              <a:rPr lang="zh-CN" altLang="en-US" dirty="0"/>
              <a:t>       </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609600" y="457201"/>
            <a:ext cx="10972800" cy="582613"/>
          </a:xfrm>
        </p:spPr>
        <p:txBody>
          <a:bodyPr>
            <a:normAutofit fontScale="90000"/>
          </a:bodyPr>
          <a:lstStyle/>
          <a:p>
            <a:br>
              <a:rPr kumimoji="1" lang="en-US" altLang="zh-CN" sz="4400">
                <a:solidFill>
                  <a:schemeClr val="bg1"/>
                </a:solidFill>
              </a:rPr>
            </a:br>
            <a:endParaRPr kumimoji="1" lang="en-US" altLang="zh-CN" sz="4400">
              <a:solidFill>
                <a:schemeClr val="bg1"/>
              </a:solidFill>
            </a:endParaRPr>
          </a:p>
        </p:txBody>
      </p:sp>
      <p:sp>
        <p:nvSpPr>
          <p:cNvPr id="16387" name="Rectangle 3"/>
          <p:cNvSpPr>
            <a:spLocks noGrp="1"/>
          </p:cNvSpPr>
          <p:nvPr>
            <p:ph idx="1"/>
          </p:nvPr>
        </p:nvSpPr>
        <p:spPr>
          <a:xfrm>
            <a:off x="3352800" y="1219200"/>
            <a:ext cx="8432800" cy="4724400"/>
          </a:xfrm>
          <a:solidFill>
            <a:schemeClr val="bg1"/>
          </a:solidFill>
          <a:ln w="76200">
            <a:solidFill>
              <a:srgbClr val="3366FF"/>
            </a:solidFill>
          </a:ln>
        </p:spPr>
        <p:txBody>
          <a:bodyPr/>
          <a:lstStyle/>
          <a:p>
            <a:pPr>
              <a:buFont typeface="Arial" panose="020B0604020202020204" pitchFamily="34" charset="0"/>
              <a:buNone/>
              <a:defRPr/>
            </a:pPr>
            <a:r>
              <a:rPr kumimoji="1" lang="en-US" altLang="zh-CN" sz="3200" b="1" dirty="0">
                <a:solidFill>
                  <a:srgbClr val="CC0000"/>
                </a:solidFill>
                <a:effectLst>
                  <a:outerShdw blurRad="38100" dist="38100" dir="2700000" algn="tl">
                    <a:srgbClr val="C0C0C0"/>
                  </a:outerShdw>
                </a:effectLst>
              </a:rPr>
              <a:t>         C __  __ . __</a:t>
            </a:r>
            <a:endParaRPr kumimoji="1" lang="en-US" altLang="zh-CN" sz="3200" b="1" dirty="0">
              <a:solidFill>
                <a:srgbClr val="CC0000"/>
              </a:solidFill>
              <a:effectLst>
                <a:outerShdw blurRad="38100" dist="38100" dir="2700000" algn="tl">
                  <a:srgbClr val="C0C0C0"/>
                </a:outerShdw>
              </a:effectLst>
            </a:endParaRPr>
          </a:p>
          <a:p>
            <a:pPr algn="ctr">
              <a:buFont typeface="Arial" panose="020B0604020202020204" pitchFamily="34" charset="0"/>
              <a:buNone/>
              <a:defRPr/>
            </a:pPr>
            <a:r>
              <a:rPr kumimoji="1" lang="zh-CN" altLang="en-US" sz="3200" b="1" dirty="0">
                <a:solidFill>
                  <a:srgbClr val="000066"/>
                </a:solidFill>
                <a:effectLst>
                  <a:outerShdw blurRad="38100" dist="38100" dir="2700000" algn="tl">
                    <a:srgbClr val="C0C0C0"/>
                  </a:outerShdw>
                </a:effectLst>
              </a:rPr>
              <a:t>        主部位    亚部位</a:t>
            </a:r>
            <a:endParaRPr kumimoji="1" lang="zh-CN" altLang="en-US" sz="3200" b="1" dirty="0">
              <a:solidFill>
                <a:srgbClr val="000066"/>
              </a:solidFill>
              <a:effectLst>
                <a:outerShdw blurRad="38100" dist="38100" dir="2700000" algn="tl">
                  <a:srgbClr val="C0C0C0"/>
                </a:outerShdw>
              </a:effectLst>
            </a:endParaRPr>
          </a:p>
          <a:p>
            <a:pPr algn="ctr">
              <a:buFont typeface="Arial" panose="020B0604020202020204" pitchFamily="34" charset="0"/>
              <a:buNone/>
              <a:defRPr/>
            </a:pPr>
            <a:endParaRPr kumimoji="1" lang="zh-CN" altLang="en-US" sz="3200" b="1" dirty="0">
              <a:solidFill>
                <a:srgbClr val="000066"/>
              </a:solidFill>
              <a:effectLst>
                <a:outerShdw blurRad="38100" dist="38100" dir="2700000" algn="tl">
                  <a:srgbClr val="C0C0C0"/>
                </a:outerShdw>
              </a:effectLst>
            </a:endParaRPr>
          </a:p>
          <a:p>
            <a:pPr>
              <a:buFont typeface="Arial" panose="020B0604020202020204" pitchFamily="34" charset="0"/>
              <a:buNone/>
              <a:defRPr/>
            </a:pPr>
            <a:r>
              <a:rPr kumimoji="1" lang="zh-CN" altLang="en-US" sz="3200" b="1" dirty="0">
                <a:solidFill>
                  <a:srgbClr val="000066"/>
                </a:solidFill>
                <a:effectLst>
                  <a:outerShdw blurRad="38100" dist="38100" dir="2700000" algn="tl">
                    <a:srgbClr val="C0C0C0"/>
                  </a:outerShdw>
                </a:effectLst>
              </a:rPr>
              <a:t>        例如：</a:t>
            </a:r>
            <a:r>
              <a:rPr kumimoji="1" lang="en-US" altLang="zh-CN" sz="3200" b="1" u="sng" dirty="0">
                <a:solidFill>
                  <a:srgbClr val="000066"/>
                </a:solidFill>
                <a:effectLst>
                  <a:outerShdw blurRad="38100" dist="38100" dir="2700000" algn="tl">
                    <a:srgbClr val="C0C0C0"/>
                  </a:outerShdw>
                </a:effectLst>
              </a:rPr>
              <a:t>C50</a:t>
            </a:r>
            <a:r>
              <a:rPr kumimoji="1" lang="en-US" altLang="zh-CN" sz="3200" b="1" dirty="0">
                <a:solidFill>
                  <a:srgbClr val="000066"/>
                </a:solidFill>
                <a:effectLst>
                  <a:outerShdw blurRad="38100" dist="38100" dir="2700000" algn="tl">
                    <a:srgbClr val="C0C0C0"/>
                  </a:outerShdw>
                </a:effectLst>
              </a:rPr>
              <a:t>.</a:t>
            </a:r>
            <a:r>
              <a:rPr kumimoji="1" lang="en-US" altLang="zh-CN" sz="3200" b="1" u="sng" dirty="0">
                <a:solidFill>
                  <a:srgbClr val="000066"/>
                </a:solidFill>
                <a:effectLst>
                  <a:outerShdw blurRad="38100" dist="38100" dir="2700000" algn="tl">
                    <a:srgbClr val="C0C0C0"/>
                  </a:outerShdw>
                </a:effectLst>
              </a:rPr>
              <a:t>2</a:t>
            </a:r>
            <a:r>
              <a:rPr kumimoji="1" lang="en-US" altLang="zh-CN" sz="3200" b="1" dirty="0">
                <a:solidFill>
                  <a:srgbClr val="000066"/>
                </a:solidFill>
                <a:effectLst>
                  <a:outerShdw blurRad="38100" dist="38100" dir="2700000" algn="tl">
                    <a:srgbClr val="C0C0C0"/>
                  </a:outerShdw>
                </a:effectLst>
              </a:rPr>
              <a:t>   </a:t>
            </a:r>
            <a:endParaRPr kumimoji="1" lang="en-US" altLang="zh-CN" sz="3200" b="1" dirty="0">
              <a:solidFill>
                <a:srgbClr val="000066"/>
              </a:solidFill>
              <a:effectLst>
                <a:outerShdw blurRad="38100" dist="38100" dir="2700000" algn="tl">
                  <a:srgbClr val="C0C0C0"/>
                </a:outerShdw>
              </a:effectLst>
            </a:endParaRPr>
          </a:p>
          <a:p>
            <a:pPr algn="ctr">
              <a:buFont typeface="Arial" panose="020B0604020202020204" pitchFamily="34" charset="0"/>
              <a:buNone/>
              <a:defRPr/>
            </a:pPr>
            <a:endParaRPr kumimoji="1" lang="en-US" altLang="zh-CN" sz="3200" b="1" dirty="0">
              <a:solidFill>
                <a:srgbClr val="000066"/>
              </a:solidFill>
              <a:effectLst>
                <a:outerShdw blurRad="38100" dist="38100" dir="2700000" algn="tl">
                  <a:srgbClr val="C0C0C0"/>
                </a:outerShdw>
              </a:effectLst>
            </a:endParaRPr>
          </a:p>
          <a:p>
            <a:pPr algn="ctr">
              <a:buFont typeface="Arial" panose="020B0604020202020204" pitchFamily="34" charset="0"/>
              <a:buNone/>
              <a:defRPr/>
            </a:pPr>
            <a:r>
              <a:rPr kumimoji="1" lang="en-US" altLang="zh-CN" sz="3200" b="1" dirty="0">
                <a:solidFill>
                  <a:srgbClr val="000066"/>
                </a:solidFill>
                <a:effectLst>
                  <a:outerShdw blurRad="38100" dist="38100" dir="2700000" algn="tl">
                    <a:srgbClr val="C0C0C0"/>
                  </a:outerShdw>
                </a:effectLst>
              </a:rPr>
              <a:t>            </a:t>
            </a:r>
            <a:r>
              <a:rPr kumimoji="1" lang="zh-CN" altLang="en-US" sz="3200" b="1" dirty="0">
                <a:solidFill>
                  <a:srgbClr val="000066"/>
                </a:solidFill>
                <a:effectLst>
                  <a:outerShdw blurRad="38100" dist="38100" dir="2700000" algn="tl">
                    <a:srgbClr val="C0C0C0"/>
                  </a:outerShdw>
                </a:effectLst>
              </a:rPr>
              <a:t>乳房</a:t>
            </a:r>
            <a:r>
              <a:rPr kumimoji="1" lang="en-US" altLang="zh-CN" sz="3200" b="1" dirty="0">
                <a:solidFill>
                  <a:srgbClr val="000066"/>
                </a:solidFill>
                <a:effectLst>
                  <a:outerShdw blurRad="38100" dist="38100" dir="2700000" algn="tl">
                    <a:srgbClr val="C0C0C0"/>
                  </a:outerShdw>
                </a:effectLst>
              </a:rPr>
              <a:t>,   </a:t>
            </a:r>
            <a:r>
              <a:rPr kumimoji="1" lang="zh-CN" altLang="en-US" sz="3200" b="1" dirty="0">
                <a:solidFill>
                  <a:srgbClr val="000066"/>
                </a:solidFill>
                <a:effectLst>
                  <a:outerShdw blurRad="38100" dist="38100" dir="2700000" algn="tl">
                    <a:srgbClr val="C0C0C0"/>
                  </a:outerShdw>
                </a:effectLst>
              </a:rPr>
              <a:t>上内象限</a:t>
            </a:r>
            <a:endParaRPr kumimoji="1" lang="zh-CN" altLang="en-US" sz="3200" b="1" dirty="0">
              <a:solidFill>
                <a:srgbClr val="000066"/>
              </a:solidFill>
              <a:effectLst>
                <a:outerShdw blurRad="38100" dist="38100" dir="2700000" algn="tl">
                  <a:srgbClr val="C0C0C0"/>
                </a:outerShdw>
              </a:effectLst>
            </a:endParaRPr>
          </a:p>
          <a:p>
            <a:pPr algn="ctr">
              <a:buFont typeface="Arial" panose="020B0604020202020204" pitchFamily="34" charset="0"/>
              <a:buNone/>
              <a:defRPr/>
            </a:pPr>
            <a:endParaRPr kumimoji="1" lang="zh-CN" altLang="en-US" sz="3200" b="1" dirty="0">
              <a:solidFill>
                <a:srgbClr val="000066"/>
              </a:solidFill>
              <a:effectLst>
                <a:outerShdw blurRad="38100" dist="38100" dir="2700000" algn="tl">
                  <a:srgbClr val="C0C0C0"/>
                </a:outerShdw>
              </a:effectLst>
            </a:endParaRPr>
          </a:p>
          <a:p>
            <a:pPr algn="ctr">
              <a:buFont typeface="Arial" panose="020B0604020202020204" pitchFamily="34" charset="0"/>
              <a:buNone/>
              <a:defRPr/>
            </a:pPr>
            <a:r>
              <a:rPr kumimoji="1" lang="en-US" altLang="zh-CN" sz="3200" b="1" dirty="0">
                <a:effectLst>
                  <a:outerShdw blurRad="38100" dist="38100" dir="2700000" algn="tl">
                    <a:srgbClr val="C0C0C0"/>
                  </a:outerShdw>
                </a:effectLst>
              </a:rPr>
              <a:t>C50.2  </a:t>
            </a:r>
            <a:r>
              <a:rPr kumimoji="1" lang="zh-CN" altLang="en-US" sz="3200" b="1" dirty="0">
                <a:effectLst>
                  <a:outerShdw blurRad="38100" dist="38100" dir="2700000" algn="tl">
                    <a:srgbClr val="C0C0C0"/>
                  </a:outerShdw>
                </a:effectLst>
              </a:rPr>
              <a:t>乳房上内象限恶性肿瘤</a:t>
            </a:r>
            <a:endParaRPr kumimoji="1" lang="zh-CN" altLang="en-US" sz="3200" b="1" dirty="0">
              <a:effectLst>
                <a:outerShdw blurRad="38100" dist="38100" dir="2700000" algn="tl">
                  <a:srgbClr val="C0C0C0"/>
                </a:outerShdw>
              </a:effectLst>
            </a:endParaRPr>
          </a:p>
        </p:txBody>
      </p:sp>
      <p:sp>
        <p:nvSpPr>
          <p:cNvPr id="15364" name="Rectangle 4"/>
          <p:cNvSpPr>
            <a:spLocks noChangeArrowheads="1"/>
          </p:cNvSpPr>
          <p:nvPr/>
        </p:nvSpPr>
        <p:spPr bwMode="auto">
          <a:xfrm>
            <a:off x="0" y="1"/>
            <a:ext cx="12192000" cy="829945"/>
          </a:xfrm>
          <a:prstGeom prst="rect">
            <a:avLst/>
          </a:prstGeom>
          <a:solidFill>
            <a:srgbClr val="99CCFF"/>
          </a:solidFill>
          <a:ln w="9525">
            <a:noFill/>
            <a:miter lim="800000"/>
          </a:ln>
        </p:spPr>
        <p:txBody>
          <a:bodyPr>
            <a:spAutoFit/>
          </a:bodyPr>
          <a:lstStyle/>
          <a:p>
            <a:pPr algn="ctr"/>
            <a:r>
              <a:rPr lang="en-US" altLang="zh-CN" sz="4800" b="1" dirty="0">
                <a:latin typeface="+mn-ea"/>
              </a:rPr>
              <a:t>ICD-O-3</a:t>
            </a:r>
            <a:r>
              <a:rPr lang="zh-CN" altLang="en-US" sz="4800" b="1" dirty="0">
                <a:latin typeface="+mn-ea"/>
              </a:rPr>
              <a:t>的基本结构</a:t>
            </a:r>
            <a:endParaRPr kumimoji="1" lang="zh-CN" altLang="en-US" sz="4800" b="1" dirty="0">
              <a:solidFill>
                <a:schemeClr val="tx2"/>
              </a:solidFill>
            </a:endParaRPr>
          </a:p>
        </p:txBody>
      </p:sp>
      <p:sp>
        <p:nvSpPr>
          <p:cNvPr id="2" name="Line 5"/>
          <p:cNvSpPr>
            <a:spLocks noChangeShapeType="1"/>
          </p:cNvSpPr>
          <p:nvPr/>
        </p:nvSpPr>
        <p:spPr bwMode="auto">
          <a:xfrm flipV="1">
            <a:off x="7620000" y="3657600"/>
            <a:ext cx="0" cy="576263"/>
          </a:xfrm>
          <a:prstGeom prst="line">
            <a:avLst/>
          </a:prstGeom>
          <a:noFill/>
          <a:ln w="38100">
            <a:solidFill>
              <a:srgbClr val="CC0000"/>
            </a:solidFill>
            <a:round/>
            <a:tailEnd type="triangle" w="med" len="med"/>
          </a:ln>
        </p:spPr>
        <p:txBody>
          <a:bodyPr/>
          <a:lstStyle/>
          <a:p>
            <a:pPr algn="ctr">
              <a:defRPr/>
            </a:pPr>
            <a:endParaRPr kumimoji="1" lang="zh-CN" alt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ea typeface="华文中宋" panose="02010600040101010101" pitchFamily="2" charset="-122"/>
            </a:endParaRPr>
          </a:p>
        </p:txBody>
      </p:sp>
      <p:sp>
        <p:nvSpPr>
          <p:cNvPr id="15365" name="Line 6"/>
          <p:cNvSpPr>
            <a:spLocks noChangeShapeType="1"/>
          </p:cNvSpPr>
          <p:nvPr/>
        </p:nvSpPr>
        <p:spPr bwMode="auto">
          <a:xfrm flipH="1" flipV="1">
            <a:off x="8636001" y="3581400"/>
            <a:ext cx="1248833" cy="649288"/>
          </a:xfrm>
          <a:prstGeom prst="line">
            <a:avLst/>
          </a:prstGeom>
          <a:noFill/>
          <a:ln w="38100">
            <a:solidFill>
              <a:srgbClr val="CC0000"/>
            </a:solidFill>
            <a:round/>
            <a:tailEnd type="triangle" w="med" len="med"/>
          </a:ln>
        </p:spPr>
        <p:txBody>
          <a:bodyPr/>
          <a:lstStyle/>
          <a:p>
            <a:pPr algn="ctr">
              <a:defRPr/>
            </a:pPr>
            <a:endParaRPr kumimoji="1" lang="zh-CN" altLang="en-US" sz="2000" b="1">
              <a:ln>
                <a:solidFill>
                  <a:schemeClr val="accent3"/>
                </a:solidFill>
              </a:ln>
              <a:solidFill>
                <a:srgbClr val="000066"/>
              </a:solidFill>
              <a:latin typeface="Times New Roman" panose="02020603050405020304" pitchFamily="18" charset="0"/>
              <a:ea typeface="华文中宋" panose="02010600040101010101" pitchFamily="2" charset="-122"/>
            </a:endParaRPr>
          </a:p>
        </p:txBody>
      </p:sp>
      <p:pic>
        <p:nvPicPr>
          <p:cNvPr id="15367" name="Picture 8" descr="8188209_204334250151_1"/>
          <p:cNvPicPr>
            <a:picLocks noChangeAspect="1" noChangeArrowheads="1"/>
          </p:cNvPicPr>
          <p:nvPr/>
        </p:nvPicPr>
        <p:blipFill>
          <a:blip r:embed="rId1" cstate="print"/>
          <a:srcRect/>
          <a:stretch>
            <a:fillRect/>
          </a:stretch>
        </p:blipFill>
        <p:spPr bwMode="auto">
          <a:xfrm>
            <a:off x="0" y="6096000"/>
            <a:ext cx="1016000" cy="762000"/>
          </a:xfrm>
          <a:prstGeom prst="rect">
            <a:avLst/>
          </a:prstGeom>
          <a:solidFill>
            <a:srgbClr val="C0C0C0"/>
          </a:solidFill>
          <a:ln w="9525">
            <a:noFill/>
            <a:miter lim="800000"/>
            <a:headEnd/>
            <a:tailEnd/>
          </a:ln>
        </p:spPr>
      </p:pic>
      <p:pic>
        <p:nvPicPr>
          <p:cNvPr id="15368" name="Picture 19" descr="图片1"/>
          <p:cNvPicPr>
            <a:picLocks noChangeAspect="1" noChangeArrowheads="1"/>
          </p:cNvPicPr>
          <p:nvPr/>
        </p:nvPicPr>
        <p:blipFill>
          <a:blip r:embed="rId2" cstate="print"/>
          <a:srcRect/>
          <a:stretch>
            <a:fillRect/>
          </a:stretch>
        </p:blipFill>
        <p:spPr bwMode="auto">
          <a:xfrm>
            <a:off x="1" y="1600201"/>
            <a:ext cx="3238500" cy="31035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78130" y="0"/>
            <a:ext cx="12192000" cy="914400"/>
          </a:xfrm>
          <a:solidFill>
            <a:srgbClr val="99CCFF"/>
          </a:solidFill>
        </p:spPr>
        <p:txBody>
          <a:bodyPr/>
          <a:lstStyle/>
          <a:p>
            <a:pPr>
              <a:defRPr/>
            </a:pPr>
            <a:r>
              <a:rPr lang="en-US" altLang="zh-CN" sz="4800" b="1" dirty="0">
                <a:latin typeface="+mn-ea"/>
              </a:rPr>
              <a:t>ICD-O-3</a:t>
            </a:r>
            <a:r>
              <a:rPr lang="zh-CN" altLang="en-US" sz="4800" b="1" dirty="0">
                <a:latin typeface="+mn-ea"/>
              </a:rPr>
              <a:t>的基本结构</a:t>
            </a:r>
            <a:endParaRPr kumimoji="1" lang="zh-CN" altLang="en-US" sz="4800" dirty="0">
              <a:effectLst>
                <a:outerShdw blurRad="38100" dist="38100" dir="2700000" algn="tl">
                  <a:srgbClr val="FFFFFF"/>
                </a:outerShdw>
              </a:effectLst>
            </a:endParaRPr>
          </a:p>
        </p:txBody>
      </p:sp>
      <p:sp>
        <p:nvSpPr>
          <p:cNvPr id="20483" name="Rectangle 3"/>
          <p:cNvSpPr>
            <a:spLocks noGrp="1"/>
          </p:cNvSpPr>
          <p:nvPr>
            <p:ph idx="1"/>
          </p:nvPr>
        </p:nvSpPr>
        <p:spPr>
          <a:xfrm>
            <a:off x="609600" y="1524001"/>
            <a:ext cx="10972800" cy="5040313"/>
          </a:xfrm>
        </p:spPr>
        <p:txBody>
          <a:bodyPr/>
          <a:lstStyle/>
          <a:p>
            <a:r>
              <a:rPr lang="en-US" altLang="zh-CN" sz="3600" b="1" dirty="0">
                <a:latin typeface="黑体" panose="02010609060101010101" charset="-122"/>
                <a:ea typeface="黑体" panose="02010609060101010101" charset="-122"/>
              </a:rPr>
              <a:t>M-① ② ③ ④/⑤ ⑥</a:t>
            </a:r>
            <a:endParaRPr lang="en-US" altLang="zh-CN" sz="3600" b="1" dirty="0">
              <a:latin typeface="黑体" panose="02010609060101010101" charset="-122"/>
              <a:ea typeface="黑体" panose="02010609060101010101" charset="-122"/>
            </a:endParaRPr>
          </a:p>
          <a:p>
            <a:pPr eaLnBrk="1" hangingPunct="1"/>
            <a:r>
              <a:rPr lang="en-US" altLang="zh-CN" sz="3600" b="1" dirty="0">
                <a:latin typeface="黑体" panose="02010609060101010101" charset="-122"/>
                <a:ea typeface="黑体" panose="02010609060101010101" charset="-122"/>
              </a:rPr>
              <a:t>①-④   ICD-O-3</a:t>
            </a:r>
            <a:r>
              <a:rPr lang="zh-CN" altLang="en-US" sz="3600" b="1" dirty="0">
                <a:latin typeface="黑体" panose="02010609060101010101" charset="-122"/>
                <a:ea typeface="黑体" panose="02010609060101010101" charset="-122"/>
              </a:rPr>
              <a:t>形态学编码</a:t>
            </a:r>
            <a:r>
              <a:rPr lang="en-US" altLang="zh-CN" sz="3600" b="1" dirty="0">
                <a:latin typeface="黑体" panose="02010609060101010101" charset="-122"/>
                <a:ea typeface="黑体" panose="02010609060101010101" charset="-122"/>
              </a:rPr>
              <a:t>(</a:t>
            </a:r>
            <a:r>
              <a:rPr lang="zh-CN" altLang="en-US" sz="3600" b="1" dirty="0">
                <a:latin typeface="黑体" panose="02010609060101010101" charset="-122"/>
                <a:ea typeface="黑体" panose="02010609060101010101" charset="-122"/>
              </a:rPr>
              <a:t>细胞类型</a:t>
            </a:r>
            <a:r>
              <a:rPr lang="en-US" altLang="zh-CN" sz="3600" b="1" dirty="0">
                <a:latin typeface="黑体" panose="02010609060101010101" charset="-122"/>
                <a:ea typeface="黑体" panose="02010609060101010101" charset="-122"/>
              </a:rPr>
              <a:t>)</a:t>
            </a:r>
            <a:endParaRPr lang="zh-CN" altLang="en-US" sz="3600" b="1" dirty="0">
              <a:latin typeface="黑体" panose="02010609060101010101" charset="-122"/>
              <a:ea typeface="黑体" panose="02010609060101010101" charset="-122"/>
            </a:endParaRPr>
          </a:p>
          <a:p>
            <a:pPr eaLnBrk="1" hangingPunct="1"/>
            <a:r>
              <a:rPr lang="zh-CN" altLang="en-US" sz="3600" b="1" dirty="0">
                <a:latin typeface="黑体" panose="02010609060101010101" charset="-122"/>
                <a:ea typeface="黑体" panose="02010609060101010101" charset="-122"/>
              </a:rPr>
              <a:t>⑤      </a:t>
            </a:r>
            <a:r>
              <a:rPr lang="en-US" altLang="zh-CN" sz="3600" b="1" dirty="0">
                <a:latin typeface="黑体" panose="02010609060101010101" charset="-122"/>
                <a:ea typeface="黑体" panose="02010609060101010101" charset="-122"/>
              </a:rPr>
              <a:t>ICD-O-3</a:t>
            </a:r>
            <a:r>
              <a:rPr lang="zh-CN" altLang="en-US" sz="3600" b="1" dirty="0">
                <a:latin typeface="黑体" panose="02010609060101010101" charset="-122"/>
                <a:ea typeface="黑体" panose="02010609060101010101" charset="-122"/>
              </a:rPr>
              <a:t>行为学编码（良恶性）</a:t>
            </a:r>
            <a:endParaRPr lang="zh-CN" altLang="en-US" sz="3600" b="1" dirty="0">
              <a:latin typeface="黑体" panose="02010609060101010101" charset="-122"/>
              <a:ea typeface="黑体" panose="02010609060101010101" charset="-122"/>
            </a:endParaRPr>
          </a:p>
          <a:p>
            <a:pPr algn="ctr" eaLnBrk="1" hangingPunct="1"/>
            <a:r>
              <a:rPr lang="zh-CN" altLang="en-US" sz="3600" b="1" dirty="0">
                <a:latin typeface="黑体" panose="02010609060101010101" charset="-122"/>
                <a:ea typeface="黑体" panose="02010609060101010101" charset="-122"/>
              </a:rPr>
              <a:t>⑥    </a:t>
            </a:r>
            <a:r>
              <a:rPr lang="en-US" altLang="zh-CN" sz="3600" b="1" dirty="0">
                <a:latin typeface="黑体" panose="02010609060101010101" charset="-122"/>
                <a:ea typeface="黑体" panose="02010609060101010101" charset="-122"/>
              </a:rPr>
              <a:t>ICD-O-3</a:t>
            </a:r>
            <a:r>
              <a:rPr lang="zh-CN" altLang="en-US" sz="3600" b="1" dirty="0">
                <a:latin typeface="黑体" panose="02010609060101010101" charset="-122"/>
                <a:ea typeface="黑体" panose="02010609060101010101" charset="-122"/>
              </a:rPr>
              <a:t>组织学等级和</a:t>
            </a:r>
            <a:r>
              <a:rPr lang="zh-CN" altLang="en-US" sz="3600" b="1">
                <a:latin typeface="黑体" panose="02010609060101010101" charset="-122"/>
                <a:ea typeface="黑体" panose="02010609060101010101" charset="-122"/>
              </a:rPr>
              <a:t>分化程度</a:t>
            </a:r>
            <a:r>
              <a:rPr lang="zh-CN" altLang="en-US" sz="3600" b="1" dirty="0">
                <a:latin typeface="黑体" panose="02010609060101010101" charset="-122"/>
                <a:ea typeface="黑体" panose="02010609060101010101" charset="-122"/>
              </a:rPr>
              <a:t>编码</a:t>
            </a:r>
            <a:endParaRPr lang="zh-CN" altLang="en-US" sz="3600" b="1" dirty="0">
              <a:latin typeface="黑体" panose="02010609060101010101" charset="-122"/>
              <a:ea typeface="黑体" panose="02010609060101010101" charset="-122"/>
            </a:endParaRPr>
          </a:p>
          <a:p>
            <a:pPr>
              <a:buFont typeface="Arial" panose="020B0604020202020204" pitchFamily="34" charset="0"/>
              <a:buNone/>
            </a:pPr>
            <a:endParaRPr lang="en-US" altLang="zh-CN" sz="3600" dirty="0"/>
          </a:p>
        </p:txBody>
      </p:sp>
      <p:pic>
        <p:nvPicPr>
          <p:cNvPr id="20484" name="Picture 4" descr="8188209_204334250151_1"/>
          <p:cNvPicPr>
            <a:picLocks noChangeAspect="1" noChangeArrowheads="1"/>
          </p:cNvPicPr>
          <p:nvPr/>
        </p:nvPicPr>
        <p:blipFill>
          <a:blip r:embed="rId1" cstate="print"/>
          <a:srcRect/>
          <a:stretch>
            <a:fillRect/>
          </a:stretch>
        </p:blipFill>
        <p:spPr bwMode="auto">
          <a:xfrm>
            <a:off x="0" y="6096000"/>
            <a:ext cx="1016000" cy="762000"/>
          </a:xfrm>
          <a:prstGeom prst="rect">
            <a:avLst/>
          </a:prstGeom>
          <a:solidFill>
            <a:srgbClr val="C0C0C0"/>
          </a:solid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zh-CN"/>
              <a:t>形态学</a:t>
            </a:r>
            <a:endParaRPr lang="zh-CN" altLang="zh-CN"/>
          </a:p>
          <a:p>
            <a:pPr lvl="1"/>
            <a:r>
              <a:rPr lang="zh-CN" altLang="zh-CN" sz="2800"/>
              <a:t>对应</a:t>
            </a:r>
            <a:r>
              <a:rPr lang="en-US" altLang="zh-CN" sz="2800"/>
              <a:t>P58-P131</a:t>
            </a:r>
            <a:endParaRPr lang="en-US" altLang="zh-CN" sz="2800"/>
          </a:p>
          <a:p>
            <a:pPr lvl="1"/>
            <a:endParaRPr lang="en-US" altLang="zh-CN" sz="2800"/>
          </a:p>
          <a:p>
            <a:pPr lvl="1"/>
            <a:r>
              <a:rPr lang="en-US" altLang="zh-CN" sz="2800"/>
              <a:t>8000  8001  </a:t>
            </a:r>
            <a:r>
              <a:rPr lang="zh-CN" altLang="en-US" sz="2800"/>
              <a:t>肿瘤细胞</a:t>
            </a:r>
            <a:endParaRPr lang="zh-CN" altLang="en-US" sz="2800"/>
          </a:p>
          <a:p>
            <a:pPr lvl="1"/>
            <a:r>
              <a:rPr lang="en-US" altLang="zh-CN" sz="2800"/>
              <a:t>8002  </a:t>
            </a:r>
            <a:r>
              <a:rPr lang="zh-CN" altLang="en-US" sz="2800"/>
              <a:t>恶性肿瘤</a:t>
            </a:r>
            <a:endParaRPr lang="en-US" altLang="zh-CN" sz="2800"/>
          </a:p>
          <a:p>
            <a:pPr lvl="1"/>
            <a:r>
              <a:rPr lang="en-US" altLang="zh-CN" sz="2800"/>
              <a:t>9320  </a:t>
            </a:r>
            <a:r>
              <a:rPr lang="zh-CN" altLang="en-US" sz="2800"/>
              <a:t>软骨母细胞瘤</a:t>
            </a:r>
            <a:endParaRPr lang="en-US" altLang="zh-CN" sz="2800"/>
          </a:p>
          <a:p>
            <a:pPr lvl="1"/>
            <a:r>
              <a:rPr lang="en-US" altLang="zh-CN" sz="2800"/>
              <a:t>9702  </a:t>
            </a:r>
            <a:r>
              <a:rPr lang="zh-CN" altLang="en-US" sz="2800"/>
              <a:t>胃肠道惰性</a:t>
            </a:r>
            <a:r>
              <a:rPr lang="en-US" altLang="zh-CN" sz="2800"/>
              <a:t>T</a:t>
            </a:r>
            <a:r>
              <a:rPr lang="zh-CN" altLang="en-US" sz="2800"/>
              <a:t>细胞淋巴增生性疾病</a:t>
            </a:r>
            <a:endParaRPr lang="zh-CN" altLang="zh-CN"/>
          </a:p>
          <a:p>
            <a:endParaRPr lang="zh-CN"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3810000" y="736600"/>
            <a:ext cx="308610" cy="705485"/>
          </a:xfrm>
          <a:prstGeom prst="rect">
            <a:avLst/>
          </a:prstGeom>
          <a:noFill/>
          <a:ln w="9525">
            <a:noFill/>
          </a:ln>
        </p:spPr>
        <p:txBody>
          <a:bodyPr wrap="none" lIns="91430" tIns="45715" rIns="91430" bIns="45715">
            <a:spAutoFit/>
          </a:bodyPr>
          <a:p>
            <a:endParaRPr lang="zh-CN" altLang="zh-CN" sz="4000" b="1" dirty="0">
              <a:solidFill>
                <a:schemeClr val="hlink"/>
              </a:solidFill>
              <a:latin typeface="华文中宋" panose="02010600040101010101" pitchFamily="2" charset="-122"/>
              <a:ea typeface="华文中宋" panose="02010600040101010101" pitchFamily="2" charset="-122"/>
            </a:endParaRPr>
          </a:p>
        </p:txBody>
      </p:sp>
      <p:graphicFrame>
        <p:nvGraphicFramePr>
          <p:cNvPr id="20483" name="Group 3"/>
          <p:cNvGraphicFramePr>
            <a:graphicFrameLocks noGrp="1"/>
          </p:cNvGraphicFramePr>
          <p:nvPr/>
        </p:nvGraphicFramePr>
        <p:xfrm>
          <a:off x="2135188" y="1196975"/>
          <a:ext cx="7992745" cy="4345305"/>
        </p:xfrm>
        <a:graphic>
          <a:graphicData uri="http://schemas.openxmlformats.org/drawingml/2006/table">
            <a:tbl>
              <a:tblPr/>
              <a:tblGrid>
                <a:gridCol w="1584325"/>
                <a:gridCol w="6408420"/>
              </a:tblGrid>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dirty="0" smtClean="0">
                          <a:ln>
                            <a:noFill/>
                          </a:ln>
                          <a:solidFill>
                            <a:schemeClr val="bg1"/>
                          </a:solidFill>
                          <a:effectLst/>
                          <a:latin typeface="Arial" panose="020B0604020202020204" pitchFamily="34" charset="0"/>
                          <a:ea typeface="黑体" panose="02010609060101010101" charset="-122"/>
                          <a:cs typeface="Times New Roman" panose="02020603050405020304" pitchFamily="18" charset="0"/>
                        </a:rPr>
                        <a:t>第五位数</a:t>
                      </a:r>
                      <a:endParaRPr kumimoji="0" lang="zh-CN" altLang="en-US" sz="2400" b="1" i="0" u="none" strike="noStrike" cap="none" normalizeH="0" baseline="0" dirty="0" smtClean="0">
                        <a:ln>
                          <a:noFill/>
                        </a:ln>
                        <a:solidFill>
                          <a:schemeClr val="bg1"/>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chemeClr val="bg1"/>
                          </a:solidFill>
                          <a:effectLst/>
                          <a:latin typeface="Times New Roman" panose="02020603050405020304" pitchFamily="18" charset="0"/>
                          <a:ea typeface="黑体" panose="02010609060101010101" charset="-122"/>
                          <a:cs typeface="Times New Roman" panose="02020603050405020304" pitchFamily="18" charset="0"/>
                        </a:rPr>
                        <a:t>术语</a:t>
                      </a:r>
                      <a:endParaRPr kumimoji="0" lang="zh-CN" altLang="en-US" sz="2400" b="1" i="0" u="none" strike="noStrike" cap="none" normalizeH="0" baseline="0" smtClean="0">
                        <a:ln>
                          <a:noFill/>
                        </a:ln>
                        <a:solidFill>
                          <a:schemeClr val="bg1"/>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77777"/>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rPr>
                        <a:t>/0</a:t>
                      </a:r>
                      <a:endParaRPr kumimoji="0" lang="en-US" altLang="zh-CN" sz="2400" b="0"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rPr>
                        <a:t>良性</a:t>
                      </a:r>
                      <a:endPar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rPr>
                        <a:t>/1</a:t>
                      </a:r>
                      <a:endParaRPr kumimoji="0" lang="en-US" altLang="zh-CN" sz="2400" b="0"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rPr>
                        <a:t>良性或恶性未肯定</a:t>
                      </a:r>
                      <a:endParaRPr kumimoji="0" lang="zh-CN" altLang="en-US" sz="2400" b="1" i="0" u="none" strike="noStrike" cap="none" normalizeH="0" baseline="0" smtClean="0">
                        <a:ln>
                          <a:noFill/>
                        </a:ln>
                        <a:solidFill>
                          <a:srgbClr val="000066"/>
                        </a:solidFill>
                        <a:effectLst/>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华文中宋" panose="02010600040101010101" pitchFamily="2" charset="-122"/>
                          <a:cs typeface="Times New Roman" panose="02020603050405020304" pitchFamily="18" charset="0"/>
                        </a:rPr>
                        <a:t>    交界恶性、潜在低度恶性、潜在恶性未肯定</a:t>
                      </a:r>
                      <a:endParaRPr kumimoji="0" lang="zh-CN" altLang="en-US" sz="2400" b="1" i="0" u="none" strike="noStrike" cap="none" normalizeH="0" baseline="0" smtClean="0">
                        <a:ln>
                          <a:noFill/>
                        </a:ln>
                        <a:solidFill>
                          <a:srgbClr val="000066"/>
                        </a:solidFill>
                        <a:effectLst/>
                        <a:latin typeface="Arial" panose="020B0604020202020204" pitchFamily="34" charset="0"/>
                        <a:ea typeface="华文中宋" panose="02010600040101010101" pitchFamily="2" charset="-122"/>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rPr>
                        <a:t>/2</a:t>
                      </a:r>
                      <a:endParaRPr kumimoji="0" lang="en-US" altLang="zh-CN" sz="2400" b="0"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rPr>
                        <a:t>原位癌</a:t>
                      </a:r>
                      <a:endParaRPr kumimoji="0" lang="zh-CN" altLang="en-US" sz="2400" b="1" i="0" u="none" strike="noStrike" cap="none" normalizeH="0" baseline="0" smtClean="0">
                        <a:ln>
                          <a:noFill/>
                        </a:ln>
                        <a:solidFill>
                          <a:srgbClr val="000066"/>
                        </a:solidFill>
                        <a:effectLst/>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华文中宋" panose="02010600040101010101" pitchFamily="2" charset="-122"/>
                          <a:cs typeface="Times New Roman" panose="02020603050405020304" pitchFamily="18" charset="0"/>
                        </a:rPr>
                        <a:t>    上皮内的、非浸润性、非侵袭性</a:t>
                      </a:r>
                      <a:endParaRPr kumimoji="0" lang="zh-CN" altLang="en-US" sz="2400" b="1" i="0" u="none" strike="noStrike" cap="none" normalizeH="0" baseline="0" smtClean="0">
                        <a:ln>
                          <a:noFill/>
                        </a:ln>
                        <a:solidFill>
                          <a:srgbClr val="000066"/>
                        </a:solidFill>
                        <a:effectLst/>
                        <a:latin typeface="Arial" panose="020B0604020202020204" pitchFamily="34" charset="0"/>
                        <a:ea typeface="华文中宋" panose="02010600040101010101" pitchFamily="2" charset="-122"/>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rPr>
                        <a:t>/3</a:t>
                      </a:r>
                      <a:endParaRPr kumimoji="0" lang="en-US" altLang="zh-CN" sz="2400" b="0"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rPr>
                        <a:t>恶性，原发部位</a:t>
                      </a:r>
                      <a:endPar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rPr>
                        <a:t>/6</a:t>
                      </a:r>
                      <a:endParaRPr kumimoji="0" lang="en-US" altLang="zh-CN" sz="2400" b="0"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rPr>
                        <a:t>恶性，转移部位</a:t>
                      </a:r>
                      <a:endParaRPr kumimoji="0" lang="zh-CN" altLang="en-US" sz="2400" b="1" i="0" u="none" strike="noStrike" cap="none" normalizeH="0" baseline="0" smtClean="0">
                        <a:ln>
                          <a:noFill/>
                        </a:ln>
                        <a:solidFill>
                          <a:srgbClr val="000066"/>
                        </a:solidFill>
                        <a:effectLst/>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latin typeface="Arial" panose="020B0604020202020204" pitchFamily="34" charset="0"/>
                          <a:ea typeface="华文中宋" panose="02010600040101010101" pitchFamily="2" charset="-122"/>
                          <a:cs typeface="Times New Roman" panose="02020603050405020304" pitchFamily="18" charset="0"/>
                        </a:rPr>
                        <a:t>    恶性，继发部位</a:t>
                      </a:r>
                      <a:endParaRPr kumimoji="0" lang="zh-CN" altLang="en-US" sz="2400" b="1" i="0" u="none" strike="noStrike" cap="none" normalizeH="0" baseline="0" smtClean="0">
                        <a:ln>
                          <a:noFill/>
                        </a:ln>
                        <a:solidFill>
                          <a:srgbClr val="000066"/>
                        </a:solidFill>
                        <a:effectLst/>
                        <a:latin typeface="Arial" panose="020B0604020202020204" pitchFamily="34" charset="0"/>
                        <a:ea typeface="华文中宋" panose="02010600040101010101" pitchFamily="2" charset="-122"/>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rPr>
                        <a:t>/9*</a:t>
                      </a:r>
                      <a:endParaRPr kumimoji="0" lang="en-US" altLang="zh-CN" sz="2400" b="0" i="0" u="none" strike="noStrike" cap="none" normalizeH="0" baseline="0" smtClean="0">
                        <a:ln>
                          <a:noFill/>
                        </a:ln>
                        <a:solidFill>
                          <a:srgbClr val="CC0000"/>
                        </a:solidFill>
                        <a:effectLst/>
                        <a:latin typeface="Times New Roman" panose="02020603050405020304" pitchFamily="18" charset="0"/>
                        <a:ea typeface="黑体" panose="02010609060101010101" charset="-122"/>
                        <a:cs typeface="Arial" panose="020B0604020202020204" pitchFamily="34"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dirty="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rPr>
                        <a:t>恶性，原发部位或转移部位未肯定</a:t>
                      </a:r>
                      <a:endParaRPr kumimoji="0" lang="zh-CN" altLang="en-US" sz="2400" b="1" i="0" u="none" strike="noStrike" cap="none" normalizeH="0" baseline="0" dirty="0" smtClean="0">
                        <a:ln>
                          <a:noFill/>
                        </a:ln>
                        <a:solidFill>
                          <a:srgbClr val="000066"/>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09" name="Rectangle 29"/>
          <p:cNvSpPr>
            <a:spLocks noChangeArrowheads="1"/>
          </p:cNvSpPr>
          <p:nvPr/>
        </p:nvSpPr>
        <p:spPr bwMode="auto">
          <a:xfrm>
            <a:off x="1524000" y="476250"/>
            <a:ext cx="9144000" cy="767080"/>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marL="186055" marR="0" lvl="0" indent="0" algn="ctr" defTabSz="914400" rtl="0" eaLnBrk="1" fontAlgn="base" latinLnBrk="0" hangingPunct="1">
              <a:lnSpc>
                <a:spcPct val="100000"/>
              </a:lnSpc>
              <a:spcBef>
                <a:spcPct val="0"/>
              </a:spcBef>
              <a:spcAft>
                <a:spcPct val="0"/>
              </a:spcAft>
              <a:buClrTx/>
              <a:buSzTx/>
              <a:buFontTx/>
              <a:buNone/>
              <a:defRPr/>
            </a:pPr>
            <a:endParaRPr kumimoji="1" lang="en-US" altLang="zh-CN" sz="800" b="1"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a:p>
            <a:pPr marL="186055" marR="0" lvl="0" indent="0" algn="ctr"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表</a:t>
            </a:r>
            <a:r>
              <a:rPr kumimoji="1" lang="en-US" altLang="zh-CN"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1-1  </a:t>
            </a:r>
            <a:r>
              <a:rPr kumimoji="1" lang="zh-CN" altLang="en-US"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肿瘤编码第五位数含义 </a:t>
            </a:r>
            <a:r>
              <a:rPr kumimoji="1" lang="en-US" altLang="zh-CN"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a:t>
            </a:r>
            <a:r>
              <a:rPr kumimoji="1" lang="zh-CN" altLang="en-US" sz="2000" b="0"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动态编码</a:t>
            </a:r>
            <a:endParaRPr kumimoji="1" lang="zh-CN" altLang="en-US" sz="2000" b="0"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a:p>
            <a:pPr marL="186055" marR="0" lvl="0" indent="0" algn="l" defTabSz="914400" rtl="0" eaLnBrk="1" fontAlgn="base" latinLnBrk="0" hangingPunct="1">
              <a:lnSpc>
                <a:spcPct val="100000"/>
              </a:lnSpc>
              <a:spcBef>
                <a:spcPct val="0"/>
              </a:spcBef>
              <a:spcAft>
                <a:spcPct val="0"/>
              </a:spcAft>
              <a:buClrTx/>
              <a:buSzTx/>
              <a:buFontTx/>
              <a:buNone/>
              <a:defRPr/>
            </a:pPr>
            <a:endParaRPr kumimoji="1" lang="en-US" altLang="zh-CN" sz="800" b="1"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p:txBody>
      </p:sp>
      <p:sp>
        <p:nvSpPr>
          <p:cNvPr id="2" name="文本框 1"/>
          <p:cNvSpPr txBox="1"/>
          <p:nvPr/>
        </p:nvSpPr>
        <p:spPr>
          <a:xfrm>
            <a:off x="1327150" y="5970270"/>
            <a:ext cx="8646160" cy="521970"/>
          </a:xfrm>
          <a:prstGeom prst="rect">
            <a:avLst/>
          </a:prstGeom>
          <a:noFill/>
        </p:spPr>
        <p:txBody>
          <a:bodyPr wrap="square" rtlCol="0">
            <a:spAutoFit/>
          </a:bodyPr>
          <a:p>
            <a:r>
              <a:rPr lang="en-US" altLang="zh-CN" sz="2800"/>
              <a:t>6</a:t>
            </a:r>
            <a:r>
              <a:rPr lang="zh-CN" altLang="zh-CN" sz="2800"/>
              <a:t>在肿瘤登记中不适用，</a:t>
            </a:r>
            <a:r>
              <a:rPr lang="en-US" altLang="zh-CN" sz="2800"/>
              <a:t>9</a:t>
            </a:r>
            <a:r>
              <a:rPr lang="zh-CN" altLang="en-US" sz="2800"/>
              <a:t>要慎用</a:t>
            </a:r>
            <a:endParaRPr lang="zh-CN" altLang="en-US" sz="28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974090" y="1691005"/>
            <a:ext cx="7627620" cy="4351655"/>
          </a:xfrm>
          <a:prstGeom prst="rect">
            <a:avLst/>
          </a:prstGeom>
        </p:spPr>
      </p:pic>
      <p:sp>
        <p:nvSpPr>
          <p:cNvPr id="5" name="椭圆 4"/>
          <p:cNvSpPr/>
          <p:nvPr/>
        </p:nvSpPr>
        <p:spPr>
          <a:xfrm>
            <a:off x="4056380" y="469900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1205230" y="469900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6774180" y="218059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6774180" y="469900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1457325" y="509905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nvSpPr>
        <p:spPr>
          <a:xfrm>
            <a:off x="3810000" y="736600"/>
            <a:ext cx="308610" cy="705485"/>
          </a:xfrm>
          <a:prstGeom prst="rect">
            <a:avLst/>
          </a:prstGeom>
          <a:noFill/>
          <a:ln w="9525">
            <a:noFill/>
          </a:ln>
        </p:spPr>
        <p:txBody>
          <a:bodyPr wrap="none" lIns="91430" tIns="45715" rIns="91430" bIns="45715">
            <a:spAutoFit/>
          </a:bodyPr>
          <a:p>
            <a:endParaRPr lang="zh-CN" altLang="zh-CN" sz="4000" b="1" dirty="0">
              <a:solidFill>
                <a:schemeClr val="hlink"/>
              </a:solidFill>
              <a:latin typeface="华文中宋" panose="02010600040101010101" pitchFamily="2" charset="-122"/>
              <a:ea typeface="华文中宋" panose="02010600040101010101" pitchFamily="2" charset="-122"/>
            </a:endParaRPr>
          </a:p>
        </p:txBody>
      </p:sp>
      <p:graphicFrame>
        <p:nvGraphicFramePr>
          <p:cNvPr id="47107" name="表格 47106"/>
          <p:cNvGraphicFramePr/>
          <p:nvPr/>
        </p:nvGraphicFramePr>
        <p:xfrm>
          <a:off x="2351088" y="1268413"/>
          <a:ext cx="7632700" cy="4572635"/>
        </p:xfrm>
        <a:graphic>
          <a:graphicData uri="http://schemas.openxmlformats.org/drawingml/2006/table">
            <a:tbl>
              <a:tblPr/>
              <a:tblGrid>
                <a:gridCol w="1510030"/>
                <a:gridCol w="1879600"/>
                <a:gridCol w="4243070"/>
              </a:tblGrid>
              <a:tr h="82296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zh-CN" altLang="en-US" sz="2400" b="1" dirty="0">
                          <a:solidFill>
                            <a:schemeClr val="bg1"/>
                          </a:solidFill>
                          <a:latin typeface="Times New Roman" panose="02020603050405020304" pitchFamily="18" charset="0"/>
                          <a:ea typeface="黑体" panose="02010609060101010101" charset="-122"/>
                        </a:rPr>
                        <a:t>第六位数</a:t>
                      </a:r>
                      <a:endParaRPr lang="zh-CN" altLang="en-US" sz="2400" dirty="0">
                        <a:solidFill>
                          <a:schemeClr val="bg1"/>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7777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zh-CN" altLang="en-US" sz="2400" b="1" dirty="0">
                          <a:solidFill>
                            <a:schemeClr val="bg1"/>
                          </a:solidFill>
                          <a:latin typeface="Times New Roman" panose="02020603050405020304" pitchFamily="18" charset="0"/>
                          <a:ea typeface="黑体" panose="02010609060101010101" charset="-122"/>
                        </a:rPr>
                        <a:t>等级或</a:t>
                      </a:r>
                      <a:endParaRPr lang="zh-CN" altLang="en-US" sz="2400" b="1" dirty="0">
                        <a:solidFill>
                          <a:schemeClr val="bg1"/>
                        </a:solidFill>
                        <a:latin typeface="Times New Roman" panose="02020603050405020304" pitchFamily="18" charset="0"/>
                        <a:ea typeface="黑体" panose="02010609060101010101" charset="-122"/>
                      </a:endParaRPr>
                    </a:p>
                    <a:p>
                      <a:pPr lvl="0" algn="ctr" defTabSz="914400" eaLnBrk="0" hangingPunct="0">
                        <a:buNone/>
                        <a:tabLst>
                          <a:tab pos="457200" algn="l"/>
                        </a:tabLst>
                      </a:pPr>
                      <a:r>
                        <a:rPr lang="zh-CN" altLang="en-US" sz="2400" b="1" dirty="0">
                          <a:solidFill>
                            <a:schemeClr val="bg1"/>
                          </a:solidFill>
                          <a:latin typeface="Times New Roman" panose="02020603050405020304" pitchFamily="18" charset="0"/>
                          <a:ea typeface="黑体" panose="02010609060101010101" charset="-122"/>
                        </a:rPr>
                        <a:t>分化程度</a:t>
                      </a:r>
                      <a:endParaRPr lang="zh-CN" altLang="en-US" sz="2400" dirty="0">
                        <a:solidFill>
                          <a:schemeClr val="bg1"/>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7777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zh-CN" altLang="en-US" sz="2400" b="1" dirty="0">
                          <a:solidFill>
                            <a:schemeClr val="bg1"/>
                          </a:solidFill>
                          <a:effectLst>
                            <a:outerShdw blurRad="38100" dist="38100" dir="2700000">
                              <a:srgbClr val="000000"/>
                            </a:outerShdw>
                          </a:effectLst>
                          <a:latin typeface="Times New Roman" panose="02020603050405020304" pitchFamily="18" charset="0"/>
                          <a:ea typeface="黑体" panose="02010609060101010101" charset="-122"/>
                        </a:rPr>
                        <a:t>术 语</a:t>
                      </a:r>
                      <a:endParaRPr lang="zh-CN" altLang="en-US" sz="2400" dirty="0">
                        <a:solidFill>
                          <a:schemeClr val="bg1"/>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77777"/>
                    </a:solidFill>
                  </a:tcPr>
                </a:tc>
              </a:tr>
              <a:tr h="82359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CC0000"/>
                          </a:solidFill>
                          <a:latin typeface="Times New Roman" panose="02020603050405020304" pitchFamily="18" charset="0"/>
                          <a:ea typeface="黑体" panose="02010609060101010101" charset="-122"/>
                        </a:rPr>
                        <a:t>/_1</a:t>
                      </a:r>
                      <a:endParaRPr lang="en-US" altLang="zh-CN" sz="2400" dirty="0">
                        <a:solidFill>
                          <a:srgbClr val="CC0000"/>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Ⅰ</a:t>
                      </a: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级</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defTabSz="914400" eaLnBrk="1" hangingPunct="1">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高分化</a:t>
                      </a:r>
                      <a:endPar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p>
                      <a:pPr lvl="0" defTabSz="914400" eaLnBrk="0" hangingPunct="0">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华文中宋" panose="02010600040101010101" pitchFamily="2" charset="-122"/>
                        </a:rPr>
                        <a:t>    </a:t>
                      </a:r>
                      <a:r>
                        <a:rPr lang="zh-CN" altLang="en-US" sz="2400" dirty="0">
                          <a:solidFill>
                            <a:srgbClr val="000066"/>
                          </a:solidFill>
                          <a:latin typeface="Times New Roman" panose="02020603050405020304" pitchFamily="18" charset="0"/>
                          <a:ea typeface="华文中宋" panose="02010600040101010101" pitchFamily="2" charset="-122"/>
                        </a:rPr>
                        <a:t>已分化，</a:t>
                      </a:r>
                      <a:r>
                        <a:rPr lang="en-US" altLang="zh-CN" sz="2400" dirty="0">
                          <a:solidFill>
                            <a:srgbClr val="000066"/>
                          </a:solidFill>
                          <a:latin typeface="Times New Roman" panose="02020603050405020304" pitchFamily="18" charset="0"/>
                          <a:ea typeface="华文中宋" panose="02010600040101010101" pitchFamily="2" charset="-122"/>
                        </a:rPr>
                        <a:t>NOS</a:t>
                      </a:r>
                      <a:endParaRPr lang="en-US" altLang="zh-CN" sz="2400" dirty="0">
                        <a:solidFill>
                          <a:srgbClr val="000066"/>
                        </a:solidFill>
                        <a:latin typeface="Times New Roman" panose="02020603050405020304" pitchFamily="18" charset="0"/>
                        <a:ea typeface="华文中宋" panose="02010600040101010101" pitchFamily="2"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872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CC0000"/>
                          </a:solidFill>
                          <a:latin typeface="Times New Roman" panose="02020603050405020304" pitchFamily="18" charset="0"/>
                          <a:ea typeface="黑体" panose="02010609060101010101" charset="-122"/>
                        </a:rPr>
                        <a:t>/_2</a:t>
                      </a:r>
                      <a:endParaRPr lang="en-US" altLang="zh-CN" sz="2400" dirty="0">
                        <a:solidFill>
                          <a:srgbClr val="CC0000"/>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Ⅱ</a:t>
                      </a: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级</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defTabSz="914400" eaLnBrk="1" hangingPunct="1">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中分化</a:t>
                      </a:r>
                      <a:endPar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p>
                      <a:pPr lvl="0" defTabSz="914400" eaLnBrk="0" hangingPunct="0">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华文中宋" panose="02010600040101010101" pitchFamily="2" charset="-122"/>
                        </a:rPr>
                        <a:t>    </a:t>
                      </a:r>
                      <a:r>
                        <a:rPr lang="zh-CN" altLang="en-US" sz="2400" dirty="0">
                          <a:solidFill>
                            <a:srgbClr val="000066"/>
                          </a:solidFill>
                          <a:effectLst>
                            <a:outerShdw blurRad="38100" dist="38100" dir="2700000">
                              <a:srgbClr val="C0C0C0"/>
                            </a:outerShdw>
                          </a:effectLst>
                          <a:latin typeface="Times New Roman" panose="02020603050405020304" pitchFamily="18" charset="0"/>
                          <a:ea typeface="华文中宋" panose="02010600040101010101" pitchFamily="2" charset="-122"/>
                        </a:rPr>
                        <a:t>已中等分化</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a:p>
                      <a:pPr lvl="0" defTabSz="914400" eaLnBrk="0" hangingPunct="0">
                        <a:buNone/>
                        <a:tabLst>
                          <a:tab pos="457200" algn="l"/>
                        </a:tabLst>
                      </a:pPr>
                      <a:r>
                        <a:rPr lang="zh-CN" altLang="en-US" sz="2400" dirty="0">
                          <a:solidFill>
                            <a:srgbClr val="000066"/>
                          </a:solidFill>
                          <a:effectLst>
                            <a:outerShdw blurRad="38100" dist="38100" dir="2700000">
                              <a:srgbClr val="C0C0C0"/>
                            </a:outerShdw>
                          </a:effectLst>
                          <a:latin typeface="Times New Roman" panose="02020603050405020304" pitchFamily="18" charset="0"/>
                          <a:ea typeface="华文中宋" panose="02010600040101010101" pitchFamily="2" charset="-122"/>
                        </a:rPr>
                        <a:t>    中分化</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CC0000"/>
                          </a:solidFill>
                          <a:latin typeface="Times New Roman" panose="02020603050405020304" pitchFamily="18" charset="0"/>
                          <a:ea typeface="黑体" panose="02010609060101010101" charset="-122"/>
                        </a:rPr>
                        <a:t>/_3</a:t>
                      </a:r>
                      <a:endParaRPr lang="en-US" altLang="zh-CN" sz="2400" dirty="0">
                        <a:solidFill>
                          <a:srgbClr val="CC0000"/>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Ⅲ</a:t>
                      </a: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级</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defTabSz="914400" eaLnBrk="1" hangingPunct="1">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低分化</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296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CC0000"/>
                          </a:solidFill>
                          <a:latin typeface="Times New Roman" panose="02020603050405020304" pitchFamily="18" charset="0"/>
                          <a:ea typeface="黑体" panose="02010609060101010101" charset="-122"/>
                        </a:rPr>
                        <a:t>/_4</a:t>
                      </a:r>
                      <a:endParaRPr lang="en-US" altLang="zh-CN" sz="2400" dirty="0">
                        <a:solidFill>
                          <a:srgbClr val="CC0000"/>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Ⅳ</a:t>
                      </a: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级</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defTabSz="914400" eaLnBrk="1" hangingPunct="1">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未分化</a:t>
                      </a:r>
                      <a:endPar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p>
                      <a:pPr lvl="0" defTabSz="914400" eaLnBrk="0" hangingPunct="0">
                        <a:buNone/>
                        <a:tabLst>
                          <a:tab pos="457200" algn="l"/>
                        </a:tabLst>
                      </a:pPr>
                      <a:r>
                        <a:rPr lang="zh-CN" altLang="en-US" sz="2400" dirty="0">
                          <a:solidFill>
                            <a:srgbClr val="000066"/>
                          </a:solidFill>
                          <a:latin typeface="Times New Roman" panose="02020603050405020304" pitchFamily="18" charset="0"/>
                          <a:ea typeface="华文中宋" panose="02010600040101010101" pitchFamily="2" charset="-122"/>
                        </a:rPr>
                        <a:t>    间变</a:t>
                      </a:r>
                      <a:endParaRPr lang="zh-CN" altLang="en-US" sz="2400" dirty="0">
                        <a:solidFill>
                          <a:srgbClr val="000066"/>
                        </a:solidFill>
                        <a:latin typeface="Times New Roman" panose="02020603050405020304" pitchFamily="18" charset="0"/>
                        <a:ea typeface="华文中宋" panose="02010600040101010101" pitchFamily="2"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914400" eaLnBrk="1" hangingPunct="1">
                        <a:buNone/>
                        <a:tabLst>
                          <a:tab pos="457200" algn="l"/>
                        </a:tabLst>
                      </a:pPr>
                      <a:r>
                        <a:rPr lang="en-US" altLang="zh-CN" sz="2400" b="1" dirty="0">
                          <a:solidFill>
                            <a:srgbClr val="CC0000"/>
                          </a:solidFill>
                          <a:latin typeface="Times New Roman" panose="02020603050405020304" pitchFamily="18" charset="0"/>
                          <a:ea typeface="黑体" panose="02010609060101010101" charset="-122"/>
                        </a:rPr>
                        <a:t>/_9</a:t>
                      </a:r>
                      <a:endParaRPr lang="en-US" altLang="zh-CN" sz="2400" dirty="0">
                        <a:solidFill>
                          <a:srgbClr val="CC0000"/>
                        </a:solidFill>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defTabSz="914400" eaLnBrk="1" hangingPunct="1">
                        <a:buNone/>
                        <a:tabLst>
                          <a:tab pos="457200" algn="l"/>
                        </a:tabLst>
                      </a:pPr>
                      <a:r>
                        <a:rPr lang="zh-CN" altLang="en-US" sz="2400" b="1"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rPr>
                        <a:t>等级或分化程度未确定、未指出或不适用的</a:t>
                      </a:r>
                      <a:endParaRPr lang="zh-CN" altLang="en-US" sz="2400" dirty="0">
                        <a:solidFill>
                          <a:srgbClr val="000066"/>
                        </a:solidFill>
                        <a:effectLst>
                          <a:outerShdw blurRad="38100" dist="38100" dir="2700000">
                            <a:srgbClr val="C0C0C0"/>
                          </a:outerShdw>
                        </a:effectLst>
                        <a:latin typeface="Times New Roman" panose="02020603050405020304" pitchFamily="18" charset="0"/>
                        <a:ea typeface="黑体" panose="02010609060101010101" charset="-122"/>
                      </a:endParaRPr>
                    </a:p>
                  </a:txBody>
                  <a:tcPr marL="91430" marR="91430" marT="45716" marB="45716">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22560" name="Rectangle 32"/>
          <p:cNvSpPr>
            <a:spLocks noChangeArrowheads="1"/>
          </p:cNvSpPr>
          <p:nvPr/>
        </p:nvSpPr>
        <p:spPr bwMode="auto">
          <a:xfrm>
            <a:off x="1524000" y="476250"/>
            <a:ext cx="9144000" cy="767080"/>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marL="186055" marR="0" lvl="0" indent="0" algn="ctr" defTabSz="914400" rtl="0" eaLnBrk="1" fontAlgn="base" latinLnBrk="0" hangingPunct="1">
              <a:lnSpc>
                <a:spcPct val="100000"/>
              </a:lnSpc>
              <a:spcBef>
                <a:spcPct val="0"/>
              </a:spcBef>
              <a:spcAft>
                <a:spcPct val="0"/>
              </a:spcAft>
              <a:buClrTx/>
              <a:buSzTx/>
              <a:buFontTx/>
              <a:buNone/>
              <a:defRPr/>
            </a:pPr>
            <a:endParaRPr kumimoji="1" lang="en-US" altLang="zh-CN" sz="800" b="1"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a:p>
            <a:pPr marL="186055" marR="0" lvl="0" indent="0" algn="ctr"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表</a:t>
            </a:r>
            <a:r>
              <a:rPr kumimoji="1" lang="en-US" altLang="zh-CN"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1-2  </a:t>
            </a:r>
            <a:r>
              <a:rPr kumimoji="1" lang="zh-CN" altLang="en-US"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肿瘤编码第六位数含义 </a:t>
            </a:r>
            <a:r>
              <a:rPr kumimoji="1" lang="en-US" altLang="zh-CN"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a:t>
            </a:r>
            <a:r>
              <a:rPr kumimoji="1" lang="en-US" altLang="zh-CN" sz="20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(1)</a:t>
            </a:r>
            <a:r>
              <a:rPr kumimoji="1" lang="zh-CN" altLang="en-US" sz="2000" b="0"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组织学等级和分化程度</a:t>
            </a:r>
            <a:endParaRPr kumimoji="1" lang="zh-CN" altLang="en-US" sz="2800" b="0"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a:p>
            <a:pPr marL="186055" marR="0" lvl="0" indent="0" algn="l" defTabSz="914400" rtl="0" eaLnBrk="1" fontAlgn="base" latinLnBrk="0" hangingPunct="1">
              <a:lnSpc>
                <a:spcPct val="100000"/>
              </a:lnSpc>
              <a:spcBef>
                <a:spcPct val="0"/>
              </a:spcBef>
              <a:spcAft>
                <a:spcPct val="0"/>
              </a:spcAft>
              <a:buClrTx/>
              <a:buSzTx/>
              <a:buFontTx/>
              <a:buNone/>
              <a:defRPr/>
            </a:pPr>
            <a:endParaRPr kumimoji="1" lang="en-US" altLang="zh-CN" sz="800" b="1"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nvSpPr>
        <p:spPr>
          <a:xfrm>
            <a:off x="3810000" y="736600"/>
            <a:ext cx="308610" cy="705485"/>
          </a:xfrm>
          <a:prstGeom prst="rect">
            <a:avLst/>
          </a:prstGeom>
          <a:noFill/>
          <a:ln w="9525">
            <a:noFill/>
          </a:ln>
        </p:spPr>
        <p:txBody>
          <a:bodyPr wrap="none" lIns="91430" tIns="45715" rIns="91430" bIns="45715">
            <a:spAutoFit/>
          </a:bodyPr>
          <a:p>
            <a:endParaRPr lang="zh-CN" altLang="zh-CN" sz="4000" b="1" dirty="0">
              <a:solidFill>
                <a:schemeClr val="hlink"/>
              </a:solidFill>
              <a:latin typeface="华文中宋" panose="02010600040101010101" pitchFamily="2" charset="-122"/>
              <a:ea typeface="华文中宋" panose="02010600040101010101" pitchFamily="2" charset="-122"/>
            </a:endParaRPr>
          </a:p>
        </p:txBody>
      </p:sp>
      <p:graphicFrame>
        <p:nvGraphicFramePr>
          <p:cNvPr id="26627" name="Group 3"/>
          <p:cNvGraphicFramePr>
            <a:graphicFrameLocks noGrp="1"/>
          </p:cNvGraphicFramePr>
          <p:nvPr/>
        </p:nvGraphicFramePr>
        <p:xfrm>
          <a:off x="2208213" y="1412875"/>
          <a:ext cx="7848600" cy="3840480"/>
        </p:xfrm>
        <a:graphic>
          <a:graphicData uri="http://schemas.openxmlformats.org/drawingml/2006/table">
            <a:tbl>
              <a:tblPr/>
              <a:tblGrid>
                <a:gridCol w="1579245"/>
                <a:gridCol w="6269355"/>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chemeClr val="bg1"/>
                          </a:solidFill>
                          <a:effectLst/>
                          <a:latin typeface="Times New Roman" panose="02020603050405020304" pitchFamily="18" charset="0"/>
                          <a:ea typeface="黑体" panose="02010609060101010101" charset="-122"/>
                          <a:cs typeface="Times New Roman" panose="02020603050405020304" pitchFamily="18" charset="0"/>
                        </a:rPr>
                        <a:t>第六位数</a:t>
                      </a:r>
                      <a:endParaRPr kumimoji="0" lang="zh-CN" altLang="en-US" sz="2400" b="1" i="0" u="none" strike="noStrike" cap="none" normalizeH="0" baseline="0" smtClean="0">
                        <a:ln>
                          <a:noFill/>
                        </a:ln>
                        <a:solidFill>
                          <a:schemeClr val="bg1"/>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chemeClr val="bg1"/>
                          </a:solidFill>
                          <a:effectLst/>
                          <a:latin typeface="Times New Roman" panose="02020603050405020304" pitchFamily="18" charset="0"/>
                          <a:ea typeface="黑体" panose="02010609060101010101" charset="-122"/>
                          <a:cs typeface="Times New Roman" panose="02020603050405020304" pitchFamily="18" charset="0"/>
                        </a:rPr>
                        <a:t>术语</a:t>
                      </a:r>
                      <a:endParaRPr kumimoji="0" lang="zh-CN" altLang="en-US" sz="2400" b="1" i="0" u="none" strike="noStrike" cap="none" normalizeH="0" baseline="0" smtClean="0">
                        <a:ln>
                          <a:noFill/>
                        </a:ln>
                        <a:solidFill>
                          <a:schemeClr val="bg1"/>
                        </a:solidFill>
                        <a:effectLst/>
                        <a:latin typeface="Arial" panose="020B0604020202020204" pitchFamily="34"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77777"/>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宋体" panose="02010600030101010101" pitchFamily="2" charset="-122"/>
                          <a:cs typeface="Times New Roman" panose="02020603050405020304" pitchFamily="18" charset="0"/>
                        </a:rPr>
                        <a:t>/_5</a:t>
                      </a:r>
                      <a:endParaRPr kumimoji="0" lang="en-US" altLang="zh-CN" sz="2400" b="0" i="0" u="none" strike="noStrike" cap="none" normalizeH="0" baseline="0" smtClean="0">
                        <a:ln>
                          <a:noFill/>
                        </a:ln>
                        <a:solidFill>
                          <a:srgbClr val="CC0000"/>
                        </a:solidFill>
                        <a:effectLst/>
                        <a:latin typeface="Arial" panose="020B0604020202020204" pitchFamily="34" charset="0"/>
                        <a:ea typeface="宋体" panose="02010600030101010101" pitchFamily="2" charset="-122"/>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T</a:t>
                      </a: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细胞</a:t>
                      </a:r>
                      <a:endParaRPr kumimoji="0" lang="zh-CN" altLang="en-US" sz="2400" b="0"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72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宋体" panose="02010600030101010101" pitchFamily="2" charset="-122"/>
                          <a:cs typeface="Times New Roman" panose="02020603050405020304" pitchFamily="18" charset="0"/>
                        </a:rPr>
                        <a:t>/_6</a:t>
                      </a:r>
                      <a:endParaRPr kumimoji="0" lang="en-US" altLang="zh-CN" sz="2400" b="0" i="0" u="none" strike="noStrike" cap="none" normalizeH="0" baseline="0" smtClean="0">
                        <a:ln>
                          <a:noFill/>
                        </a:ln>
                        <a:solidFill>
                          <a:srgbClr val="CC0000"/>
                        </a:solidFill>
                        <a:effectLst/>
                        <a:latin typeface="Arial" panose="020B0604020202020204" pitchFamily="34" charset="0"/>
                        <a:ea typeface="宋体" panose="02010600030101010101" pitchFamily="2" charset="-122"/>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B</a:t>
                      </a: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细胞</a:t>
                      </a:r>
                      <a:endPar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    </a:t>
                      </a:r>
                      <a:r>
                        <a:rPr kumimoji="0" lang="zh-CN" altLang="en-US"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前</a:t>
                      </a:r>
                      <a:r>
                        <a:rPr kumimoji="0" lang="en-US" altLang="zh-CN"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-B</a:t>
                      </a:r>
                      <a:endParaRPr kumimoji="0" lang="en-US" altLang="zh-CN"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    B</a:t>
                      </a:r>
                      <a:r>
                        <a:rPr kumimoji="0" lang="zh-CN" altLang="en-US"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前体细胞</a:t>
                      </a:r>
                      <a:endParaRPr kumimoji="0" lang="zh-CN" altLang="en-US"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宋体" panose="02010600030101010101" pitchFamily="2" charset="-122"/>
                          <a:cs typeface="Times New Roman" panose="02020603050405020304" pitchFamily="18" charset="0"/>
                        </a:rPr>
                        <a:t>/_7</a:t>
                      </a:r>
                      <a:endParaRPr kumimoji="0" lang="en-US" altLang="zh-CN" sz="2400" b="0" i="0" u="none" strike="noStrike" cap="none" normalizeH="0" baseline="0" smtClean="0">
                        <a:ln>
                          <a:noFill/>
                        </a:ln>
                        <a:solidFill>
                          <a:srgbClr val="CC0000"/>
                        </a:solidFill>
                        <a:effectLst/>
                        <a:latin typeface="Arial" panose="020B0604020202020204" pitchFamily="34" charset="0"/>
                        <a:ea typeface="宋体" panose="02010600030101010101" pitchFamily="2" charset="-122"/>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无标记淋巴细胞</a:t>
                      </a:r>
                      <a:endPar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    </a:t>
                      </a:r>
                      <a:r>
                        <a:rPr kumimoji="0" lang="zh-CN" altLang="en-US"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非</a:t>
                      </a:r>
                      <a:r>
                        <a:rPr kumimoji="0" lang="fr-FR" altLang="zh-CN"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T-</a:t>
                      </a:r>
                      <a:r>
                        <a:rPr kumimoji="0" lang="zh-CN" altLang="fr-FR"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非</a:t>
                      </a:r>
                      <a:r>
                        <a:rPr kumimoji="0" lang="fr-FR" altLang="zh-CN"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rPr>
                        <a:t>B</a:t>
                      </a:r>
                      <a:endParaRPr kumimoji="0" lang="fr-FR" altLang="zh-CN" sz="2400" b="0" i="0" u="none" strike="noStrike" cap="none" normalizeH="0" baseline="0" smtClean="0">
                        <a:ln>
                          <a:noFill/>
                        </a:ln>
                        <a:solidFill>
                          <a:srgbClr val="000066"/>
                        </a:solidFill>
                        <a:effectLst/>
                        <a:latin typeface="Times New Roman" panose="02020603050405020304" pitchFamily="18"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宋体" panose="02010600030101010101" pitchFamily="2" charset="-122"/>
                          <a:cs typeface="Times New Roman" panose="02020603050405020304" pitchFamily="18" charset="0"/>
                        </a:rPr>
                        <a:t>/_8</a:t>
                      </a:r>
                      <a:endParaRPr kumimoji="0" lang="en-US" altLang="zh-CN" sz="2400" b="0" i="0" u="none" strike="noStrike" cap="none" normalizeH="0" baseline="0" smtClean="0">
                        <a:ln>
                          <a:noFill/>
                        </a:ln>
                        <a:solidFill>
                          <a:srgbClr val="CC0000"/>
                        </a:solidFill>
                        <a:effectLst/>
                        <a:latin typeface="Arial" panose="020B0604020202020204" pitchFamily="34" charset="0"/>
                        <a:ea typeface="宋体" panose="02010600030101010101" pitchFamily="2" charset="-122"/>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NK(</a:t>
                      </a: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自然杀伤</a:t>
                      </a:r>
                      <a:r>
                        <a:rPr kumimoji="0" lang="en-US" altLang="zh-CN"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a:t>
                      </a: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细胞</a:t>
                      </a:r>
                      <a:endParaRPr kumimoji="0" lang="zh-CN" altLang="en-US" sz="2400" b="0"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zh-CN" sz="2400" b="1" i="0" u="none" strike="noStrike" cap="none" normalizeH="0" baseline="0" smtClean="0">
                          <a:ln>
                            <a:noFill/>
                          </a:ln>
                          <a:solidFill>
                            <a:srgbClr val="CC0000"/>
                          </a:solidFill>
                          <a:effectLst/>
                          <a:latin typeface="Times New Roman" panose="02020603050405020304" pitchFamily="18" charset="0"/>
                          <a:ea typeface="宋体" panose="02010600030101010101" pitchFamily="2" charset="-122"/>
                          <a:cs typeface="Times New Roman" panose="02020603050405020304" pitchFamily="18" charset="0"/>
                        </a:rPr>
                        <a:t>/_9</a:t>
                      </a:r>
                      <a:endParaRPr kumimoji="0" lang="en-US" altLang="zh-CN" sz="2400" b="0" i="0" u="none" strike="noStrike" cap="none" normalizeH="0" baseline="0" smtClean="0">
                        <a:ln>
                          <a:noFill/>
                        </a:ln>
                        <a:solidFill>
                          <a:srgbClr val="CC0000"/>
                        </a:solidFill>
                        <a:effectLst/>
                        <a:latin typeface="Arial" panose="020B0604020202020204" pitchFamily="34" charset="0"/>
                        <a:ea typeface="宋体" panose="02010600030101010101" pitchFamily="2" charset="-122"/>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zh-CN" altLang="en-US" sz="2400" b="1"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rPr>
                        <a:t>细胞类型未确定、未指出或不适用的</a:t>
                      </a:r>
                      <a:endParaRPr kumimoji="0" lang="zh-CN" altLang="en-US" sz="2400" b="0" i="0" u="none" strike="noStrike" cap="none" normalizeH="0" baseline="0" smtClean="0">
                        <a:ln>
                          <a:noFill/>
                        </a:ln>
                        <a:solidFill>
                          <a:srgbClr val="000066"/>
                        </a:solidFill>
                        <a:effectLst>
                          <a:outerShdw blurRad="38100" dist="38100" dir="2700000" algn="tl">
                            <a:srgbClr val="C0C0C0"/>
                          </a:outerShdw>
                        </a:effectLst>
                        <a:latin typeface="Times New Roman" panose="02020603050405020304" pitchFamily="18" charset="0"/>
                        <a:ea typeface="黑体" panose="02010609060101010101" charset="-122"/>
                        <a:cs typeface="Times New Roman" panose="02020603050405020304" pitchFamily="18" charset="0"/>
                      </a:endParaRPr>
                    </a:p>
                  </a:txBody>
                  <a:tcPr marL="91430" marR="91430"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50" name="Rectangle 26"/>
          <p:cNvSpPr>
            <a:spLocks noChangeArrowheads="1"/>
          </p:cNvSpPr>
          <p:nvPr/>
        </p:nvSpPr>
        <p:spPr bwMode="auto">
          <a:xfrm>
            <a:off x="1524000" y="476250"/>
            <a:ext cx="9144000" cy="767080"/>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marL="186055" marR="0" lvl="0" indent="0" algn="ctr" defTabSz="914400" rtl="0" eaLnBrk="1" fontAlgn="base" latinLnBrk="0" hangingPunct="1">
              <a:lnSpc>
                <a:spcPct val="100000"/>
              </a:lnSpc>
              <a:spcBef>
                <a:spcPct val="0"/>
              </a:spcBef>
              <a:spcAft>
                <a:spcPct val="0"/>
              </a:spcAft>
              <a:buClrTx/>
              <a:buSzTx/>
              <a:buFontTx/>
              <a:buNone/>
              <a:defRPr/>
            </a:pPr>
            <a:endParaRPr kumimoji="1" lang="en-US" altLang="zh-CN" sz="800" b="1"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a:p>
            <a:pPr marL="186055" marR="0" lvl="0" indent="0" algn="ctr"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表</a:t>
            </a:r>
            <a:r>
              <a:rPr kumimoji="1" lang="en-US" altLang="zh-CN"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1-3  </a:t>
            </a:r>
            <a:r>
              <a:rPr kumimoji="1" lang="zh-CN" altLang="en-US"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肿瘤编码第六位数含义 </a:t>
            </a:r>
            <a:r>
              <a:rPr kumimoji="1" lang="en-US" altLang="zh-CN" sz="28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a:t>
            </a:r>
            <a:r>
              <a:rPr kumimoji="1" lang="en-US" altLang="zh-CN" sz="2000" b="1"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(2)</a:t>
            </a:r>
            <a:r>
              <a:rPr kumimoji="0" lang="zh-CN" altLang="en-US" sz="2000" b="0"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淋巴瘤和白血病免疫显型</a:t>
            </a:r>
            <a:endParaRPr kumimoji="1" lang="zh-CN" altLang="en-US" sz="2800" b="0" i="0" u="none" strike="noStrike" kern="1200" cap="none" spc="0" normalizeH="0" baseline="0" noProof="0">
              <a:ln>
                <a:noFill/>
              </a:ln>
              <a:solidFill>
                <a:srgbClr val="CC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a:p>
            <a:pPr marL="186055" marR="0" lvl="0" indent="0" algn="l" defTabSz="914400" rtl="0" eaLnBrk="1" fontAlgn="base" latinLnBrk="0" hangingPunct="1">
              <a:lnSpc>
                <a:spcPct val="100000"/>
              </a:lnSpc>
              <a:spcBef>
                <a:spcPct val="0"/>
              </a:spcBef>
              <a:spcAft>
                <a:spcPct val="0"/>
              </a:spcAft>
              <a:buClrTx/>
              <a:buSzTx/>
              <a:buFontTx/>
              <a:buNone/>
              <a:defRPr/>
            </a:pPr>
            <a:endParaRPr kumimoji="1" lang="en-US" altLang="zh-CN" sz="800" b="1"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p:txBody>
      </p:sp>
      <p:sp>
        <p:nvSpPr>
          <p:cNvPr id="2" name="文本框 1"/>
          <p:cNvSpPr txBox="1"/>
          <p:nvPr/>
        </p:nvSpPr>
        <p:spPr>
          <a:xfrm>
            <a:off x="527685" y="5713730"/>
            <a:ext cx="10396220" cy="398780"/>
          </a:xfrm>
          <a:prstGeom prst="rect">
            <a:avLst/>
          </a:prstGeom>
          <a:noFill/>
        </p:spPr>
        <p:txBody>
          <a:bodyPr wrap="square" rtlCol="0">
            <a:spAutoFit/>
          </a:bodyPr>
          <a:p>
            <a:r>
              <a:rPr lang="en-US" altLang="zh-CN" sz="2000"/>
              <a:t>5-8</a:t>
            </a:r>
            <a:r>
              <a:rPr lang="zh-CN" altLang="en-US" sz="2000"/>
              <a:t>仅仅使用于淋巴造血系统肿瘤（</a:t>
            </a:r>
            <a:r>
              <a:rPr lang="en-US" altLang="zh-CN" sz="2000"/>
              <a:t>9590-9989</a:t>
            </a:r>
            <a:r>
              <a:rPr lang="zh-CN" altLang="en-US" sz="2000"/>
              <a:t>）</a:t>
            </a:r>
            <a:endParaRPr lang="zh-CN" altLang="en-US" sz="20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mj-ea"/>
              </a:rPr>
              <a:t>ICD-O-3</a:t>
            </a:r>
            <a:r>
              <a:rPr lang="zh-CN" altLang="en-US" b="1" dirty="0">
                <a:latin typeface="+mj-ea"/>
              </a:rPr>
              <a:t>的基本结构</a:t>
            </a:r>
            <a:endParaRPr lang="zh-CN" altLang="en-US" b="1" dirty="0">
              <a:latin typeface="+mj-ea"/>
            </a:endParaRPr>
          </a:p>
        </p:txBody>
      </p:sp>
      <p:sp>
        <p:nvSpPr>
          <p:cNvPr id="3" name="内容占位符 2"/>
          <p:cNvSpPr>
            <a:spLocks noGrp="1"/>
          </p:cNvSpPr>
          <p:nvPr>
            <p:ph idx="1"/>
          </p:nvPr>
        </p:nvSpPr>
        <p:spPr/>
        <p:txBody>
          <a:bodyPr/>
          <a:lstStyle/>
          <a:p>
            <a:pPr>
              <a:buFont typeface="Arial" panose="020B0604020202020204" pitchFamily="34" charset="0"/>
              <a:buNone/>
              <a:defRPr/>
            </a:pPr>
            <a:r>
              <a:rPr kumimoji="1" lang="zh-CN" altLang="en-US" b="1" dirty="0">
                <a:effectLst>
                  <a:outerShdw blurRad="38100" dist="38100" dir="2700000" algn="tl">
                    <a:srgbClr val="C0C0C0"/>
                  </a:outerShdw>
                </a:effectLst>
                <a:latin typeface="黑体" panose="02010609060101010101" charset="-122"/>
                <a:ea typeface="黑体" panose="02010609060101010101" charset="-122"/>
              </a:rPr>
              <a:t> 例如：空肠高分化腺癌</a:t>
            </a:r>
            <a:endParaRPr kumimoji="1" lang="zh-CN" altLang="en-US" b="1" dirty="0">
              <a:effectLst>
                <a:outerShdw blurRad="38100" dist="38100" dir="2700000" algn="tl">
                  <a:srgbClr val="C0C0C0"/>
                </a:outerShdw>
              </a:effectLst>
              <a:latin typeface="黑体" panose="02010609060101010101" charset="-122"/>
              <a:ea typeface="黑体" panose="02010609060101010101" charset="-122"/>
            </a:endParaRPr>
          </a:p>
          <a:p>
            <a:pPr>
              <a:buFont typeface="Arial" panose="020B0604020202020204" pitchFamily="34" charset="0"/>
              <a:buNone/>
              <a:defRPr/>
            </a:pPr>
            <a:r>
              <a:rPr kumimoji="1" lang="zh-CN" altLang="en-US" b="1" dirty="0">
                <a:effectLst>
                  <a:outerShdw blurRad="38100" dist="38100" dir="2700000" algn="tl">
                    <a:srgbClr val="C0C0C0"/>
                  </a:outerShdw>
                </a:effectLst>
                <a:latin typeface="黑体" panose="02010609060101010101" charset="-122"/>
                <a:ea typeface="黑体" panose="02010609060101010101" charset="-122"/>
              </a:rPr>
              <a:t>           </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C17.1</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 </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M-</a:t>
            </a:r>
            <a:r>
              <a:rPr kumimoji="1" lang="en-US" altLang="zh-CN" b="1" u="sng" dirty="0">
                <a:effectLst>
                  <a:outerShdw blurRad="38100" dist="38100" dir="2700000" algn="tl">
                    <a:srgbClr val="C0C0C0"/>
                  </a:outerShdw>
                </a:effectLst>
                <a:latin typeface="黑体" panose="02010609060101010101" charset="-122"/>
                <a:ea typeface="黑体" panose="02010609060101010101" charset="-122"/>
              </a:rPr>
              <a:t>8140</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 / </a:t>
            </a:r>
            <a:r>
              <a:rPr kumimoji="1" lang="en-US" altLang="zh-CN" b="1" u="sng" dirty="0">
                <a:effectLst>
                  <a:outerShdw blurRad="38100" dist="38100" dir="2700000" algn="tl">
                    <a:srgbClr val="C0C0C0"/>
                  </a:outerShdw>
                </a:effectLst>
                <a:latin typeface="黑体" panose="02010609060101010101" charset="-122"/>
                <a:ea typeface="黑体" panose="02010609060101010101" charset="-122"/>
              </a:rPr>
              <a:t>3</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 </a:t>
            </a:r>
            <a:r>
              <a:rPr kumimoji="1" lang="en-US" altLang="zh-CN" b="1" u="sng" dirty="0">
                <a:effectLst>
                  <a:outerShdw blurRad="38100" dist="38100" dir="2700000" algn="tl">
                    <a:srgbClr val="C0C0C0"/>
                  </a:outerShdw>
                </a:effectLst>
                <a:latin typeface="黑体" panose="02010609060101010101" charset="-122"/>
                <a:ea typeface="黑体" panose="02010609060101010101" charset="-122"/>
              </a:rPr>
              <a:t>1</a:t>
            </a:r>
            <a:endParaRPr kumimoji="1" lang="en-US" altLang="zh-CN" b="1" u="sng" dirty="0">
              <a:effectLst>
                <a:outerShdw blurRad="38100" dist="38100" dir="2700000" algn="tl">
                  <a:srgbClr val="C0C0C0"/>
                </a:outerShdw>
              </a:effectLst>
              <a:latin typeface="黑体" panose="02010609060101010101" charset="-122"/>
              <a:ea typeface="黑体" panose="02010609060101010101" charset="-122"/>
            </a:endParaRPr>
          </a:p>
          <a:p>
            <a:pPr algn="ctr">
              <a:buFont typeface="Arial" panose="020B0604020202020204" pitchFamily="34" charset="0"/>
              <a:buChar char="•"/>
              <a:defRPr/>
            </a:pPr>
            <a:endParaRPr kumimoji="1" lang="en-US" altLang="zh-CN" b="1" dirty="0">
              <a:effectLst>
                <a:outerShdw blurRad="38100" dist="38100" dir="2700000" algn="tl">
                  <a:srgbClr val="C0C0C0"/>
                </a:outerShdw>
              </a:effectLst>
              <a:latin typeface="黑体" panose="02010609060101010101" charset="-122"/>
              <a:ea typeface="黑体" panose="02010609060101010101" charset="-122"/>
            </a:endParaRPr>
          </a:p>
          <a:p>
            <a:pPr algn="ctr">
              <a:buFont typeface="Arial" panose="020B0604020202020204" pitchFamily="34" charset="0"/>
              <a:buNone/>
              <a:defRPr/>
            </a:pPr>
            <a:r>
              <a:rPr kumimoji="1" lang="en-US" altLang="zh-CN" b="1" dirty="0">
                <a:effectLst>
                  <a:outerShdw blurRad="38100" dist="38100" dir="2700000" algn="tl">
                    <a:srgbClr val="C0C0C0"/>
                  </a:outerShdw>
                </a:effectLst>
                <a:latin typeface="黑体" panose="02010609060101010101" charset="-122"/>
                <a:ea typeface="黑体" panose="02010609060101010101" charset="-122"/>
              </a:rPr>
              <a:t> </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位置</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   </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肿瘤</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细胞类型  行为学 分化</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免疫显型</a:t>
            </a:r>
            <a:endParaRPr kumimoji="1" lang="zh-CN" altLang="en-US" b="1" dirty="0">
              <a:effectLst>
                <a:outerShdw blurRad="38100" dist="38100" dir="2700000" algn="tl">
                  <a:srgbClr val="C0C0C0"/>
                </a:outerShdw>
              </a:effectLst>
              <a:latin typeface="黑体" panose="02010609060101010101" charset="-122"/>
              <a:ea typeface="黑体" panose="02010609060101010101" charset="-122"/>
            </a:endParaRPr>
          </a:p>
          <a:p>
            <a:pPr>
              <a:buFont typeface="Arial" panose="020B0604020202020204" pitchFamily="34" charset="0"/>
              <a:buNone/>
              <a:defRPr/>
            </a:pPr>
            <a:r>
              <a:rPr kumimoji="1" lang="zh-CN" altLang="en-US" b="1" dirty="0">
                <a:effectLst>
                  <a:outerShdw blurRad="38100" dist="38100" dir="2700000" algn="tl">
                    <a:srgbClr val="C0C0C0"/>
                  </a:outerShdw>
                </a:effectLst>
                <a:latin typeface="黑体" panose="02010609060101010101" charset="-122"/>
                <a:ea typeface="黑体" panose="02010609060101010101" charset="-122"/>
              </a:rPr>
              <a:t>  （小肠的空肠） </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腺</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      [</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癌</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   [</a:t>
            </a:r>
            <a:r>
              <a:rPr kumimoji="1" lang="zh-CN" altLang="en-US" b="1" dirty="0">
                <a:effectLst>
                  <a:outerShdw blurRad="38100" dist="38100" dir="2700000" algn="tl">
                    <a:srgbClr val="C0C0C0"/>
                  </a:outerShdw>
                </a:effectLst>
                <a:latin typeface="黑体" panose="02010609060101010101" charset="-122"/>
                <a:ea typeface="黑体" panose="02010609060101010101" charset="-122"/>
              </a:rPr>
              <a:t>高分化</a:t>
            </a:r>
            <a:r>
              <a:rPr kumimoji="1" lang="en-US" altLang="zh-CN" b="1" dirty="0">
                <a:effectLst>
                  <a:outerShdw blurRad="38100" dist="38100" dir="2700000" algn="tl">
                    <a:srgbClr val="C0C0C0"/>
                  </a:outerShdw>
                </a:effectLst>
                <a:latin typeface="黑体" panose="02010609060101010101" charset="-122"/>
                <a:ea typeface="黑体" panose="02010609060101010101" charset="-122"/>
              </a:rPr>
              <a:t>]</a:t>
            </a:r>
            <a:endParaRPr lang="zh-CN" altLang="en-US" dirty="0"/>
          </a:p>
        </p:txBody>
      </p:sp>
      <p:cxnSp>
        <p:nvCxnSpPr>
          <p:cNvPr id="5" name="直接箭头连接符 4"/>
          <p:cNvCxnSpPr/>
          <p:nvPr/>
        </p:nvCxnSpPr>
        <p:spPr>
          <a:xfrm flipH="1">
            <a:off x="2398816" y="2695699"/>
            <a:ext cx="1009402" cy="712519"/>
          </a:xfrm>
          <a:prstGeom prst="straightConnector1">
            <a:avLst/>
          </a:prstGeom>
          <a:ln w="38100">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7" name="直接箭头连接符 6"/>
          <p:cNvCxnSpPr/>
          <p:nvPr/>
        </p:nvCxnSpPr>
        <p:spPr>
          <a:xfrm flipH="1">
            <a:off x="4726379" y="2766951"/>
            <a:ext cx="11876" cy="617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115792" y="2719449"/>
            <a:ext cx="581891" cy="6293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602681" y="2778826"/>
            <a:ext cx="1579418" cy="5818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ICD-O-3</a:t>
            </a:r>
            <a:r>
              <a:rPr lang="zh-CN" altLang="en-US" sz="4000" dirty="0">
                <a:solidFill>
                  <a:schemeClr val="bg1"/>
                </a:solidFill>
                <a:latin typeface="微软雅黑" panose="020B0503020204020204" pitchFamily="34" charset="-122"/>
                <a:ea typeface="微软雅黑" panose="020B0503020204020204" pitchFamily="34" charset="-122"/>
              </a:rPr>
              <a:t>与</a:t>
            </a:r>
            <a:r>
              <a:rPr lang="en-US" altLang="zh-CN" sz="4000" dirty="0">
                <a:solidFill>
                  <a:schemeClr val="bg1"/>
                </a:solidFill>
                <a:latin typeface="微软雅黑" panose="020B0503020204020204" pitchFamily="34" charset="-122"/>
                <a:ea typeface="微软雅黑" panose="020B0503020204020204" pitchFamily="34" charset="-122"/>
              </a:rPr>
              <a:t>ICD-10</a:t>
            </a:r>
            <a:r>
              <a:rPr lang="zh-CN" altLang="en-US" sz="4000" dirty="0">
                <a:solidFill>
                  <a:schemeClr val="bg1"/>
                </a:solidFill>
                <a:latin typeface="微软雅黑" panose="020B0503020204020204" pitchFamily="34" charset="-122"/>
                <a:ea typeface="微软雅黑" panose="020B0503020204020204" pitchFamily="34" charset="-122"/>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4" name="内容占位符 2"/>
          <p:cNvSpPr txBox="1"/>
          <p:nvPr/>
        </p:nvSpPr>
        <p:spPr>
          <a:xfrm>
            <a:off x="838200" y="1163782"/>
            <a:ext cx="8003969" cy="551312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编码组成差异</a:t>
            </a:r>
            <a:endParaRPr lang="en-US" altLang="zh-CN" dirty="0">
              <a:solidFill>
                <a:srgbClr val="1B3055"/>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838200" y="2042555"/>
          <a:ext cx="10515597" cy="3218215"/>
        </p:xfrm>
        <a:graphic>
          <a:graphicData uri="http://schemas.openxmlformats.org/drawingml/2006/table">
            <a:tbl>
              <a:tblPr firstRow="1" firstCol="1" bandRow="1">
                <a:tableStyleId>{5C22544A-7EE6-4342-B048-85BDC9FD1C3A}</a:tableStyleId>
              </a:tblPr>
              <a:tblGrid>
                <a:gridCol w="2687787"/>
                <a:gridCol w="2336565"/>
                <a:gridCol w="1617298"/>
                <a:gridCol w="1974830"/>
                <a:gridCol w="1899117"/>
              </a:tblGrid>
              <a:tr h="459745">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ICD-10</a:t>
                      </a:r>
                      <a:r>
                        <a:rPr lang="zh-CN" sz="1800" kern="100" dirty="0">
                          <a:effectLst/>
                          <a:latin typeface="微软雅黑" panose="020B0503020204020204" pitchFamily="34" charset="-122"/>
                          <a:ea typeface="微软雅黑" panose="020B0503020204020204" pitchFamily="34" charset="-122"/>
                        </a:rPr>
                        <a:t>第二章</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cPr/>
                </a:tc>
                <a:tc gridSpan="2">
                  <a:txBody>
                    <a:bodyPr/>
                    <a:lstStyle/>
                    <a:p>
                      <a:pPr algn="ctr">
                        <a:spcAft>
                          <a:spcPts val="0"/>
                        </a:spcAft>
                      </a:pPr>
                      <a:r>
                        <a:rPr lang="en-US" sz="1800" kern="100" dirty="0">
                          <a:effectLst/>
                          <a:latin typeface="微软雅黑" panose="020B0503020204020204" pitchFamily="34" charset="-122"/>
                          <a:ea typeface="微软雅黑" panose="020B0503020204020204" pitchFamily="34" charset="-122"/>
                        </a:rPr>
                        <a:t>ICD-O-3</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cPr/>
                </a:tc>
              </a:tr>
              <a:tr h="459745">
                <a:tc>
                  <a:txBody>
                    <a:bodyPr/>
                    <a:lstStyle/>
                    <a:p>
                      <a:pPr algn="l">
                        <a:spcAft>
                          <a:spcPts val="0"/>
                        </a:spcAft>
                      </a:pPr>
                      <a:r>
                        <a:rPr lang="zh-CN" sz="1800" kern="100" dirty="0">
                          <a:solidFill>
                            <a:srgbClr val="FF7919"/>
                          </a:solidFill>
                          <a:effectLst/>
                          <a:latin typeface="微软雅黑" panose="020B0503020204020204" pitchFamily="34" charset="-122"/>
                          <a:ea typeface="微软雅黑" panose="020B0503020204020204" pitchFamily="34" charset="-122"/>
                        </a:rPr>
                        <a:t>举例：肺上叶……</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kern="100" dirty="0">
                          <a:effectLst/>
                          <a:latin typeface="微软雅黑" panose="020B0503020204020204" pitchFamily="34" charset="-122"/>
                          <a:ea typeface="微软雅黑" panose="020B0503020204020204" pitchFamily="34" charset="-122"/>
                        </a:rPr>
                        <a:t>部位编码范围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举例：</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部位编码范围</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举例：</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59745">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恶性肿瘤</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C00-C76</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C80-C97</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C34.9</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a:effectLst/>
                          <a:latin typeface="微软雅黑" panose="020B0503020204020204" pitchFamily="34" charset="-122"/>
                          <a:ea typeface="微软雅黑" panose="020B0503020204020204" pitchFamily="34" charset="-122"/>
                        </a:rPr>
                        <a:t>C00-C80</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C34.1 8000/39</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59745">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继发性恶性肿瘤</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C77-C79</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C78.0</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C00-C80</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C34.1 8000/69</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59745">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原位癌</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D00-D09</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D02.2</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C00-C80</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C34.1 8010/29</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59745">
                <a:tc>
                  <a:txBody>
                    <a:bodyPr/>
                    <a:lstStyle/>
                    <a:p>
                      <a:pPr algn="l">
                        <a:spcAft>
                          <a:spcPts val="0"/>
                        </a:spcAft>
                      </a:pPr>
                      <a:r>
                        <a:rPr lang="zh-CN" sz="1800" kern="100">
                          <a:effectLst/>
                          <a:latin typeface="微软雅黑" panose="020B0503020204020204" pitchFamily="34" charset="-122"/>
                          <a:ea typeface="微软雅黑" panose="020B0503020204020204" pitchFamily="34" charset="-122"/>
                        </a:rPr>
                        <a:t>良性肿瘤</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D10-D36</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D14.3</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C00-C80</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C34.1 8000/09</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59745">
                <a:tc>
                  <a:txBody>
                    <a:bodyPr/>
                    <a:lstStyle/>
                    <a:p>
                      <a:pPr algn="l">
                        <a:spcAft>
                          <a:spcPts val="0"/>
                        </a:spcAft>
                      </a:pPr>
                      <a:r>
                        <a:rPr lang="zh-CN" sz="1800" kern="100" dirty="0">
                          <a:effectLst/>
                          <a:latin typeface="微软雅黑" panose="020B0503020204020204" pitchFamily="34" charset="-122"/>
                          <a:ea typeface="微软雅黑" panose="020B0503020204020204" pitchFamily="34" charset="-122"/>
                        </a:rPr>
                        <a:t>动态未知或未定肿瘤</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effectLst/>
                          <a:latin typeface="微软雅黑" panose="020B0503020204020204" pitchFamily="34" charset="-122"/>
                          <a:ea typeface="微软雅黑" panose="020B0503020204020204" pitchFamily="34" charset="-122"/>
                        </a:rPr>
                        <a:t>D37-D48</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D38.1</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a:effectLst/>
                          <a:latin typeface="微软雅黑" panose="020B0503020204020204" pitchFamily="34" charset="-122"/>
                          <a:ea typeface="微软雅黑" panose="020B0503020204020204" pitchFamily="34" charset="-122"/>
                        </a:rPr>
                        <a:t>C00-C80</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kern="100" dirty="0">
                          <a:solidFill>
                            <a:srgbClr val="FF7919"/>
                          </a:solidFill>
                          <a:effectLst/>
                          <a:latin typeface="微软雅黑" panose="020B0503020204020204" pitchFamily="34" charset="-122"/>
                          <a:ea typeface="微软雅黑" panose="020B0503020204020204" pitchFamily="34" charset="-122"/>
                        </a:rPr>
                        <a:t>C34.1 8000/19</a:t>
                      </a:r>
                      <a:endParaRPr lang="zh-CN" sz="18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ICD-O-3</a:t>
            </a:r>
            <a:r>
              <a:rPr lang="zh-CN" altLang="en-US" sz="4000" dirty="0">
                <a:solidFill>
                  <a:schemeClr val="bg1"/>
                </a:solidFill>
                <a:latin typeface="微软雅黑" panose="020B0503020204020204" pitchFamily="34" charset="-122"/>
                <a:ea typeface="微软雅黑" panose="020B0503020204020204" pitchFamily="34" charset="-122"/>
              </a:rPr>
              <a:t>与</a:t>
            </a:r>
            <a:r>
              <a:rPr lang="en-US" altLang="zh-CN" sz="4000" dirty="0">
                <a:solidFill>
                  <a:schemeClr val="bg1"/>
                </a:solidFill>
                <a:latin typeface="微软雅黑" panose="020B0503020204020204" pitchFamily="34" charset="-122"/>
                <a:ea typeface="微软雅黑" panose="020B0503020204020204" pitchFamily="34" charset="-122"/>
              </a:rPr>
              <a:t>ICD-10</a:t>
            </a:r>
            <a:r>
              <a:rPr lang="zh-CN" altLang="en-US" sz="4000" dirty="0">
                <a:solidFill>
                  <a:schemeClr val="bg1"/>
                </a:solidFill>
                <a:latin typeface="微软雅黑" panose="020B0503020204020204" pitchFamily="34" charset="-122"/>
                <a:ea typeface="微软雅黑" panose="020B0503020204020204" pitchFamily="34" charset="-122"/>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4" name="内容占位符 2"/>
          <p:cNvSpPr txBox="1"/>
          <p:nvPr/>
        </p:nvSpPr>
        <p:spPr>
          <a:xfrm>
            <a:off x="838200" y="846366"/>
            <a:ext cx="8003969" cy="551312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编码组成差异</a:t>
            </a:r>
            <a:endParaRPr lang="en-US" altLang="zh-CN" dirty="0">
              <a:solidFill>
                <a:srgbClr val="1B3055"/>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38200" y="1507069"/>
          <a:ext cx="10515601" cy="5260679"/>
        </p:xfrm>
        <a:graphic>
          <a:graphicData uri="http://schemas.openxmlformats.org/drawingml/2006/table">
            <a:tbl>
              <a:tblPr firstRow="1" firstCol="1" bandRow="1">
                <a:tableStyleId>{5C22544A-7EE6-4342-B048-85BDC9FD1C3A}</a:tableStyleId>
              </a:tblPr>
              <a:tblGrid>
                <a:gridCol w="3619470"/>
                <a:gridCol w="3064246"/>
                <a:gridCol w="3831885"/>
              </a:tblGrid>
              <a:tr h="322919">
                <a:tc>
                  <a:txBody>
                    <a:bodyPr/>
                    <a:lstStyle/>
                    <a:p>
                      <a:pPr algn="l">
                        <a:spcAft>
                          <a:spcPts val="0"/>
                        </a:spcAft>
                      </a:pPr>
                      <a:r>
                        <a:rPr lang="en-US" sz="1800" b="1" kern="100">
                          <a:effectLst/>
                          <a:latin typeface="微软雅黑" panose="020B0503020204020204" pitchFamily="34" charset="-122"/>
                          <a:ea typeface="微软雅黑" panose="020B0503020204020204" pitchFamily="34" charset="-122"/>
                        </a:rPr>
                        <a:t>ICD-10</a:t>
                      </a:r>
                      <a:r>
                        <a:rPr lang="zh-CN" sz="1800" b="1" kern="100">
                          <a:effectLst/>
                          <a:latin typeface="微软雅黑" panose="020B0503020204020204" pitchFamily="34" charset="-122"/>
                          <a:ea typeface="微软雅黑" panose="020B0503020204020204" pitchFamily="34" charset="-122"/>
                        </a:rPr>
                        <a:t>部位编码</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100" dirty="0">
                          <a:effectLst/>
                          <a:latin typeface="微软雅黑" panose="020B0503020204020204" pitchFamily="34" charset="-122"/>
                          <a:ea typeface="微软雅黑" panose="020B0503020204020204" pitchFamily="34" charset="-122"/>
                        </a:rPr>
                        <a:t>ICD-O-3</a:t>
                      </a:r>
                      <a:r>
                        <a:rPr lang="zh-CN" sz="1800" b="1" kern="100" dirty="0">
                          <a:effectLst/>
                          <a:latin typeface="微软雅黑" panose="020B0503020204020204" pitchFamily="34" charset="-122"/>
                          <a:ea typeface="微软雅黑" panose="020B0503020204020204" pitchFamily="34" charset="-122"/>
                        </a:rPr>
                        <a:t>部位编码</a:t>
                      </a:r>
                      <a:endParaRPr 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100">
                          <a:effectLst/>
                          <a:latin typeface="微软雅黑" panose="020B0503020204020204" pitchFamily="34" charset="-122"/>
                          <a:ea typeface="微软雅黑" panose="020B0503020204020204" pitchFamily="34" charset="-122"/>
                        </a:rPr>
                        <a:t>术语</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C01</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C01.9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舌根</a:t>
                      </a:r>
                      <a:r>
                        <a:rPr lang="en-US" sz="1800" b="1" kern="0">
                          <a:solidFill>
                            <a:srgbClr val="14314C"/>
                          </a:solidFill>
                          <a:effectLst/>
                          <a:latin typeface="微软雅黑" panose="020B0503020204020204" pitchFamily="34" charset="-122"/>
                          <a:ea typeface="微软雅黑" panose="020B0503020204020204" pitchFamily="34" charset="-122"/>
                        </a:rPr>
                        <a:t>/</a:t>
                      </a:r>
                      <a:r>
                        <a:rPr lang="zh-CN" sz="1800" b="1" kern="0">
                          <a:solidFill>
                            <a:srgbClr val="14314C"/>
                          </a:solidFill>
                          <a:effectLst/>
                          <a:latin typeface="微软雅黑" panose="020B0503020204020204" pitchFamily="34" charset="-122"/>
                          <a:ea typeface="微软雅黑" panose="020B0503020204020204" pitchFamily="34" charset="-122"/>
                        </a:rPr>
                        <a:t>舌底</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C07</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C07.9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腮腺</a:t>
                      </a:r>
                      <a:r>
                        <a:rPr lang="en-US" sz="1800" b="1" kern="0">
                          <a:solidFill>
                            <a:srgbClr val="14314C"/>
                          </a:solidFill>
                          <a:effectLst/>
                          <a:latin typeface="微软雅黑" panose="020B0503020204020204" pitchFamily="34" charset="-122"/>
                          <a:ea typeface="微软雅黑" panose="020B0503020204020204" pitchFamily="34" charset="-122"/>
                        </a:rPr>
                        <a:t>NOS</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C12</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C12.9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梨状窦</a:t>
                      </a:r>
                      <a:r>
                        <a:rPr lang="en-US" sz="1800" b="1" kern="0">
                          <a:solidFill>
                            <a:srgbClr val="14314C"/>
                          </a:solidFill>
                          <a:effectLst/>
                          <a:latin typeface="微软雅黑" panose="020B0503020204020204" pitchFamily="34" charset="-122"/>
                          <a:ea typeface="微软雅黑" panose="020B0503020204020204" pitchFamily="34" charset="-122"/>
                        </a:rPr>
                        <a:t>/</a:t>
                      </a:r>
                      <a:r>
                        <a:rPr lang="zh-CN" sz="1800" b="1" kern="0">
                          <a:solidFill>
                            <a:srgbClr val="14314C"/>
                          </a:solidFill>
                          <a:effectLst/>
                          <a:latin typeface="微软雅黑" panose="020B0503020204020204" pitchFamily="34" charset="-122"/>
                          <a:ea typeface="微软雅黑" panose="020B0503020204020204" pitchFamily="34" charset="-122"/>
                        </a:rPr>
                        <a:t>梨状窝</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C19</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C19.9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直肠乙状结肠连接处</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C20</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C20.9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直肠壶腹</a:t>
                      </a:r>
                      <a:r>
                        <a:rPr lang="en-US" sz="1800" b="1" kern="0">
                          <a:solidFill>
                            <a:srgbClr val="14314C"/>
                          </a:solidFill>
                          <a:effectLst/>
                          <a:latin typeface="微软雅黑" panose="020B0503020204020204" pitchFamily="34" charset="-122"/>
                          <a:ea typeface="微软雅黑" panose="020B0503020204020204" pitchFamily="34" charset="-122"/>
                        </a:rPr>
                        <a:t>/</a:t>
                      </a:r>
                      <a:r>
                        <a:rPr lang="zh-CN" sz="1800" b="1" kern="0">
                          <a:solidFill>
                            <a:srgbClr val="14314C"/>
                          </a:solidFill>
                          <a:effectLst/>
                          <a:latin typeface="微软雅黑" panose="020B0503020204020204" pitchFamily="34" charset="-122"/>
                          <a:ea typeface="微软雅黑" panose="020B0503020204020204" pitchFamily="34" charset="-122"/>
                        </a:rPr>
                        <a:t>直肠</a:t>
                      </a:r>
                      <a:r>
                        <a:rPr lang="en-US" sz="1800" b="1" kern="0">
                          <a:solidFill>
                            <a:srgbClr val="14314C"/>
                          </a:solidFill>
                          <a:effectLst/>
                          <a:latin typeface="微软雅黑" panose="020B0503020204020204" pitchFamily="34" charset="-122"/>
                          <a:ea typeface="微软雅黑" panose="020B0503020204020204" pitchFamily="34" charset="-122"/>
                        </a:rPr>
                        <a:t>NOS</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C23</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C23.9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胆囊</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C33</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C33.9</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气管</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C37</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C37.9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胸腺</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C52</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C52.9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阴道</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C55</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C55.9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子宫</a:t>
                      </a:r>
                      <a:r>
                        <a:rPr lang="en-US" sz="1800" b="1" kern="0" dirty="0">
                          <a:solidFill>
                            <a:srgbClr val="14314C"/>
                          </a:solidFill>
                          <a:effectLst/>
                          <a:latin typeface="微软雅黑" panose="020B0503020204020204" pitchFamily="34" charset="-122"/>
                          <a:ea typeface="微软雅黑" panose="020B0503020204020204" pitchFamily="34" charset="-122"/>
                        </a:rPr>
                        <a:t>NOS</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C56</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C56.9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卵巢</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C58</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C58.9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胎盘</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C61</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C61.9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前列腺</a:t>
                      </a:r>
                      <a:r>
                        <a:rPr lang="en-US" sz="1800" b="1" kern="0" dirty="0">
                          <a:solidFill>
                            <a:srgbClr val="14314C"/>
                          </a:solidFill>
                          <a:effectLst/>
                          <a:latin typeface="微软雅黑" panose="020B0503020204020204" pitchFamily="34" charset="-122"/>
                          <a:ea typeface="微软雅黑" panose="020B0503020204020204" pitchFamily="34" charset="-122"/>
                        </a:rPr>
                        <a:t>NOS</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C64</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C64.9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肾（实质）</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C65</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C65.9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肾盂</a:t>
                      </a:r>
                      <a:r>
                        <a:rPr lang="en-US" sz="1800" b="1" kern="0" dirty="0">
                          <a:solidFill>
                            <a:srgbClr val="14314C"/>
                          </a:solidFill>
                          <a:effectLst/>
                          <a:latin typeface="微软雅黑" panose="020B0503020204020204" pitchFamily="34" charset="-122"/>
                          <a:ea typeface="微软雅黑" panose="020B0503020204020204" pitchFamily="34" charset="-122"/>
                        </a:rPr>
                        <a:t>/</a:t>
                      </a:r>
                      <a:r>
                        <a:rPr lang="zh-CN" sz="1800" b="1" kern="0" dirty="0">
                          <a:solidFill>
                            <a:srgbClr val="14314C"/>
                          </a:solidFill>
                          <a:effectLst/>
                          <a:latin typeface="微软雅黑" panose="020B0503020204020204" pitchFamily="34" charset="-122"/>
                          <a:ea typeface="微软雅黑" panose="020B0503020204020204" pitchFamily="34" charset="-122"/>
                        </a:rPr>
                        <a:t>肾盏</a:t>
                      </a:r>
                      <a:r>
                        <a:rPr lang="en-US" sz="1800" b="1" kern="0" dirty="0">
                          <a:solidFill>
                            <a:srgbClr val="14314C"/>
                          </a:solidFill>
                          <a:effectLst/>
                          <a:latin typeface="微软雅黑" panose="020B0503020204020204" pitchFamily="34" charset="-122"/>
                          <a:ea typeface="微软雅黑" panose="020B0503020204020204" pitchFamily="34" charset="-122"/>
                        </a:rPr>
                        <a:t>/</a:t>
                      </a:r>
                      <a:r>
                        <a:rPr lang="zh-CN" sz="1800" b="1" kern="0" dirty="0">
                          <a:solidFill>
                            <a:srgbClr val="14314C"/>
                          </a:solidFill>
                          <a:effectLst/>
                          <a:latin typeface="微软雅黑" panose="020B0503020204020204" pitchFamily="34" charset="-122"/>
                          <a:ea typeface="微软雅黑" panose="020B0503020204020204" pitchFamily="34" charset="-122"/>
                        </a:rPr>
                        <a:t>肾盂输尿管连接处</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C66</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C66.9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输尿管</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C73</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C73.9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甲状腺</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192">
                <a:tc>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C80</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a:solidFill>
                            <a:srgbClr val="14314C"/>
                          </a:solidFill>
                          <a:effectLst/>
                          <a:latin typeface="微软雅黑" panose="020B0503020204020204" pitchFamily="34" charset="-122"/>
                          <a:ea typeface="微软雅黑" panose="020B0503020204020204" pitchFamily="34" charset="-122"/>
                        </a:rPr>
                        <a:t>C80.9</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1" kern="0" dirty="0">
                          <a:solidFill>
                            <a:srgbClr val="14314C"/>
                          </a:solidFill>
                          <a:effectLst/>
                          <a:latin typeface="微软雅黑" panose="020B0503020204020204" pitchFamily="34" charset="-122"/>
                          <a:ea typeface="微软雅黑" panose="020B0503020204020204" pitchFamily="34" charset="-122"/>
                        </a:rPr>
                        <a:t>NOS</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
        <p:nvSpPr>
          <p:cNvPr id="3" name="矩形 2"/>
          <p:cNvSpPr/>
          <p:nvPr/>
        </p:nvSpPr>
        <p:spPr>
          <a:xfrm>
            <a:off x="712519" y="4299284"/>
            <a:ext cx="10821755" cy="304800"/>
          </a:xfrm>
          <a:prstGeom prst="rect">
            <a:avLst/>
          </a:prstGeom>
          <a:noFill/>
          <a:ln w="28575">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ICD-O-3</a:t>
            </a:r>
            <a:r>
              <a:rPr lang="zh-CN" altLang="en-US" sz="4000" dirty="0">
                <a:solidFill>
                  <a:schemeClr val="bg1"/>
                </a:solidFill>
                <a:latin typeface="微软雅黑" panose="020B0503020204020204" pitchFamily="34" charset="-122"/>
                <a:ea typeface="微软雅黑" panose="020B0503020204020204" pitchFamily="34" charset="-122"/>
              </a:rPr>
              <a:t>与</a:t>
            </a:r>
            <a:r>
              <a:rPr lang="en-US" altLang="zh-CN" sz="4000" dirty="0">
                <a:solidFill>
                  <a:schemeClr val="bg1"/>
                </a:solidFill>
                <a:latin typeface="微软雅黑" panose="020B0503020204020204" pitchFamily="34" charset="-122"/>
                <a:ea typeface="微软雅黑" panose="020B0503020204020204" pitchFamily="34" charset="-122"/>
              </a:rPr>
              <a:t>ICD-10</a:t>
            </a:r>
            <a:r>
              <a:rPr lang="zh-CN" altLang="en-US" sz="4000" dirty="0">
                <a:solidFill>
                  <a:schemeClr val="bg1"/>
                </a:solidFill>
                <a:latin typeface="微软雅黑" panose="020B0503020204020204" pitchFamily="34" charset="-122"/>
                <a:ea typeface="微软雅黑" panose="020B0503020204020204" pitchFamily="34" charset="-122"/>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4" name="内容占位符 2"/>
          <p:cNvSpPr txBox="1"/>
          <p:nvPr/>
        </p:nvSpPr>
        <p:spPr>
          <a:xfrm>
            <a:off x="384275" y="883521"/>
            <a:ext cx="8003969" cy="551312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编码规则差异：</a:t>
            </a:r>
            <a:r>
              <a:rPr lang="en-US" altLang="zh-CN" dirty="0">
                <a:solidFill>
                  <a:srgbClr val="1B3055"/>
                </a:solidFill>
                <a:latin typeface="微软雅黑" panose="020B0503020204020204" pitchFamily="34" charset="-122"/>
                <a:ea typeface="微软雅黑" panose="020B0503020204020204" pitchFamily="34" charset="-122"/>
              </a:rPr>
              <a:t>ICD-10</a:t>
            </a:r>
            <a:r>
              <a:rPr lang="zh-CN" altLang="en-US" dirty="0">
                <a:solidFill>
                  <a:srgbClr val="1B3055"/>
                </a:solidFill>
                <a:latin typeface="微软雅黑" panose="020B0503020204020204" pitchFamily="34" charset="-122"/>
                <a:ea typeface="微软雅黑" panose="020B0503020204020204" pitchFamily="34" charset="-122"/>
              </a:rPr>
              <a:t>特有</a:t>
            </a:r>
            <a:endParaRPr lang="en-US" altLang="zh-CN" dirty="0">
              <a:solidFill>
                <a:srgbClr val="1B3055"/>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41961" y="1613673"/>
          <a:ext cx="11230087" cy="4596515"/>
        </p:xfrm>
        <a:graphic>
          <a:graphicData uri="http://schemas.openxmlformats.org/drawingml/2006/table">
            <a:tbl>
              <a:tblPr firstRow="1" firstCol="1" bandRow="1">
                <a:tableStyleId>{5C22544A-7EE6-4342-B048-85BDC9FD1C3A}</a:tableStyleId>
              </a:tblPr>
              <a:tblGrid>
                <a:gridCol w="1298197"/>
                <a:gridCol w="5368303"/>
                <a:gridCol w="1987404"/>
                <a:gridCol w="1718204"/>
                <a:gridCol w="857979"/>
              </a:tblGrid>
              <a:tr h="394486">
                <a:tc gridSpan="2">
                  <a:txBody>
                    <a:bodyPr/>
                    <a:lstStyle/>
                    <a:p>
                      <a:pPr algn="l">
                        <a:spcAft>
                          <a:spcPts val="0"/>
                        </a:spcAft>
                      </a:pPr>
                      <a:r>
                        <a:rPr lang="en-US" sz="1800" b="1" kern="0" dirty="0">
                          <a:effectLst/>
                          <a:latin typeface="微软雅黑" panose="020B0503020204020204" pitchFamily="34" charset="-122"/>
                          <a:ea typeface="微软雅黑" panose="020B0503020204020204" pitchFamily="34" charset="-122"/>
                        </a:rPr>
                        <a:t>ICD-10(C00-D48)</a:t>
                      </a:r>
                      <a:endParaRPr 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cPr/>
                </a:tc>
                <a:tc gridSpan="3">
                  <a:txBody>
                    <a:bodyPr/>
                    <a:lstStyle/>
                    <a:p>
                      <a:pPr algn="l">
                        <a:spcAft>
                          <a:spcPts val="0"/>
                        </a:spcAft>
                      </a:pPr>
                      <a:r>
                        <a:rPr lang="en-US" sz="1800" b="1" kern="0">
                          <a:effectLst/>
                          <a:latin typeface="微软雅黑" panose="020B0503020204020204" pitchFamily="34" charset="-122"/>
                          <a:ea typeface="微软雅黑" panose="020B0503020204020204" pitchFamily="34" charset="-122"/>
                        </a:rPr>
                        <a:t>ICD-O-3(C00-C80)</a:t>
                      </a:r>
                      <a:endParaRPr lang="zh-CN" sz="18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cPr/>
                </a:tc>
                <a:tc hMerge="1">
                  <a:tcPr/>
                </a:tc>
              </a:tr>
              <a:tr h="323233">
                <a:tc>
                  <a:txBody>
                    <a:bodyPr/>
                    <a:lstStyle/>
                    <a:p>
                      <a:pPr algn="l">
                        <a:spcAft>
                          <a:spcPts val="0"/>
                        </a:spcAft>
                      </a:pPr>
                      <a:r>
                        <a:rPr lang="zh-CN" sz="1800" b="1" kern="0" dirty="0">
                          <a:effectLst/>
                          <a:latin typeface="微软雅黑" panose="020B0503020204020204" pitchFamily="34" charset="-122"/>
                          <a:ea typeface="微软雅黑" panose="020B0503020204020204" pitchFamily="34" charset="-122"/>
                        </a:rPr>
                        <a:t>类目</a:t>
                      </a:r>
                      <a:endParaRPr 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dirty="0">
                          <a:solidFill>
                            <a:srgbClr val="14314C"/>
                          </a:solidFill>
                          <a:effectLst/>
                          <a:latin typeface="微软雅黑" panose="020B0503020204020204" pitchFamily="34" charset="-122"/>
                          <a:ea typeface="微软雅黑" panose="020B0503020204020204" pitchFamily="34" charset="-122"/>
                        </a:rPr>
                        <a:t>术语</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部位</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1" kern="0">
                          <a:solidFill>
                            <a:srgbClr val="14314C"/>
                          </a:solidFill>
                          <a:effectLst/>
                          <a:latin typeface="微软雅黑" panose="020B0503020204020204" pitchFamily="34" charset="-122"/>
                          <a:ea typeface="微软雅黑" panose="020B0503020204020204" pitchFamily="34" charset="-122"/>
                        </a:rPr>
                        <a:t>组织学</a:t>
                      </a:r>
                      <a:endParaRPr lang="zh-CN" sz="1800" b="1"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800" b="1" kern="0" dirty="0">
                          <a:solidFill>
                            <a:srgbClr val="14314C"/>
                          </a:solidFill>
                          <a:effectLst/>
                          <a:latin typeface="微软雅黑" panose="020B0503020204020204" pitchFamily="34" charset="-122"/>
                          <a:ea typeface="微软雅黑" panose="020B0503020204020204" pitchFamily="34" charset="-122"/>
                        </a:rPr>
                        <a:t>行为学</a:t>
                      </a:r>
                      <a:endParaRPr lang="zh-CN" sz="18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C22. …</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不同肿瘤细胞起源的肝恶性肿瘤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alt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C22</a:t>
                      </a:r>
                      <a:r>
                        <a:rPr lang="en-US" altLang="zh-CN" sz="1800" b="0" kern="0" dirty="0">
                          <a:solidFill>
                            <a:srgbClr val="14314C"/>
                          </a:solidFill>
                          <a:effectLst/>
                          <a:latin typeface="微软雅黑" panose="020B0503020204020204" pitchFamily="34" charset="-122"/>
                          <a:ea typeface="微软雅黑" panose="020B0503020204020204" pitchFamily="34" charset="-122"/>
                        </a:rPr>
                        <a:t>._</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alt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M-</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en-US" sz="1800" b="0" kern="0" dirty="0">
                        <a:solidFill>
                          <a:srgbClr val="14314C"/>
                        </a:solidFill>
                        <a:effectLst/>
                        <a:latin typeface="微软雅黑" panose="020B0503020204020204" pitchFamily="34" charset="-122"/>
                        <a:ea typeface="微软雅黑" panose="020B0503020204020204" pitchFamily="34" charset="-122"/>
                      </a:endParaRPr>
                    </a:p>
                  </a:txBody>
                  <a:tcPr marL="68580" marR="68580" marT="0" marB="0" anchor="ctr"/>
                </a:tc>
              </a:tr>
              <a:tr h="323233">
                <a:tc>
                  <a:txBody>
                    <a:bodyPr/>
                    <a:lstStyle/>
                    <a:p>
                      <a:pPr algn="l">
                        <a:spcAft>
                          <a:spcPts val="0"/>
                        </a:spcAft>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      0.2.3</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肝细胞癌、肝母细胞瘤、肝血管肉瘤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   C22</a:t>
                      </a:r>
                      <a:r>
                        <a:rPr lang="en-US" altLang="zh-CN" sz="1800" b="0" kern="0" dirty="0">
                          <a:solidFill>
                            <a:srgbClr val="14314C"/>
                          </a:solidFill>
                          <a:effectLst/>
                          <a:latin typeface="微软雅黑" panose="020B0503020204020204" pitchFamily="34" charset="-122"/>
                          <a:ea typeface="微软雅黑" panose="020B0503020204020204" pitchFamily="34" charset="-122"/>
                        </a:rPr>
                        <a:t>.0</a:t>
                      </a:r>
                      <a:endParaRPr lang="zh-CN" alt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alt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M-</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en-US" sz="1800" b="0" kern="0" dirty="0">
                        <a:solidFill>
                          <a:srgbClr val="14314C"/>
                        </a:solidFill>
                        <a:effectLst/>
                        <a:latin typeface="微软雅黑" panose="020B0503020204020204" pitchFamily="34" charset="-122"/>
                        <a:ea typeface="微软雅黑" panose="020B0503020204020204" pitchFamily="34" charset="-122"/>
                      </a:endParaRPr>
                    </a:p>
                  </a:txBody>
                  <a:tcPr marL="68580" marR="68580" marT="0" marB="0" anchor="ctr"/>
                </a:tc>
              </a:tr>
              <a:tr h="323233">
                <a:tc>
                  <a:txBody>
                    <a:bodyPr/>
                    <a:lstStyle/>
                    <a:p>
                      <a:pPr algn="l">
                        <a:spcAft>
                          <a:spcPts val="0"/>
                        </a:spcAft>
                      </a:pPr>
                      <a:r>
                        <a:rPr lang="en-US" sz="1800" b="0" kern="0" dirty="0">
                          <a:effectLst/>
                          <a:latin typeface="微软雅黑" panose="020B0503020204020204" pitchFamily="34" charset="-122"/>
                          <a:ea typeface="微软雅黑" panose="020B0503020204020204" pitchFamily="34" charset="-122"/>
                        </a:rPr>
                        <a:t>C43</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皮肤黑色素瘤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C44._</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M872-M879</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a:effectLst/>
                          <a:latin typeface="微软雅黑" panose="020B0503020204020204" pitchFamily="34" charset="-122"/>
                          <a:ea typeface="微软雅黑" panose="020B0503020204020204" pitchFamily="34" charset="-122"/>
                        </a:rPr>
                        <a:t>C45</a:t>
                      </a:r>
                      <a:endParaRPr lang="zh-CN" sz="18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间皮瘤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C_ _._</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M905</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a:effectLst/>
                          <a:latin typeface="微软雅黑" panose="020B0503020204020204" pitchFamily="34" charset="-122"/>
                          <a:ea typeface="微软雅黑" panose="020B0503020204020204" pitchFamily="34" charset="-122"/>
                        </a:rPr>
                        <a:t>C46</a:t>
                      </a:r>
                      <a:endParaRPr lang="zh-CN" sz="18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卡波西肉瘤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C_ _._</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M9140</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a:effectLst/>
                          <a:latin typeface="微软雅黑" panose="020B0503020204020204" pitchFamily="34" charset="-122"/>
                          <a:ea typeface="微软雅黑" panose="020B0503020204020204" pitchFamily="34" charset="-122"/>
                        </a:rPr>
                        <a:t>C81-C96</a:t>
                      </a:r>
                      <a:endParaRPr lang="zh-CN" sz="18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淋巴、造血和有关组织的恶性肿瘤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C00-C80</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M959-M998</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dirty="0">
                          <a:effectLst/>
                          <a:latin typeface="微软雅黑" panose="020B0503020204020204" pitchFamily="34" charset="-122"/>
                          <a:ea typeface="微软雅黑" panose="020B0503020204020204" pitchFamily="34" charset="-122"/>
                        </a:rPr>
                        <a:t>C78</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a:solidFill>
                            <a:srgbClr val="14314C"/>
                          </a:solidFill>
                          <a:effectLst/>
                          <a:latin typeface="微软雅黑" panose="020B0503020204020204" pitchFamily="34" charset="-122"/>
                          <a:ea typeface="微软雅黑" panose="020B0503020204020204" pitchFamily="34" charset="-122"/>
                        </a:rPr>
                        <a:t>呼吸和消化系统继发性恶性肿瘤</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C15-C39</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M-</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/6</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a:effectLst/>
                          <a:latin typeface="微软雅黑" panose="020B0503020204020204" pitchFamily="34" charset="-122"/>
                          <a:ea typeface="微软雅黑" panose="020B0503020204020204" pitchFamily="34" charset="-122"/>
                        </a:rPr>
                        <a:t>C79</a:t>
                      </a:r>
                      <a:endParaRPr lang="zh-CN" sz="18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a:solidFill>
                            <a:srgbClr val="14314C"/>
                          </a:solidFill>
                          <a:effectLst/>
                          <a:latin typeface="微软雅黑" panose="020B0503020204020204" pitchFamily="34" charset="-122"/>
                          <a:ea typeface="微软雅黑" panose="020B0503020204020204" pitchFamily="34" charset="-122"/>
                        </a:rPr>
                        <a:t>其他特指部位继发性恶性肿瘤</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C00-C14,</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M-</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/6</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dirty="0">
                          <a:effectLst/>
                          <a:latin typeface="微软雅黑" panose="020B0503020204020204" pitchFamily="34" charset="-122"/>
                          <a:ea typeface="微软雅黑" panose="020B0503020204020204" pitchFamily="34" charset="-122"/>
                        </a:rPr>
                        <a:t>C97</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a:solidFill>
                            <a:srgbClr val="14314C"/>
                          </a:solidFill>
                          <a:effectLst/>
                          <a:latin typeface="微软雅黑" panose="020B0503020204020204" pitchFamily="34" charset="-122"/>
                          <a:ea typeface="微软雅黑" panose="020B0503020204020204" pitchFamily="34" charset="-122"/>
                        </a:rPr>
                        <a:t>独立的多原发恶性肿瘤</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每一部位分别编码</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　</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/3</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dirty="0">
                          <a:effectLst/>
                          <a:latin typeface="微软雅黑" panose="020B0503020204020204" pitchFamily="34" charset="-122"/>
                          <a:ea typeface="微软雅黑" panose="020B0503020204020204" pitchFamily="34" charset="-122"/>
                        </a:rPr>
                        <a:t>D00-D09</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a:solidFill>
                            <a:srgbClr val="14314C"/>
                          </a:solidFill>
                          <a:effectLst/>
                          <a:latin typeface="微软雅黑" panose="020B0503020204020204" pitchFamily="34" charset="-122"/>
                          <a:ea typeface="微软雅黑" panose="020B0503020204020204" pitchFamily="34" charset="-122"/>
                        </a:rPr>
                        <a:t>原位癌</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C00-C80</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M-</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/2</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a:effectLst/>
                          <a:latin typeface="微软雅黑" panose="020B0503020204020204" pitchFamily="34" charset="-122"/>
                          <a:ea typeface="微软雅黑" panose="020B0503020204020204" pitchFamily="34" charset="-122"/>
                        </a:rPr>
                        <a:t>D10-D36</a:t>
                      </a:r>
                      <a:endParaRPr lang="zh-CN" sz="18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a:solidFill>
                            <a:srgbClr val="14314C"/>
                          </a:solidFill>
                          <a:effectLst/>
                          <a:latin typeface="微软雅黑" panose="020B0503020204020204" pitchFamily="34" charset="-122"/>
                          <a:ea typeface="微软雅黑" panose="020B0503020204020204" pitchFamily="34" charset="-122"/>
                        </a:rPr>
                        <a:t>良性肿瘤</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C00-C80</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M-</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/0</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3233">
                <a:tc>
                  <a:txBody>
                    <a:bodyPr/>
                    <a:lstStyle/>
                    <a:p>
                      <a:pPr algn="l">
                        <a:spcAft>
                          <a:spcPts val="0"/>
                        </a:spcAft>
                      </a:pPr>
                      <a:r>
                        <a:rPr lang="en-US" sz="1800" b="0" kern="0" dirty="0">
                          <a:effectLst/>
                          <a:latin typeface="微软雅黑" panose="020B0503020204020204" pitchFamily="34" charset="-122"/>
                          <a:ea typeface="微软雅黑" panose="020B0503020204020204" pitchFamily="34" charset="-122"/>
                        </a:rPr>
                        <a:t>D37-D48</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800" b="0" kern="0" dirty="0">
                          <a:solidFill>
                            <a:srgbClr val="14314C"/>
                          </a:solidFill>
                          <a:effectLst/>
                          <a:latin typeface="微软雅黑" panose="020B0503020204020204" pitchFamily="34" charset="-122"/>
                          <a:ea typeface="微软雅黑" panose="020B0503020204020204" pitchFamily="34" charset="-122"/>
                        </a:rPr>
                        <a:t>动态未定和未知的肿瘤</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a:solidFill>
                            <a:srgbClr val="14314C"/>
                          </a:solidFill>
                          <a:effectLst/>
                          <a:latin typeface="微软雅黑" panose="020B0503020204020204" pitchFamily="34" charset="-122"/>
                          <a:ea typeface="微软雅黑" panose="020B0503020204020204" pitchFamily="34" charset="-122"/>
                        </a:rPr>
                        <a:t>C00-C80</a:t>
                      </a:r>
                      <a:endParaRPr lang="zh-CN" sz="1800" b="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M-</a:t>
                      </a:r>
                      <a:endParaRPr lang="zh-CN" sz="1800" b="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sz="1800" b="0" kern="0" dirty="0">
                          <a:solidFill>
                            <a:srgbClr val="14314C"/>
                          </a:solidFill>
                          <a:effectLst/>
                          <a:latin typeface="微软雅黑" panose="020B0503020204020204" pitchFamily="34" charset="-122"/>
                          <a:ea typeface="微软雅黑" panose="020B0503020204020204" pitchFamily="34" charset="-122"/>
                        </a:rPr>
                        <a:t>/1</a:t>
                      </a:r>
                      <a:endParaRPr lang="en-US" sz="1800" b="0" kern="0" dirty="0">
                        <a:solidFill>
                          <a:srgbClr val="14314C"/>
                        </a:solidFill>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ICD-O-3</a:t>
            </a:r>
            <a:r>
              <a:rPr lang="zh-CN" altLang="en-US" sz="4000" dirty="0">
                <a:solidFill>
                  <a:schemeClr val="bg1"/>
                </a:solidFill>
                <a:latin typeface="微软雅黑" panose="020B0503020204020204" pitchFamily="34" charset="-122"/>
                <a:ea typeface="微软雅黑" panose="020B0503020204020204" pitchFamily="34" charset="-122"/>
              </a:rPr>
              <a:t>与</a:t>
            </a:r>
            <a:r>
              <a:rPr lang="en-US" altLang="zh-CN" sz="4000" dirty="0">
                <a:solidFill>
                  <a:schemeClr val="bg1"/>
                </a:solidFill>
                <a:latin typeface="微软雅黑" panose="020B0503020204020204" pitchFamily="34" charset="-122"/>
                <a:ea typeface="微软雅黑" panose="020B0503020204020204" pitchFamily="34" charset="-122"/>
              </a:rPr>
              <a:t>ICD-10</a:t>
            </a:r>
            <a:r>
              <a:rPr lang="zh-CN" altLang="en-US" sz="4000" dirty="0">
                <a:solidFill>
                  <a:schemeClr val="bg1"/>
                </a:solidFill>
                <a:latin typeface="微软雅黑" panose="020B0503020204020204" pitchFamily="34" charset="-122"/>
                <a:ea typeface="微软雅黑" panose="020B0503020204020204" pitchFamily="34" charset="-122"/>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4" name="内容占位符 2"/>
          <p:cNvSpPr txBox="1"/>
          <p:nvPr/>
        </p:nvSpPr>
        <p:spPr>
          <a:xfrm>
            <a:off x="1550719" y="1180709"/>
            <a:ext cx="8003969" cy="551312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3200" dirty="0">
                <a:solidFill>
                  <a:srgbClr val="1B3055"/>
                </a:solidFill>
                <a:latin typeface="微软雅黑" panose="020B0503020204020204" pitchFamily="34" charset="-122"/>
                <a:ea typeface="微软雅黑" panose="020B0503020204020204" pitchFamily="34" charset="-122"/>
              </a:rPr>
              <a:t>编码规则差异：</a:t>
            </a:r>
            <a:r>
              <a:rPr lang="en-US" altLang="zh-CN" sz="3200" dirty="0">
                <a:solidFill>
                  <a:srgbClr val="1B3055"/>
                </a:solidFill>
                <a:latin typeface="微软雅黑" panose="020B0503020204020204" pitchFamily="34" charset="-122"/>
                <a:ea typeface="微软雅黑" panose="020B0503020204020204" pitchFamily="34" charset="-122"/>
              </a:rPr>
              <a:t>ICD-O-3</a:t>
            </a:r>
            <a:r>
              <a:rPr lang="zh-CN" altLang="en-US" sz="3200" dirty="0">
                <a:solidFill>
                  <a:srgbClr val="1B3055"/>
                </a:solidFill>
                <a:latin typeface="微软雅黑" panose="020B0503020204020204" pitchFamily="34" charset="-122"/>
                <a:ea typeface="微软雅黑" panose="020B0503020204020204" pitchFamily="34" charset="-122"/>
              </a:rPr>
              <a:t>特有</a:t>
            </a:r>
            <a:endParaRPr lang="en-US" altLang="zh-CN" sz="3200" dirty="0">
              <a:solidFill>
                <a:srgbClr val="1B3055"/>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550719" y="2114105"/>
          <a:ext cx="8911442" cy="3324797"/>
        </p:xfrm>
        <a:graphic>
          <a:graphicData uri="http://schemas.openxmlformats.org/drawingml/2006/table">
            <a:tbl>
              <a:tblPr firstRow="1" firstCol="1" bandRow="1">
                <a:tableStyleId>{5C22544A-7EE6-4342-B048-85BDC9FD1C3A}</a:tableStyleId>
              </a:tblPr>
              <a:tblGrid>
                <a:gridCol w="3347137"/>
                <a:gridCol w="5564305"/>
              </a:tblGrid>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ICD-O-3</a:t>
                      </a:r>
                      <a:r>
                        <a:rPr lang="zh-CN" sz="2400" kern="0">
                          <a:effectLst/>
                          <a:latin typeface="微软雅黑" panose="020B0503020204020204" pitchFamily="34" charset="-122"/>
                          <a:ea typeface="微软雅黑" panose="020B0503020204020204" pitchFamily="34" charset="-122"/>
                        </a:rPr>
                        <a:t>编码</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dirty="0">
                          <a:effectLst/>
                          <a:latin typeface="微软雅黑" panose="020B0503020204020204" pitchFamily="34" charset="-122"/>
                          <a:ea typeface="微软雅黑" panose="020B0503020204020204" pitchFamily="34" charset="-122"/>
                        </a:rPr>
                        <a:t>术语</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C42</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dirty="0">
                          <a:solidFill>
                            <a:srgbClr val="14314C"/>
                          </a:solidFill>
                          <a:effectLst/>
                          <a:latin typeface="微软雅黑" panose="020B0503020204020204" pitchFamily="34" charset="-122"/>
                          <a:ea typeface="微软雅黑" panose="020B0503020204020204" pitchFamily="34" charset="-122"/>
                        </a:rPr>
                        <a:t>造血和网状内皮系统</a:t>
                      </a:r>
                      <a:endParaRPr lang="zh-CN" sz="24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C42.0</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a:solidFill>
                            <a:srgbClr val="14314C"/>
                          </a:solidFill>
                          <a:effectLst/>
                          <a:latin typeface="微软雅黑" panose="020B0503020204020204" pitchFamily="34" charset="-122"/>
                          <a:ea typeface="微软雅黑" panose="020B0503020204020204" pitchFamily="34" charset="-122"/>
                        </a:rPr>
                        <a:t>血液</a:t>
                      </a:r>
                      <a:endParaRPr lang="zh-CN" sz="24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C42.1</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dirty="0">
                          <a:solidFill>
                            <a:srgbClr val="14314C"/>
                          </a:solidFill>
                          <a:effectLst/>
                          <a:latin typeface="微软雅黑" panose="020B0503020204020204" pitchFamily="34" charset="-122"/>
                          <a:ea typeface="微软雅黑" panose="020B0503020204020204" pitchFamily="34" charset="-122"/>
                        </a:rPr>
                        <a:t>骨髓</a:t>
                      </a:r>
                      <a:endParaRPr lang="zh-CN" sz="24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C42.2</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dirty="0">
                          <a:solidFill>
                            <a:srgbClr val="14314C"/>
                          </a:solidFill>
                          <a:effectLst/>
                          <a:latin typeface="微软雅黑" panose="020B0503020204020204" pitchFamily="34" charset="-122"/>
                          <a:ea typeface="微软雅黑" panose="020B0503020204020204" pitchFamily="34" charset="-122"/>
                        </a:rPr>
                        <a:t>脾</a:t>
                      </a:r>
                      <a:endParaRPr lang="zh-CN" sz="24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C42.3</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dirty="0">
                          <a:solidFill>
                            <a:srgbClr val="14314C"/>
                          </a:solidFill>
                          <a:effectLst/>
                          <a:latin typeface="微软雅黑" panose="020B0503020204020204" pitchFamily="34" charset="-122"/>
                          <a:ea typeface="微软雅黑" panose="020B0503020204020204" pitchFamily="34" charset="-122"/>
                        </a:rPr>
                        <a:t>网状内皮系统，未特指</a:t>
                      </a:r>
                      <a:endParaRPr lang="zh-CN" sz="24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4971">
                <a:tc>
                  <a:txBody>
                    <a:bodyPr/>
                    <a:lstStyle/>
                    <a:p>
                      <a:pPr algn="l">
                        <a:spcAft>
                          <a:spcPts val="0"/>
                        </a:spcAft>
                      </a:pPr>
                      <a:r>
                        <a:rPr lang="en-US" sz="2400" kern="0">
                          <a:effectLst/>
                          <a:latin typeface="微软雅黑" panose="020B0503020204020204" pitchFamily="34" charset="-122"/>
                          <a:ea typeface="微软雅黑" panose="020B0503020204020204" pitchFamily="34" charset="-122"/>
                        </a:rPr>
                        <a:t>C42.4</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400" kern="0" dirty="0">
                          <a:solidFill>
                            <a:srgbClr val="14314C"/>
                          </a:solidFill>
                          <a:effectLst/>
                          <a:latin typeface="微软雅黑" panose="020B0503020204020204" pitchFamily="34" charset="-122"/>
                          <a:ea typeface="微软雅黑" panose="020B0503020204020204" pitchFamily="34" charset="-122"/>
                        </a:rPr>
                        <a:t>造血系统，未特指</a:t>
                      </a:r>
                      <a:endParaRPr lang="zh-CN" sz="24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
        <p:nvSpPr>
          <p:cNvPr id="3" name="箭头: 下 2"/>
          <p:cNvSpPr/>
          <p:nvPr/>
        </p:nvSpPr>
        <p:spPr>
          <a:xfrm>
            <a:off x="5336275" y="5540991"/>
            <a:ext cx="586853" cy="39578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26090" y="6061503"/>
            <a:ext cx="3425588" cy="497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7919"/>
                </a:solidFill>
                <a:latin typeface="微软雅黑" panose="020B0503020204020204" pitchFamily="34" charset="-122"/>
                <a:ea typeface="微软雅黑" panose="020B0503020204020204" pitchFamily="34" charset="-122"/>
              </a:rPr>
              <a:t>ICD-10:  C90-C95</a:t>
            </a:r>
            <a:endParaRPr lang="zh-CN" altLang="en-US" sz="2400" b="1" dirty="0">
              <a:solidFill>
                <a:srgbClr val="FF791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ICD-O-3</a:t>
            </a:r>
            <a:r>
              <a:rPr lang="zh-CN" altLang="en-US" sz="4000" dirty="0">
                <a:solidFill>
                  <a:schemeClr val="bg1"/>
                </a:solidFill>
                <a:latin typeface="微软雅黑" panose="020B0503020204020204" pitchFamily="34" charset="-122"/>
                <a:ea typeface="微软雅黑" panose="020B0503020204020204" pitchFamily="34" charset="-122"/>
              </a:rPr>
              <a:t>与</a:t>
            </a:r>
            <a:r>
              <a:rPr lang="en-US" altLang="zh-CN" sz="4000" dirty="0">
                <a:solidFill>
                  <a:schemeClr val="bg1"/>
                </a:solidFill>
                <a:latin typeface="微软雅黑" panose="020B0503020204020204" pitchFamily="34" charset="-122"/>
                <a:ea typeface="微软雅黑" panose="020B0503020204020204" pitchFamily="34" charset="-122"/>
              </a:rPr>
              <a:t>ICD-10</a:t>
            </a:r>
            <a:r>
              <a:rPr lang="zh-CN" altLang="en-US" sz="4000" dirty="0">
                <a:solidFill>
                  <a:schemeClr val="bg1"/>
                </a:solidFill>
                <a:latin typeface="微软雅黑" panose="020B0503020204020204" pitchFamily="34" charset="-122"/>
                <a:ea typeface="微软雅黑" panose="020B0503020204020204" pitchFamily="34" charset="-122"/>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4" name="内容占位符 2"/>
          <p:cNvSpPr txBox="1"/>
          <p:nvPr/>
        </p:nvSpPr>
        <p:spPr>
          <a:xfrm>
            <a:off x="961902" y="883522"/>
            <a:ext cx="10034649" cy="5786260"/>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3200" dirty="0">
                <a:solidFill>
                  <a:srgbClr val="1B3055"/>
                </a:solidFill>
                <a:latin typeface="微软雅黑" panose="020B0503020204020204" pitchFamily="34" charset="-122"/>
                <a:ea typeface="微软雅黑" panose="020B0503020204020204" pitchFamily="34" charset="-122"/>
              </a:rPr>
              <a:t>编码查找方法差异</a:t>
            </a:r>
            <a:endParaRPr lang="en-US" altLang="zh-CN" sz="32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dirty="0">
                <a:solidFill>
                  <a:srgbClr val="1B3055"/>
                </a:solidFill>
                <a:latin typeface="微软雅黑" panose="020B0503020204020204" pitchFamily="34" charset="-122"/>
                <a:ea typeface="微软雅黑" panose="020B0503020204020204" pitchFamily="34" charset="-122"/>
              </a:rPr>
              <a:t>工具书不同：</a:t>
            </a:r>
            <a:endParaRPr lang="en-US" altLang="zh-CN" dirty="0">
              <a:solidFill>
                <a:srgbClr val="1B3055"/>
              </a:solidFill>
              <a:latin typeface="微软雅黑" panose="020B0503020204020204" pitchFamily="34" charset="-122"/>
              <a:ea typeface="微软雅黑" panose="020B0503020204020204" pitchFamily="34" charset="-122"/>
            </a:endParaRPr>
          </a:p>
          <a:p>
            <a:pPr lvl="2">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国际肿瘤学分类第三版（</a:t>
            </a:r>
            <a:r>
              <a:rPr lang="en-US" altLang="zh-CN" sz="1600" dirty="0">
                <a:solidFill>
                  <a:srgbClr val="1B3055"/>
                </a:solidFill>
                <a:latin typeface="微软雅黑" panose="020B0503020204020204" pitchFamily="34" charset="-122"/>
                <a:ea typeface="微软雅黑" panose="020B0503020204020204" pitchFamily="34" charset="-122"/>
              </a:rPr>
              <a:t>ICD-O-3</a:t>
            </a:r>
            <a:r>
              <a:rPr lang="zh-CN" altLang="en-US"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lvl="2">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国际疾病与相关健康问题统计分类第十次修订本（</a:t>
            </a:r>
            <a:r>
              <a:rPr lang="en-US" altLang="zh-CN" sz="1600" dirty="0">
                <a:solidFill>
                  <a:srgbClr val="1B3055"/>
                </a:solidFill>
                <a:latin typeface="微软雅黑" panose="020B0503020204020204" pitchFamily="34" charset="-122"/>
                <a:ea typeface="微软雅黑" panose="020B0503020204020204" pitchFamily="34" charset="-122"/>
              </a:rPr>
              <a:t>ICD-10</a:t>
            </a:r>
            <a:r>
              <a:rPr lang="zh-CN" altLang="en-US"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dirty="0">
                <a:solidFill>
                  <a:srgbClr val="1B3055"/>
                </a:solidFill>
                <a:latin typeface="微软雅黑" panose="020B0503020204020204" pitchFamily="34" charset="-122"/>
                <a:ea typeface="微软雅黑" panose="020B0503020204020204" pitchFamily="34" charset="-122"/>
              </a:rPr>
              <a:t>查找方法特异性：</a:t>
            </a:r>
            <a:endParaRPr lang="en-US" altLang="zh-CN" dirty="0">
              <a:solidFill>
                <a:srgbClr val="1B3055"/>
              </a:solidFill>
              <a:latin typeface="微软雅黑" panose="020B0503020204020204" pitchFamily="34" charset="-122"/>
              <a:ea typeface="微软雅黑" panose="020B0503020204020204" pitchFamily="34" charset="-122"/>
            </a:endParaRPr>
          </a:p>
        </p:txBody>
      </p:sp>
      <p:sp>
        <p:nvSpPr>
          <p:cNvPr id="6" name="内容占位符 2"/>
          <p:cNvSpPr txBox="1"/>
          <p:nvPr/>
        </p:nvSpPr>
        <p:spPr>
          <a:xfrm>
            <a:off x="6451423" y="5162703"/>
            <a:ext cx="4236369" cy="1431471"/>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 — —</a:t>
            </a:r>
            <a:r>
              <a:rPr lang="zh-CN" altLang="en-US" sz="1600" dirty="0">
                <a:solidFill>
                  <a:srgbClr val="1B3055"/>
                </a:solidFill>
                <a:latin typeface="微软雅黑" panose="020B0503020204020204" pitchFamily="34" charset="-122"/>
                <a:ea typeface="微软雅黑" panose="020B0503020204020204" pitchFamily="34" charset="-122"/>
              </a:rPr>
              <a:t>特指部位</a:t>
            </a:r>
            <a:r>
              <a:rPr lang="en-US" altLang="zh-CN" sz="1600" dirty="0">
                <a:solidFill>
                  <a:srgbClr val="1B3055"/>
                </a:solidFill>
                <a:latin typeface="微软雅黑" panose="020B0503020204020204" pitchFamily="34" charset="-122"/>
                <a:ea typeface="微软雅黑" panose="020B0503020204020204" pitchFamily="34" charset="-122"/>
              </a:rPr>
              <a:t>-</a:t>
            </a:r>
            <a:r>
              <a:rPr lang="zh-CN" altLang="en-US" sz="1600" dirty="0">
                <a:solidFill>
                  <a:srgbClr val="1B3055"/>
                </a:solidFill>
                <a:latin typeface="微软雅黑" panose="020B0503020204020204" pitchFamily="34" charset="-122"/>
                <a:ea typeface="微软雅黑" panose="020B0503020204020204" pitchFamily="34" charset="-122"/>
              </a:rPr>
              <a:t>见肿瘤，恶性</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 — —</a:t>
            </a:r>
            <a:r>
              <a:rPr lang="zh-CN" altLang="en-US" sz="1600" dirty="0">
                <a:solidFill>
                  <a:srgbClr val="1B3055"/>
                </a:solidFill>
                <a:latin typeface="微软雅黑" panose="020B0503020204020204" pitchFamily="34" charset="-122"/>
                <a:ea typeface="微软雅黑" panose="020B0503020204020204" pitchFamily="34" charset="-122"/>
              </a:rPr>
              <a:t>未特指部位（女性）</a:t>
            </a:r>
            <a:r>
              <a:rPr lang="en-US" altLang="zh-CN" sz="1600" dirty="0">
                <a:solidFill>
                  <a:srgbClr val="1B3055"/>
                </a:solidFill>
                <a:latin typeface="微软雅黑" panose="020B0503020204020204" pitchFamily="34" charset="-122"/>
                <a:ea typeface="微软雅黑" panose="020B0503020204020204" pitchFamily="34" charset="-122"/>
              </a:rPr>
              <a:t>C50.9</a:t>
            </a:r>
            <a:endParaRPr lang="zh-CN" altLang="en-US" sz="16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7" name="内容占位符 2"/>
          <p:cNvSpPr txBox="1"/>
          <p:nvPr/>
        </p:nvSpPr>
        <p:spPr>
          <a:xfrm>
            <a:off x="1906295" y="3762499"/>
            <a:ext cx="6155072" cy="3532910"/>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癌</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a:t>
            </a:r>
            <a:r>
              <a:rPr lang="zh-CN" altLang="en-US" sz="1600" dirty="0">
                <a:solidFill>
                  <a:srgbClr val="1B3055"/>
                </a:solidFill>
                <a:latin typeface="微软雅黑" panose="020B0503020204020204" pitchFamily="34" charset="-122"/>
                <a:ea typeface="微软雅黑" panose="020B0503020204020204" pitchFamily="34" charset="-122"/>
              </a:rPr>
              <a:t>导管（细胞）（</a:t>
            </a:r>
            <a:r>
              <a:rPr lang="en-US" altLang="zh-CN" sz="1600" dirty="0">
                <a:solidFill>
                  <a:srgbClr val="1B3055"/>
                </a:solidFill>
                <a:latin typeface="微软雅黑" panose="020B0503020204020204" pitchFamily="34" charset="-122"/>
                <a:ea typeface="微软雅黑" panose="020B0503020204020204" pitchFamily="34" charset="-122"/>
              </a:rPr>
              <a:t>M8500/3</a:t>
            </a:r>
            <a:r>
              <a:rPr lang="zh-CN" altLang="en-US" sz="1600" dirty="0">
                <a:solidFill>
                  <a:srgbClr val="1B3055"/>
                </a:solidFill>
                <a:latin typeface="微软雅黑" panose="020B0503020204020204" pitchFamily="34" charset="-122"/>
                <a:ea typeface="微软雅黑" panose="020B0503020204020204" pitchFamily="34" charset="-122"/>
              </a:rPr>
              <a:t>）</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 —</a:t>
            </a:r>
            <a:r>
              <a:rPr lang="zh-CN" altLang="en-US" sz="1600" dirty="0">
                <a:solidFill>
                  <a:srgbClr val="1B3055"/>
                </a:solidFill>
                <a:latin typeface="微软雅黑" panose="020B0503020204020204" pitchFamily="34" charset="-122"/>
                <a:ea typeface="微软雅黑" panose="020B0503020204020204" pitchFamily="34" charset="-122"/>
              </a:rPr>
              <a:t>浸润性（</a:t>
            </a:r>
            <a:r>
              <a:rPr lang="en-US" altLang="zh-CN" sz="1600" dirty="0">
                <a:solidFill>
                  <a:srgbClr val="1B3055"/>
                </a:solidFill>
                <a:latin typeface="微软雅黑" panose="020B0503020204020204" pitchFamily="34" charset="-122"/>
                <a:ea typeface="微软雅黑" panose="020B0503020204020204" pitchFamily="34" charset="-122"/>
              </a:rPr>
              <a:t>M8500/3</a:t>
            </a:r>
            <a:r>
              <a:rPr lang="zh-CN" altLang="en-US" sz="1600" dirty="0">
                <a:solidFill>
                  <a:srgbClr val="1B3055"/>
                </a:solidFill>
                <a:latin typeface="微软雅黑" panose="020B0503020204020204" pitchFamily="34" charset="-122"/>
                <a:ea typeface="微软雅黑" panose="020B0503020204020204" pitchFamily="34" charset="-122"/>
              </a:rPr>
              <a:t>）</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 — —</a:t>
            </a:r>
            <a:r>
              <a:rPr lang="zh-CN" altLang="en-US" sz="1600" dirty="0">
                <a:solidFill>
                  <a:srgbClr val="1B3055"/>
                </a:solidFill>
                <a:latin typeface="微软雅黑" panose="020B0503020204020204" pitchFamily="34" charset="-122"/>
                <a:ea typeface="微软雅黑" panose="020B0503020204020204" pitchFamily="34" charset="-122"/>
              </a:rPr>
              <a:t>伴有小叶性（原位）癌（</a:t>
            </a:r>
            <a:r>
              <a:rPr lang="en-US" altLang="zh-CN" sz="1600" dirty="0">
                <a:solidFill>
                  <a:srgbClr val="1B3055"/>
                </a:solidFill>
                <a:latin typeface="微软雅黑" panose="020B0503020204020204" pitchFamily="34" charset="-122"/>
                <a:ea typeface="微软雅黑" panose="020B0503020204020204" pitchFamily="34" charset="-122"/>
              </a:rPr>
              <a:t>M8522/3</a:t>
            </a:r>
            <a:r>
              <a:rPr lang="zh-CN" altLang="en-US" sz="1600" dirty="0">
                <a:solidFill>
                  <a:srgbClr val="1B3055"/>
                </a:solidFill>
                <a:latin typeface="微软雅黑" panose="020B0503020204020204" pitchFamily="34" charset="-122"/>
                <a:ea typeface="微软雅黑" panose="020B0503020204020204" pitchFamily="34" charset="-122"/>
              </a:rPr>
              <a:t>）</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 — — —</a:t>
            </a:r>
            <a:r>
              <a:rPr lang="zh-CN" altLang="en-US" sz="1600" dirty="0">
                <a:solidFill>
                  <a:srgbClr val="1B3055"/>
                </a:solidFill>
                <a:latin typeface="微软雅黑" panose="020B0503020204020204" pitchFamily="34" charset="-122"/>
                <a:ea typeface="微软雅黑" panose="020B0503020204020204" pitchFamily="34" charset="-122"/>
              </a:rPr>
              <a:t>特指部位</a:t>
            </a:r>
            <a:r>
              <a:rPr lang="en-US" altLang="zh-CN" sz="1600" dirty="0">
                <a:solidFill>
                  <a:srgbClr val="1B3055"/>
                </a:solidFill>
                <a:latin typeface="微软雅黑" panose="020B0503020204020204" pitchFamily="34" charset="-122"/>
                <a:ea typeface="微软雅黑" panose="020B0503020204020204" pitchFamily="34" charset="-122"/>
              </a:rPr>
              <a:t>-</a:t>
            </a:r>
            <a:r>
              <a:rPr lang="zh-CN" altLang="en-US" sz="1600" dirty="0">
                <a:solidFill>
                  <a:srgbClr val="1B3055"/>
                </a:solidFill>
                <a:latin typeface="微软雅黑" panose="020B0503020204020204" pitchFamily="34" charset="-122"/>
                <a:ea typeface="微软雅黑" panose="020B0503020204020204" pitchFamily="34" charset="-122"/>
              </a:rPr>
              <a:t>见肿瘤，恶性</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1B3055"/>
                </a:solidFill>
                <a:latin typeface="微软雅黑" panose="020B0503020204020204" pitchFamily="34" charset="-122"/>
                <a:ea typeface="微软雅黑" panose="020B0503020204020204" pitchFamily="34" charset="-122"/>
              </a:rPr>
              <a:t>— — — —</a:t>
            </a:r>
            <a:r>
              <a:rPr lang="zh-CN" altLang="en-US" sz="1600" dirty="0">
                <a:solidFill>
                  <a:srgbClr val="1B3055"/>
                </a:solidFill>
                <a:latin typeface="微软雅黑" panose="020B0503020204020204" pitchFamily="34" charset="-122"/>
                <a:ea typeface="微软雅黑" panose="020B0503020204020204" pitchFamily="34" charset="-122"/>
              </a:rPr>
              <a:t>未特指部位</a:t>
            </a:r>
            <a:r>
              <a:rPr lang="en-US" altLang="zh-CN" sz="1600" dirty="0">
                <a:solidFill>
                  <a:srgbClr val="1B3055"/>
                </a:solidFill>
                <a:latin typeface="微软雅黑" panose="020B0503020204020204" pitchFamily="34" charset="-122"/>
                <a:ea typeface="微软雅黑" panose="020B0503020204020204" pitchFamily="34" charset="-122"/>
              </a:rPr>
              <a:t>C50.9</a:t>
            </a:r>
            <a:endParaRPr lang="zh-CN" altLang="en-US" sz="16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3" name="矩形: 圆角 2"/>
          <p:cNvSpPr/>
          <p:nvPr/>
        </p:nvSpPr>
        <p:spPr>
          <a:xfrm>
            <a:off x="6662057" y="5162703"/>
            <a:ext cx="3218213" cy="537453"/>
          </a:xfrm>
          <a:prstGeom prst="roundRect">
            <a:avLst/>
          </a:prstGeom>
          <a:noFill/>
          <a:ln w="25400">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ICD-O-3</a:t>
            </a:r>
            <a:r>
              <a:rPr lang="zh-CN" altLang="en-US" sz="4000" dirty="0">
                <a:solidFill>
                  <a:schemeClr val="bg1"/>
                </a:solidFill>
                <a:latin typeface="微软雅黑" panose="020B0503020204020204" pitchFamily="34" charset="-122"/>
                <a:ea typeface="微软雅黑" panose="020B0503020204020204" pitchFamily="34" charset="-122"/>
              </a:rPr>
              <a:t>与</a:t>
            </a:r>
            <a:r>
              <a:rPr lang="en-US" altLang="zh-CN" sz="4000" dirty="0">
                <a:solidFill>
                  <a:schemeClr val="bg1"/>
                </a:solidFill>
                <a:latin typeface="微软雅黑" panose="020B0503020204020204" pitchFamily="34" charset="-122"/>
                <a:ea typeface="微软雅黑" panose="020B0503020204020204" pitchFamily="34" charset="-122"/>
              </a:rPr>
              <a:t>ICD-10</a:t>
            </a:r>
            <a:r>
              <a:rPr lang="zh-CN" altLang="en-US" sz="4000" dirty="0">
                <a:solidFill>
                  <a:schemeClr val="bg1"/>
                </a:solidFill>
                <a:latin typeface="微软雅黑" panose="020B0503020204020204" pitchFamily="34" charset="-122"/>
                <a:ea typeface="微软雅黑" panose="020B0503020204020204" pitchFamily="34" charset="-122"/>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4" name="内容占位符 2"/>
          <p:cNvSpPr txBox="1"/>
          <p:nvPr/>
        </p:nvSpPr>
        <p:spPr>
          <a:xfrm>
            <a:off x="2273968" y="1010654"/>
            <a:ext cx="6256421" cy="523874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3200" dirty="0">
                <a:solidFill>
                  <a:srgbClr val="1B3055"/>
                </a:solidFill>
                <a:latin typeface="微软雅黑" panose="020B0503020204020204" pitchFamily="34" charset="-122"/>
                <a:ea typeface="微软雅黑" panose="020B0503020204020204" pitchFamily="34" charset="-122"/>
              </a:rPr>
              <a:t>应用差异</a:t>
            </a:r>
            <a:endParaRPr lang="en-US" altLang="zh-CN" sz="32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2800" dirty="0">
                <a:solidFill>
                  <a:srgbClr val="1B3055"/>
                </a:solidFill>
                <a:latin typeface="微软雅黑" panose="020B0503020204020204" pitchFamily="34" charset="-122"/>
                <a:ea typeface="微软雅黑" panose="020B0503020204020204" pitchFamily="34" charset="-122"/>
              </a:rPr>
              <a:t>ICD-O-3:</a:t>
            </a:r>
            <a:endParaRPr lang="en-US" altLang="zh-CN" sz="2800" dirty="0">
              <a:solidFill>
                <a:srgbClr val="1B3055"/>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14314C"/>
                </a:solidFill>
                <a:latin typeface="微软雅黑" panose="020B0503020204020204" pitchFamily="34" charset="-122"/>
                <a:ea typeface="微软雅黑" panose="020B0503020204020204" pitchFamily="34" charset="-122"/>
              </a:rPr>
              <a:t>多用于肿瘤统计</a:t>
            </a:r>
            <a:endParaRPr lang="zh-CN" altLang="en-US" dirty="0">
              <a:solidFill>
                <a:srgbClr val="14314C"/>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14314C"/>
                </a:solidFill>
                <a:latin typeface="微软雅黑" panose="020B0503020204020204" pitchFamily="34" charset="-122"/>
                <a:ea typeface="微软雅黑" panose="020B0503020204020204" pitchFamily="34" charset="-122"/>
              </a:rPr>
              <a:t>肿瘤专科医院的病案编目</a:t>
            </a:r>
            <a:endParaRPr lang="en-US" altLang="zh-CN" sz="32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2800" dirty="0">
                <a:solidFill>
                  <a:srgbClr val="14314C"/>
                </a:solidFill>
                <a:latin typeface="微软雅黑" panose="020B0503020204020204" pitchFamily="34" charset="-122"/>
                <a:ea typeface="微软雅黑" panose="020B0503020204020204" pitchFamily="34" charset="-122"/>
              </a:rPr>
              <a:t>ICD-10</a:t>
            </a:r>
            <a:r>
              <a:rPr lang="zh-CN" altLang="en-US" sz="2800" dirty="0">
                <a:solidFill>
                  <a:srgbClr val="14314C"/>
                </a:solidFill>
                <a:latin typeface="微软雅黑" panose="020B0503020204020204" pitchFamily="34" charset="-122"/>
                <a:ea typeface="微软雅黑" panose="020B0503020204020204" pitchFamily="34" charset="-122"/>
              </a:rPr>
              <a:t>：</a:t>
            </a:r>
            <a:endParaRPr lang="en-US" altLang="zh-CN" sz="2800" dirty="0">
              <a:solidFill>
                <a:srgbClr val="14314C"/>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14314C"/>
                </a:solidFill>
                <a:latin typeface="微软雅黑" panose="020B0503020204020204" pitchFamily="34" charset="-122"/>
                <a:ea typeface="微软雅黑" panose="020B0503020204020204" pitchFamily="34" charset="-122"/>
              </a:rPr>
              <a:t>多用于疾病分类和死因统计</a:t>
            </a:r>
            <a:endParaRPr lang="zh-CN" altLang="en-US" dirty="0">
              <a:solidFill>
                <a:srgbClr val="14314C"/>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14314C"/>
                </a:solidFill>
                <a:latin typeface="微软雅黑" panose="020B0503020204020204" pitchFamily="34" charset="-122"/>
                <a:ea typeface="微软雅黑" panose="020B0503020204020204" pitchFamily="34" charset="-122"/>
              </a:rPr>
              <a:t>医院评价和病种付费（</a:t>
            </a:r>
            <a:r>
              <a:rPr lang="en-US" altLang="zh-CN" dirty="0">
                <a:solidFill>
                  <a:srgbClr val="14314C"/>
                </a:solidFill>
                <a:latin typeface="微软雅黑" panose="020B0503020204020204" pitchFamily="34" charset="-122"/>
                <a:ea typeface="微软雅黑" panose="020B0503020204020204" pitchFamily="34" charset="-122"/>
              </a:rPr>
              <a:t>DRGs</a:t>
            </a:r>
            <a:r>
              <a:rPr lang="zh-CN" altLang="en-US" dirty="0">
                <a:solidFill>
                  <a:srgbClr val="14314C"/>
                </a:solidFill>
                <a:latin typeface="微软雅黑" panose="020B0503020204020204" pitchFamily="34" charset="-122"/>
                <a:ea typeface="微软雅黑" panose="020B0503020204020204" pitchFamily="34" charset="-122"/>
              </a:rPr>
              <a:t>）</a:t>
            </a:r>
            <a:endParaRPr lang="zh-CN" altLang="en-US" dirty="0">
              <a:solidFill>
                <a:srgbClr val="14314C"/>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14314C"/>
                </a:solidFill>
                <a:latin typeface="微软雅黑" panose="020B0503020204020204" pitchFamily="34" charset="-122"/>
                <a:ea typeface="微软雅黑" panose="020B0503020204020204" pitchFamily="34" charset="-122"/>
              </a:rPr>
              <a:t>与形态学编码结合，也用于肿瘤统计</a:t>
            </a:r>
            <a:endParaRPr lang="zh-CN" altLang="en-US" dirty="0">
              <a:solidFill>
                <a:srgbClr val="14314C"/>
              </a:solidFill>
              <a:latin typeface="微软雅黑" panose="020B0503020204020204" pitchFamily="34" charset="-122"/>
              <a:ea typeface="微软雅黑" panose="020B0503020204020204" pitchFamily="34" charset="-122"/>
            </a:endParaRPr>
          </a:p>
          <a:p>
            <a:pPr>
              <a:lnSpc>
                <a:spcPct val="150000"/>
              </a:lnSpc>
            </a:pPr>
            <a:endParaRPr lang="zh-CN" altLang="en-US"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zh-CN" altLang="en-US" sz="4000" dirty="0">
                <a:solidFill>
                  <a:schemeClr val="bg1"/>
                </a:solidFill>
                <a:latin typeface="微软雅黑" panose="020B0503020204020204" pitchFamily="34" charset="-122"/>
                <a:ea typeface="微软雅黑" panose="020B0503020204020204" pitchFamily="34" charset="-122"/>
              </a:rPr>
              <a:t>    </a:t>
            </a:r>
            <a:r>
              <a:rPr lang="en-US" altLang="zh-CN" sz="4000" dirty="0">
                <a:solidFill>
                  <a:schemeClr val="bg1"/>
                </a:solidFill>
                <a:latin typeface="微软雅黑" panose="020B0503020204020204" pitchFamily="34" charset="-122"/>
                <a:ea typeface="微软雅黑" panose="020B0503020204020204" pitchFamily="34" charset="-122"/>
                <a:sym typeface="+mn-ea"/>
              </a:rPr>
              <a:t>ICD-O-3</a:t>
            </a:r>
            <a:r>
              <a:rPr lang="zh-CN" altLang="en-US" sz="4000" dirty="0">
                <a:solidFill>
                  <a:schemeClr val="bg1"/>
                </a:solidFill>
                <a:latin typeface="微软雅黑" panose="020B0503020204020204" pitchFamily="34" charset="-122"/>
                <a:ea typeface="微软雅黑" panose="020B0503020204020204" pitchFamily="34" charset="-122"/>
                <a:sym typeface="+mn-ea"/>
              </a:rPr>
              <a:t>与</a:t>
            </a:r>
            <a:r>
              <a:rPr lang="en-US" altLang="zh-CN" sz="4000" dirty="0">
                <a:solidFill>
                  <a:schemeClr val="bg1"/>
                </a:solidFill>
                <a:latin typeface="微软雅黑" panose="020B0503020204020204" pitchFamily="34" charset="-122"/>
                <a:ea typeface="微软雅黑" panose="020B0503020204020204" pitchFamily="34" charset="-122"/>
                <a:sym typeface="+mn-ea"/>
              </a:rPr>
              <a:t>ICD-10</a:t>
            </a:r>
            <a:r>
              <a:rPr lang="zh-CN" altLang="en-US" sz="4000" dirty="0">
                <a:solidFill>
                  <a:schemeClr val="bg1"/>
                </a:solidFill>
                <a:latin typeface="微软雅黑" panose="020B0503020204020204" pitchFamily="34" charset="-122"/>
                <a:ea typeface="微软雅黑" panose="020B0503020204020204" pitchFamily="34" charset="-122"/>
                <a:sym typeface="+mn-ea"/>
              </a:rPr>
              <a:t>差异</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00867" y="1309184"/>
            <a:ext cx="10741957" cy="4351338"/>
          </a:xfrm>
          <a:effectLst>
            <a:outerShdw blurRad="50800" dist="38100" dir="2700000" algn="tl" rotWithShape="0">
              <a:prstClr val="black">
                <a:alpha val="40000"/>
              </a:prstClr>
            </a:outerShdw>
          </a:effectLst>
        </p:spPr>
        <p:txBody>
          <a:bodyPr>
            <a:normAutofit/>
          </a:bodyPr>
          <a:lstStyle/>
          <a:p>
            <a:endParaRPr lang="en-US" altLang="zh-CN" sz="1600" dirty="0">
              <a:solidFill>
                <a:srgbClr val="02034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2034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20340"/>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5352172" y="2197759"/>
            <a:ext cx="1335403" cy="42576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zh-CN" altLang="en-US" sz="1600" kern="1200" dirty="0">
                <a:solidFill>
                  <a:srgbClr val="020340"/>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600" kern="1200" dirty="0">
                <a:solidFill>
                  <a:srgbClr val="020340"/>
                </a:solidFill>
                <a:latin typeface="微软雅黑" panose="020B0503020204020204" pitchFamily="34" charset="-122"/>
                <a:ea typeface="微软雅黑" panose="020B0503020204020204" pitchFamily="34" charset="-122"/>
              </a:rPr>
              <a:t>形态编码</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690466" y="1555856"/>
            <a:ext cx="4113132"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defTabSz="177800">
              <a:lnSpc>
                <a:spcPct val="90000"/>
              </a:lnSpc>
              <a:spcBef>
                <a:spcPct val="0"/>
              </a:spcBef>
              <a:spcAft>
                <a:spcPct val="35000"/>
              </a:spcAft>
              <a:buNone/>
            </a:pPr>
            <a:r>
              <a:rPr lang="en-US" altLang="zh-CN" sz="1600" kern="1200" dirty="0">
                <a:solidFill>
                  <a:srgbClr val="020340"/>
                </a:solidFill>
                <a:latin typeface="微软雅黑" panose="020B0503020204020204" pitchFamily="34" charset="-122"/>
                <a:ea typeface="微软雅黑" panose="020B0503020204020204" pitchFamily="34" charset="-122"/>
              </a:rPr>
              <a:t>1.</a:t>
            </a:r>
            <a:r>
              <a:rPr lang="zh-CN" altLang="en-US" sz="1600" kern="1200" dirty="0">
                <a:solidFill>
                  <a:srgbClr val="020340"/>
                </a:solidFill>
                <a:latin typeface="微软雅黑" panose="020B0503020204020204" pitchFamily="34" charset="-122"/>
                <a:ea typeface="微软雅黑" panose="020B0503020204020204" pitchFamily="34" charset="-122"/>
              </a:rPr>
              <a:t>确定主导词，如腺癌、肉瘤</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690466" y="2369105"/>
            <a:ext cx="4113132"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defTabSz="177800">
              <a:lnSpc>
                <a:spcPct val="90000"/>
              </a:lnSpc>
              <a:spcBef>
                <a:spcPct val="0"/>
              </a:spcBef>
              <a:spcAft>
                <a:spcPct val="35000"/>
              </a:spcAft>
            </a:pPr>
            <a:r>
              <a:rPr lang="en-US" altLang="zh-CN" sz="1600" kern="1200" dirty="0">
                <a:solidFill>
                  <a:srgbClr val="020340"/>
                </a:solidFill>
                <a:latin typeface="微软雅黑" panose="020B0503020204020204" pitchFamily="34" charset="-122"/>
                <a:ea typeface="微软雅黑" panose="020B0503020204020204" pitchFamily="34" charset="-122"/>
              </a:rPr>
              <a:t>2.</a:t>
            </a:r>
            <a:r>
              <a:rPr lang="zh-CN" altLang="en-US" sz="1600" kern="1200" dirty="0">
                <a:solidFill>
                  <a:srgbClr val="020340"/>
                </a:solidFill>
                <a:latin typeface="微软雅黑" panose="020B0503020204020204" pitchFamily="34" charset="-122"/>
                <a:ea typeface="微软雅黑" panose="020B0503020204020204" pitchFamily="34" charset="-122"/>
              </a:rPr>
              <a:t>第三卷索引中查找形态学编码</a:t>
            </a:r>
            <a:r>
              <a:rPr lang="zh-CN" altLang="zh-CN" sz="1600" dirty="0">
                <a:solidFill>
                  <a:srgbClr val="020340"/>
                </a:solidFill>
                <a:latin typeface="微软雅黑" panose="020B0503020204020204" pitchFamily="34" charset="-122"/>
                <a:ea typeface="微软雅黑" panose="020B0503020204020204" pitchFamily="34" charset="-122"/>
              </a:rPr>
              <a:t>（汉语）</a:t>
            </a:r>
            <a:endParaRPr lang="zh-CN" altLang="zh-CN" sz="1600" dirty="0">
              <a:solidFill>
                <a:srgbClr val="020340"/>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5352172" y="4571129"/>
            <a:ext cx="1335403" cy="42576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zh-CN" altLang="en-US" sz="1600" kern="1200" dirty="0">
                <a:solidFill>
                  <a:srgbClr val="020340"/>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600" kern="1200" dirty="0">
                <a:solidFill>
                  <a:srgbClr val="020340"/>
                </a:solidFill>
                <a:latin typeface="微软雅黑" panose="020B0503020204020204" pitchFamily="34" charset="-122"/>
                <a:ea typeface="微软雅黑" panose="020B0503020204020204" pitchFamily="34" charset="-122"/>
              </a:rPr>
              <a:t>部位编码</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690466" y="3800923"/>
            <a:ext cx="4113132"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defTabSz="177800">
              <a:lnSpc>
                <a:spcPct val="90000"/>
              </a:lnSpc>
              <a:spcBef>
                <a:spcPct val="0"/>
              </a:spcBef>
              <a:spcAft>
                <a:spcPct val="35000"/>
              </a:spcAft>
              <a:buNone/>
            </a:pPr>
            <a:r>
              <a:rPr lang="en-US" altLang="zh-CN" sz="1600" kern="1200" dirty="0">
                <a:solidFill>
                  <a:srgbClr val="020340"/>
                </a:solidFill>
                <a:latin typeface="微软雅黑" panose="020B0503020204020204" pitchFamily="34" charset="-122"/>
                <a:ea typeface="微软雅黑" panose="020B0503020204020204" pitchFamily="34" charset="-122"/>
              </a:rPr>
              <a:t>1.</a:t>
            </a:r>
            <a:r>
              <a:rPr lang="zh-CN" altLang="en-US" sz="1600" kern="1200" dirty="0">
                <a:solidFill>
                  <a:srgbClr val="020340"/>
                </a:solidFill>
                <a:latin typeface="微软雅黑" panose="020B0503020204020204" pitchFamily="34" charset="-122"/>
                <a:ea typeface="微软雅黑" panose="020B0503020204020204" pitchFamily="34" charset="-122"/>
              </a:rPr>
              <a:t> 直接在形态学编码后列出</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690466" y="4551729"/>
            <a:ext cx="4113132"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defTabSz="177800">
              <a:lnSpc>
                <a:spcPct val="90000"/>
              </a:lnSpc>
              <a:spcBef>
                <a:spcPct val="0"/>
              </a:spcBef>
              <a:spcAft>
                <a:spcPct val="35000"/>
              </a:spcAft>
              <a:buNone/>
            </a:pPr>
            <a:r>
              <a:rPr lang="en-US" altLang="zh-CN" sz="1600" kern="1200" dirty="0">
                <a:solidFill>
                  <a:srgbClr val="020340"/>
                </a:solidFill>
                <a:latin typeface="微软雅黑" panose="020B0503020204020204" pitchFamily="34" charset="-122"/>
                <a:ea typeface="微软雅黑" panose="020B0503020204020204" pitchFamily="34" charset="-122"/>
              </a:rPr>
              <a:t>2.</a:t>
            </a:r>
            <a:r>
              <a:rPr lang="zh-CN" altLang="en-US" sz="1600" kern="1200" dirty="0">
                <a:solidFill>
                  <a:srgbClr val="020340"/>
                </a:solidFill>
                <a:latin typeface="微软雅黑" panose="020B0503020204020204" pitchFamily="34" charset="-122"/>
                <a:ea typeface="微软雅黑" panose="020B0503020204020204" pitchFamily="34" charset="-122"/>
              </a:rPr>
              <a:t>第三卷查索引肿瘤表：肿瘤，部位（汉语）</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690466" y="5347570"/>
            <a:ext cx="4113132"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lvl="0" defTabSz="177800">
              <a:lnSpc>
                <a:spcPct val="90000"/>
              </a:lnSpc>
              <a:spcBef>
                <a:spcPct val="0"/>
              </a:spcBef>
              <a:spcAft>
                <a:spcPct val="35000"/>
              </a:spcAft>
            </a:pPr>
            <a:r>
              <a:rPr lang="en-US" altLang="zh-CN" sz="1600" kern="1200" dirty="0">
                <a:solidFill>
                  <a:srgbClr val="020340"/>
                </a:solidFill>
                <a:latin typeface="微软雅黑" panose="020B0503020204020204" pitchFamily="34" charset="-122"/>
                <a:ea typeface="微软雅黑" panose="020B0503020204020204" pitchFamily="34" charset="-122"/>
              </a:rPr>
              <a:t>3.</a:t>
            </a:r>
            <a:r>
              <a:rPr lang="zh-CN" altLang="en-US" sz="1600" kern="1200" dirty="0">
                <a:solidFill>
                  <a:srgbClr val="020340"/>
                </a:solidFill>
                <a:latin typeface="微软雅黑" panose="020B0503020204020204" pitchFamily="34" charset="-122"/>
                <a:ea typeface="微软雅黑" panose="020B0503020204020204" pitchFamily="34" charset="-122"/>
              </a:rPr>
              <a:t>第三卷查索引肿瘤表：肿瘤，特指组织（如结缔组织），</a:t>
            </a:r>
            <a:r>
              <a:rPr lang="zh-CN" altLang="en-US" sz="1600" dirty="0">
                <a:solidFill>
                  <a:srgbClr val="020340"/>
                </a:solidFill>
                <a:latin typeface="微软雅黑" panose="020B0503020204020204" pitchFamily="34" charset="-122"/>
                <a:ea typeface="微软雅黑" panose="020B0503020204020204" pitchFamily="34" charset="-122"/>
              </a:rPr>
              <a:t>部位（汉语）</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6" name="左大括号 5"/>
          <p:cNvSpPr/>
          <p:nvPr/>
        </p:nvSpPr>
        <p:spPr>
          <a:xfrm flipH="1">
            <a:off x="4940741" y="1879482"/>
            <a:ext cx="274289" cy="979245"/>
          </a:xfrm>
          <a:prstGeom prst="leftBrace">
            <a:avLst/>
          </a:prstGeom>
          <a:ln>
            <a:solidFill>
              <a:srgbClr val="0203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rgbClr val="020340"/>
              </a:solidFill>
              <a:latin typeface="微软雅黑" panose="020B0503020204020204" pitchFamily="34" charset="-122"/>
              <a:ea typeface="微软雅黑" panose="020B0503020204020204" pitchFamily="34" charset="-122"/>
            </a:endParaRPr>
          </a:p>
        </p:txBody>
      </p:sp>
      <p:sp>
        <p:nvSpPr>
          <p:cNvPr id="224" name="左大括号 223"/>
          <p:cNvSpPr/>
          <p:nvPr/>
        </p:nvSpPr>
        <p:spPr>
          <a:xfrm flipH="1">
            <a:off x="4940740" y="4014044"/>
            <a:ext cx="274289" cy="1539939"/>
          </a:xfrm>
          <a:prstGeom prst="leftBrace">
            <a:avLst/>
          </a:prstGeom>
          <a:ln>
            <a:solidFill>
              <a:srgbClr val="0203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rgbClr val="02034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380068" y="1555856"/>
            <a:ext cx="4262756"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defTabSz="177800">
              <a:lnSpc>
                <a:spcPct val="90000"/>
              </a:lnSpc>
              <a:spcBef>
                <a:spcPct val="0"/>
              </a:spcBef>
              <a:spcAft>
                <a:spcPct val="35000"/>
              </a:spcAft>
              <a:buNone/>
            </a:pPr>
            <a:r>
              <a:rPr lang="en-US" altLang="zh-CN" sz="1600" kern="1200" dirty="0">
                <a:solidFill>
                  <a:srgbClr val="020340"/>
                </a:solidFill>
                <a:latin typeface="微软雅黑" panose="020B0503020204020204" pitchFamily="34" charset="-122"/>
                <a:ea typeface="微软雅黑" panose="020B0503020204020204" pitchFamily="34" charset="-122"/>
              </a:rPr>
              <a:t>1.</a:t>
            </a:r>
            <a:r>
              <a:rPr lang="zh-CN" altLang="en-US" sz="1600" kern="1200" dirty="0">
                <a:solidFill>
                  <a:srgbClr val="020340"/>
                </a:solidFill>
                <a:latin typeface="微软雅黑" panose="020B0503020204020204" pitchFamily="34" charset="-122"/>
                <a:ea typeface="微软雅黑" panose="020B0503020204020204" pitchFamily="34" charset="-122"/>
              </a:rPr>
              <a:t>确定主导词，如腺癌、肉瘤</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80068" y="2369105"/>
            <a:ext cx="4262756"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defTabSz="177800">
              <a:lnSpc>
                <a:spcPct val="90000"/>
              </a:lnSpc>
              <a:spcBef>
                <a:spcPct val="0"/>
              </a:spcBef>
              <a:spcAft>
                <a:spcPct val="35000"/>
              </a:spcAft>
            </a:pPr>
            <a:r>
              <a:rPr lang="en-US" altLang="zh-CN" sz="1600" kern="1200" dirty="0">
                <a:solidFill>
                  <a:srgbClr val="020340"/>
                </a:solidFill>
                <a:latin typeface="微软雅黑" panose="020B0503020204020204" pitchFamily="34" charset="-122"/>
                <a:ea typeface="微软雅黑" panose="020B0503020204020204" pitchFamily="34" charset="-122"/>
              </a:rPr>
              <a:t>2.</a:t>
            </a:r>
            <a:r>
              <a:rPr lang="zh-CN" altLang="en-US" sz="1600" dirty="0">
                <a:solidFill>
                  <a:srgbClr val="020340"/>
                </a:solidFill>
                <a:latin typeface="微软雅黑" panose="020B0503020204020204" pitchFamily="34" charset="-122"/>
                <a:ea typeface="微软雅黑" panose="020B0503020204020204" pitchFamily="34" charset="-122"/>
              </a:rPr>
              <a:t>字母索引中查找形态学编码</a:t>
            </a:r>
            <a:r>
              <a:rPr lang="zh-CN" altLang="zh-CN" sz="1600" dirty="0">
                <a:solidFill>
                  <a:srgbClr val="020340"/>
                </a:solidFill>
                <a:latin typeface="微软雅黑" panose="020B0503020204020204" pitchFamily="34" charset="-122"/>
                <a:ea typeface="微软雅黑" panose="020B0503020204020204" pitchFamily="34" charset="-122"/>
              </a:rPr>
              <a:t>（英语）</a:t>
            </a:r>
            <a:r>
              <a:rPr lang="zh-CN" altLang="en-US" sz="1600" dirty="0">
                <a:solidFill>
                  <a:srgbClr val="020340"/>
                </a:solidFill>
                <a:latin typeface="微软雅黑" panose="020B0503020204020204" pitchFamily="34" charset="-122"/>
                <a:ea typeface="微软雅黑" panose="020B0503020204020204" pitchFamily="34" charset="-122"/>
              </a:rPr>
              <a:t>；</a:t>
            </a:r>
            <a:endParaRPr lang="en-US" altLang="zh-CN" sz="1600" dirty="0">
              <a:solidFill>
                <a:srgbClr val="020340"/>
              </a:solidFill>
              <a:latin typeface="微软雅黑" panose="020B0503020204020204" pitchFamily="34" charset="-122"/>
              <a:ea typeface="微软雅黑" panose="020B0503020204020204" pitchFamily="34" charset="-122"/>
            </a:endParaRPr>
          </a:p>
        </p:txBody>
      </p:sp>
      <p:sp>
        <p:nvSpPr>
          <p:cNvPr id="32" name="左大括号 31"/>
          <p:cNvSpPr/>
          <p:nvPr/>
        </p:nvSpPr>
        <p:spPr>
          <a:xfrm>
            <a:off x="6878585" y="1872323"/>
            <a:ext cx="227194" cy="979245"/>
          </a:xfrm>
          <a:prstGeom prst="leftBrace">
            <a:avLst/>
          </a:prstGeom>
          <a:ln>
            <a:solidFill>
              <a:srgbClr val="0203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rgbClr val="020340"/>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380068" y="3800923"/>
            <a:ext cx="4262756"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defTabSz="177800">
              <a:lnSpc>
                <a:spcPct val="90000"/>
              </a:lnSpc>
              <a:spcBef>
                <a:spcPct val="0"/>
              </a:spcBef>
              <a:spcAft>
                <a:spcPct val="35000"/>
              </a:spcAft>
              <a:buNone/>
            </a:pPr>
            <a:r>
              <a:rPr lang="en-US" altLang="zh-CN" sz="1600" kern="1200" dirty="0">
                <a:solidFill>
                  <a:srgbClr val="020340"/>
                </a:solidFill>
                <a:latin typeface="微软雅黑" panose="020B0503020204020204" pitchFamily="34" charset="-122"/>
                <a:ea typeface="微软雅黑" panose="020B0503020204020204" pitchFamily="34" charset="-122"/>
              </a:rPr>
              <a:t>1.</a:t>
            </a:r>
            <a:r>
              <a:rPr lang="zh-CN" altLang="en-US" sz="1600" kern="1200" dirty="0">
                <a:solidFill>
                  <a:srgbClr val="020340"/>
                </a:solidFill>
                <a:latin typeface="微软雅黑" panose="020B0503020204020204" pitchFamily="34" charset="-122"/>
                <a:ea typeface="微软雅黑" panose="020B0503020204020204" pitchFamily="34" charset="-122"/>
              </a:rPr>
              <a:t> 直接在形态学编码后列出</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380068" y="4551729"/>
            <a:ext cx="4262756"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marL="0" lvl="0" indent="0" defTabSz="177800">
              <a:lnSpc>
                <a:spcPct val="90000"/>
              </a:lnSpc>
              <a:spcBef>
                <a:spcPct val="0"/>
              </a:spcBef>
              <a:spcAft>
                <a:spcPct val="35000"/>
              </a:spcAft>
              <a:buNone/>
            </a:pPr>
            <a:r>
              <a:rPr lang="en-US" altLang="zh-CN" sz="1600" kern="1200" dirty="0">
                <a:solidFill>
                  <a:srgbClr val="020340"/>
                </a:solidFill>
                <a:latin typeface="微软雅黑" panose="020B0503020204020204" pitchFamily="34" charset="-122"/>
                <a:ea typeface="微软雅黑" panose="020B0503020204020204" pitchFamily="34" charset="-122"/>
              </a:rPr>
              <a:t>2.</a:t>
            </a:r>
            <a:r>
              <a:rPr lang="zh-CN" altLang="en-US" sz="1600" kern="1200" dirty="0">
                <a:solidFill>
                  <a:srgbClr val="020340"/>
                </a:solidFill>
                <a:latin typeface="微软雅黑" panose="020B0503020204020204" pitchFamily="34" charset="-122"/>
                <a:ea typeface="微软雅黑" panose="020B0503020204020204" pitchFamily="34" charset="-122"/>
              </a:rPr>
              <a:t>字母索引中查找解剖学编码（英语）</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380068" y="5347570"/>
            <a:ext cx="4262756" cy="60499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 tIns="2540" rIns="2540" bIns="2540" numCol="1" spcCol="1270" anchor="ctr" anchorCtr="0">
            <a:noAutofit/>
          </a:bodyPr>
          <a:lstStyle/>
          <a:p>
            <a:pPr lvl="0" defTabSz="177800">
              <a:lnSpc>
                <a:spcPct val="90000"/>
              </a:lnSpc>
              <a:spcBef>
                <a:spcPct val="0"/>
              </a:spcBef>
              <a:spcAft>
                <a:spcPct val="35000"/>
              </a:spcAft>
            </a:pPr>
            <a:r>
              <a:rPr lang="en-US" altLang="zh-CN" sz="1600" kern="1200" dirty="0">
                <a:solidFill>
                  <a:srgbClr val="020340"/>
                </a:solidFill>
                <a:latin typeface="微软雅黑" panose="020B0503020204020204" pitchFamily="34" charset="-122"/>
                <a:ea typeface="微软雅黑" panose="020B0503020204020204" pitchFamily="34" charset="-122"/>
              </a:rPr>
              <a:t>3.</a:t>
            </a:r>
            <a:r>
              <a:rPr lang="zh-CN" altLang="en-US" sz="1600" dirty="0">
                <a:solidFill>
                  <a:srgbClr val="020340"/>
                </a:solidFill>
                <a:latin typeface="微软雅黑" panose="020B0503020204020204" pitchFamily="34" charset="-122"/>
                <a:ea typeface="微软雅黑" panose="020B0503020204020204" pitchFamily="34" charset="-122"/>
              </a:rPr>
              <a:t>规则</a:t>
            </a:r>
            <a:r>
              <a:rPr lang="en-US" altLang="zh-CN" sz="1600" dirty="0">
                <a:solidFill>
                  <a:srgbClr val="020340"/>
                </a:solidFill>
                <a:latin typeface="微软雅黑" panose="020B0503020204020204" pitchFamily="34" charset="-122"/>
                <a:ea typeface="微软雅黑" panose="020B0503020204020204" pitchFamily="34" charset="-122"/>
              </a:rPr>
              <a:t>1 </a:t>
            </a:r>
            <a:r>
              <a:rPr lang="zh-CN" altLang="en-US" sz="1600" dirty="0">
                <a:solidFill>
                  <a:srgbClr val="020340"/>
                </a:solidFill>
                <a:latin typeface="微软雅黑" panose="020B0503020204020204" pitchFamily="34" charset="-122"/>
                <a:ea typeface="微软雅黑" panose="020B0503020204020204" pitchFamily="34" charset="-122"/>
              </a:rPr>
              <a:t>不明确部位的编码（英语）</a:t>
            </a:r>
            <a:endParaRPr lang="zh-CN" altLang="en-US" sz="1600" kern="1200" dirty="0">
              <a:solidFill>
                <a:srgbClr val="020340"/>
              </a:solidFill>
              <a:latin typeface="微软雅黑" panose="020B0503020204020204" pitchFamily="34" charset="-122"/>
              <a:ea typeface="微软雅黑" panose="020B0503020204020204" pitchFamily="34" charset="-122"/>
            </a:endParaRPr>
          </a:p>
        </p:txBody>
      </p:sp>
      <p:sp>
        <p:nvSpPr>
          <p:cNvPr id="39" name="左大括号 38"/>
          <p:cNvSpPr/>
          <p:nvPr/>
        </p:nvSpPr>
        <p:spPr>
          <a:xfrm>
            <a:off x="6882303" y="4058320"/>
            <a:ext cx="274096" cy="1539939"/>
          </a:xfrm>
          <a:prstGeom prst="leftBrace">
            <a:avLst/>
          </a:prstGeom>
          <a:ln>
            <a:solidFill>
              <a:srgbClr val="0203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rgbClr val="020340"/>
              </a:solidFill>
              <a:latin typeface="微软雅黑" panose="020B0503020204020204" pitchFamily="34" charset="-122"/>
              <a:ea typeface="微软雅黑" panose="020B0503020204020204" pitchFamily="34" charset="-122"/>
            </a:endParaRPr>
          </a:p>
        </p:txBody>
      </p:sp>
      <p:sp>
        <p:nvSpPr>
          <p:cNvPr id="7" name="箭头: 丁字 6"/>
          <p:cNvSpPr/>
          <p:nvPr/>
        </p:nvSpPr>
        <p:spPr>
          <a:xfrm flipV="1">
            <a:off x="5150137" y="3175964"/>
            <a:ext cx="1883391" cy="893821"/>
          </a:xfrm>
          <a:prstGeom prst="leftRightUpArrow">
            <a:avLst/>
          </a:prstGeom>
          <a:solidFill>
            <a:srgbClr val="02034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49988" y="1068421"/>
            <a:ext cx="2538484" cy="41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20340"/>
                </a:solidFill>
                <a:latin typeface="微软雅黑" panose="020B0503020204020204" pitchFamily="34" charset="-122"/>
                <a:ea typeface="微软雅黑" panose="020B0503020204020204" pitchFamily="34" charset="-122"/>
              </a:rPr>
              <a:t>ICD-O-3</a:t>
            </a:r>
            <a:r>
              <a:rPr lang="zh-CN" altLang="en-US" sz="2400" b="1" dirty="0">
                <a:solidFill>
                  <a:srgbClr val="FF7919"/>
                </a:solidFill>
                <a:latin typeface="微软雅黑" panose="020B0503020204020204" pitchFamily="34" charset="-122"/>
                <a:ea typeface="微软雅黑" panose="020B0503020204020204" pitchFamily="34" charset="-122"/>
              </a:rPr>
              <a:t>（</a:t>
            </a:r>
            <a:r>
              <a:rPr lang="en-US" altLang="zh-CN" sz="2800" b="1" dirty="0">
                <a:solidFill>
                  <a:srgbClr val="FF7919"/>
                </a:solidFill>
                <a:latin typeface="微软雅黑" panose="020B0503020204020204" pitchFamily="34" charset="-122"/>
                <a:ea typeface="微软雅黑" panose="020B0503020204020204" pitchFamily="34" charset="-122"/>
              </a:rPr>
              <a:t>④</a:t>
            </a:r>
            <a:r>
              <a:rPr lang="zh-CN" altLang="en-US" sz="2400" b="1" dirty="0">
                <a:solidFill>
                  <a:srgbClr val="FF7919"/>
                </a:solidFill>
                <a:latin typeface="微软雅黑" panose="020B0503020204020204" pitchFamily="34" charset="-122"/>
                <a:ea typeface="微软雅黑" panose="020B0503020204020204" pitchFamily="34" charset="-122"/>
              </a:rPr>
              <a:t>步）</a:t>
            </a:r>
            <a:endParaRPr lang="zh-CN" altLang="en-US" sz="2400" b="1" dirty="0">
              <a:solidFill>
                <a:srgbClr val="020340"/>
              </a:solidFill>
              <a:latin typeface="微软雅黑" panose="020B0503020204020204" pitchFamily="34" charset="-122"/>
              <a:ea typeface="微软雅黑" panose="020B0503020204020204" pitchFamily="34" charset="-122"/>
            </a:endParaRPr>
          </a:p>
        </p:txBody>
      </p:sp>
      <p:sp>
        <p:nvSpPr>
          <p:cNvPr id="26" name="矩形 25"/>
          <p:cNvSpPr/>
          <p:nvPr/>
        </p:nvSpPr>
        <p:spPr>
          <a:xfrm>
            <a:off x="1477790" y="1037969"/>
            <a:ext cx="2538484" cy="41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20340"/>
                </a:solidFill>
                <a:latin typeface="微软雅黑" panose="020B0503020204020204" pitchFamily="34" charset="-122"/>
                <a:ea typeface="微软雅黑" panose="020B0503020204020204" pitchFamily="34" charset="-122"/>
              </a:rPr>
              <a:t>ICD-10</a:t>
            </a:r>
            <a:r>
              <a:rPr lang="zh-CN" altLang="en-US" sz="2400" b="1" dirty="0">
                <a:solidFill>
                  <a:srgbClr val="FF7919"/>
                </a:solidFill>
                <a:latin typeface="微软雅黑" panose="020B0503020204020204" pitchFamily="34" charset="-122"/>
                <a:ea typeface="微软雅黑" panose="020B0503020204020204" pitchFamily="34" charset="-122"/>
              </a:rPr>
              <a:t>（</a:t>
            </a:r>
            <a:r>
              <a:rPr lang="en-US" altLang="zh-CN" sz="2800" b="1" dirty="0">
                <a:solidFill>
                  <a:srgbClr val="FF7919"/>
                </a:solidFill>
                <a:latin typeface="微软雅黑" panose="020B0503020204020204" pitchFamily="34" charset="-122"/>
                <a:ea typeface="微软雅黑" panose="020B0503020204020204" pitchFamily="34" charset="-122"/>
              </a:rPr>
              <a:t>⑤</a:t>
            </a:r>
            <a:r>
              <a:rPr lang="zh-CN" altLang="en-US" sz="2400" b="1" dirty="0">
                <a:solidFill>
                  <a:srgbClr val="FF7919"/>
                </a:solidFill>
                <a:latin typeface="微软雅黑" panose="020B0503020204020204" pitchFamily="34" charset="-122"/>
                <a:ea typeface="微软雅黑" panose="020B0503020204020204" pitchFamily="34" charset="-122"/>
              </a:rPr>
              <a:t>步）</a:t>
            </a:r>
            <a:endParaRPr lang="zh-CN" altLang="en-US" sz="2400" b="1" dirty="0">
              <a:solidFill>
                <a:srgbClr val="FF7919"/>
              </a:solidFill>
              <a:latin typeface="微软雅黑" panose="020B0503020204020204" pitchFamily="34" charset="-122"/>
              <a:ea typeface="微软雅黑" panose="020B0503020204020204" pitchFamily="34" charset="-122"/>
            </a:endParaRPr>
          </a:p>
        </p:txBody>
      </p:sp>
      <p:sp>
        <p:nvSpPr>
          <p:cNvPr id="27" name="矩形 26"/>
          <p:cNvSpPr/>
          <p:nvPr/>
        </p:nvSpPr>
        <p:spPr>
          <a:xfrm>
            <a:off x="7171314" y="6073579"/>
            <a:ext cx="2037002" cy="41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7919"/>
                </a:solidFill>
                <a:latin typeface="微软雅黑" panose="020B0503020204020204" pitchFamily="34" charset="-122"/>
                <a:ea typeface="微软雅黑" panose="020B0503020204020204" pitchFamily="34" charset="-122"/>
              </a:rPr>
              <a:t>解剖学数码表</a:t>
            </a:r>
            <a:endParaRPr lang="zh-CN" altLang="en-US" sz="1600" b="1" dirty="0">
              <a:solidFill>
                <a:srgbClr val="FF7919"/>
              </a:solidFill>
              <a:latin typeface="微软雅黑" panose="020B0503020204020204" pitchFamily="34" charset="-122"/>
              <a:ea typeface="微软雅黑" panose="020B0503020204020204" pitchFamily="34" charset="-122"/>
            </a:endParaRPr>
          </a:p>
        </p:txBody>
      </p:sp>
      <p:sp>
        <p:nvSpPr>
          <p:cNvPr id="28" name="矩形 27"/>
          <p:cNvSpPr/>
          <p:nvPr/>
        </p:nvSpPr>
        <p:spPr>
          <a:xfrm>
            <a:off x="7171314" y="3064573"/>
            <a:ext cx="2037002" cy="41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7919"/>
                </a:solidFill>
                <a:latin typeface="微软雅黑" panose="020B0503020204020204" pitchFamily="34" charset="-122"/>
                <a:ea typeface="微软雅黑" panose="020B0503020204020204" pitchFamily="34" charset="-122"/>
              </a:rPr>
              <a:t>形态学数码表</a:t>
            </a:r>
            <a:endParaRPr lang="zh-CN" altLang="en-US" sz="1600" b="1" dirty="0">
              <a:solidFill>
                <a:srgbClr val="FF791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033145" y="1938655"/>
            <a:ext cx="10125075" cy="3857625"/>
          </a:xfrm>
          <a:prstGeom prst="rect">
            <a:avLst/>
          </a:prstGeom>
        </p:spPr>
      </p:pic>
      <p:sp>
        <p:nvSpPr>
          <p:cNvPr id="7" name="椭圆 6"/>
          <p:cNvSpPr/>
          <p:nvPr/>
        </p:nvSpPr>
        <p:spPr>
          <a:xfrm>
            <a:off x="2347595" y="467487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2347595" y="5153025"/>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6040755" y="467487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9448165" y="467487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9575165" y="2458720"/>
            <a:ext cx="2032635" cy="4000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custDataLst>
              <p:tags r:id="rId1"/>
            </p:custDataLst>
          </p:nvPr>
        </p:nvCxnSpPr>
        <p:spPr>
          <a:xfrm>
            <a:off x="1311059"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
            </p:custDataLst>
          </p:nvPr>
        </p:nvCxnSpPr>
        <p:spPr>
          <a:xfrm>
            <a:off x="4955537"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3"/>
            </p:custDataLst>
          </p:nvPr>
        </p:nvCxnSpPr>
        <p:spPr>
          <a:xfrm>
            <a:off x="8608481"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4"/>
            </p:custDataLst>
          </p:nvPr>
        </p:nvSpPr>
        <p:spPr>
          <a:xfrm>
            <a:off x="1298359"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0" name="矩形 19"/>
          <p:cNvSpPr/>
          <p:nvPr>
            <p:custDataLst>
              <p:tags r:id="rId5"/>
            </p:custDataLst>
          </p:nvPr>
        </p:nvSpPr>
        <p:spPr>
          <a:xfrm>
            <a:off x="4942837"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矩形 21"/>
          <p:cNvSpPr/>
          <p:nvPr>
            <p:custDataLst>
              <p:tags r:id="rId6"/>
            </p:custDataLst>
          </p:nvPr>
        </p:nvSpPr>
        <p:spPr>
          <a:xfrm>
            <a:off x="8595781"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 name="序号"/>
          <p:cNvSpPr txBox="1"/>
          <p:nvPr>
            <p:custDataLst>
              <p:tags r:id="rId7"/>
            </p:custDataLst>
          </p:nvPr>
        </p:nvSpPr>
        <p:spPr>
          <a:xfrm>
            <a:off x="174561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01</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0" name="项标题"/>
          <p:cNvSpPr txBox="1"/>
          <p:nvPr>
            <p:custDataLst>
              <p:tags r:id="rId8"/>
            </p:custDataLst>
          </p:nvPr>
        </p:nvSpPr>
        <p:spPr>
          <a:xfrm>
            <a:off x="1515745" y="3946525"/>
            <a:ext cx="2997200" cy="1841500"/>
          </a:xfrm>
          <a:prstGeom prst="rect">
            <a:avLst/>
          </a:prstGeom>
          <a:noFill/>
        </p:spPr>
        <p:txBody>
          <a:bodyPr wrap="square" lIns="0" tIns="0" rIns="0" bIns="0" rtlCol="0" anchor="t" anchorCtr="0">
            <a:noAutofit/>
          </a:bodyPr>
          <a:lstStyle/>
          <a:p>
            <a:pPr>
              <a:lnSpc>
                <a:spcPct val="100000"/>
              </a:lnSpc>
            </a:pPr>
            <a:r>
              <a:rPr lang="en-US" altLang="zh-CN" sz="2400" b="1" spc="300" dirty="0">
                <a:solidFill>
                  <a:schemeClr val="tx2"/>
                </a:solidFill>
                <a:latin typeface="+mn-ea"/>
              </a:rPr>
              <a:t>ICD10</a:t>
            </a:r>
            <a:r>
              <a:rPr lang="zh-CN" altLang="en-US" sz="2400" b="1" spc="300" dirty="0">
                <a:solidFill>
                  <a:schemeClr val="tx2"/>
                </a:solidFill>
                <a:latin typeface="+mn-ea"/>
              </a:rPr>
              <a:t>与</a:t>
            </a:r>
            <a:r>
              <a:rPr lang="en-US" altLang="zh-CN" sz="2400" b="1" spc="300" dirty="0">
                <a:solidFill>
                  <a:schemeClr val="tx2"/>
                </a:solidFill>
                <a:latin typeface="+mn-ea"/>
              </a:rPr>
              <a:t>ICD-O-3</a:t>
            </a:r>
            <a:endParaRPr lang="en-US" altLang="zh-CN" sz="2400" b="1" spc="300" dirty="0">
              <a:solidFill>
                <a:schemeClr val="tx2"/>
              </a:solidFill>
              <a:latin typeface="+mn-ea"/>
            </a:endParaRPr>
          </a:p>
        </p:txBody>
      </p:sp>
      <p:sp>
        <p:nvSpPr>
          <p:cNvPr id="11" name="序号"/>
          <p:cNvSpPr txBox="1"/>
          <p:nvPr>
            <p:custDataLst>
              <p:tags r:id="rId9"/>
            </p:custDataLst>
          </p:nvPr>
        </p:nvSpPr>
        <p:spPr>
          <a:xfrm>
            <a:off x="539813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02</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2" name="项标题"/>
          <p:cNvSpPr txBox="1"/>
          <p:nvPr>
            <p:custDataLst>
              <p:tags r:id="rId10"/>
            </p:custDataLst>
          </p:nvPr>
        </p:nvSpPr>
        <p:spPr>
          <a:xfrm>
            <a:off x="5398351" y="3946257"/>
            <a:ext cx="2399441" cy="1841500"/>
          </a:xfrm>
          <a:prstGeom prst="rect">
            <a:avLst/>
          </a:prstGeom>
          <a:noFill/>
        </p:spPr>
        <p:txBody>
          <a:bodyPr wrap="square" lIns="0" tIns="0" rIns="0" bIns="0" rtlCol="0" anchor="t" anchorCtr="0">
            <a:noAutofit/>
          </a:bodyPr>
          <a:lstStyle/>
          <a:p>
            <a:pPr>
              <a:lnSpc>
                <a:spcPct val="100000"/>
              </a:lnSpc>
            </a:pPr>
            <a:r>
              <a:rPr lang="zh-CN" altLang="en-US" sz="2400" b="1" spc="300" dirty="0">
                <a:solidFill>
                  <a:srgbClr val="FF0000"/>
                </a:solidFill>
                <a:latin typeface="+mn-ea"/>
              </a:rPr>
              <a:t>编码步骤</a:t>
            </a:r>
            <a:endParaRPr lang="zh-CN" altLang="en-US" sz="2400" b="1" spc="300" dirty="0">
              <a:solidFill>
                <a:srgbClr val="FF0000"/>
              </a:solidFill>
              <a:latin typeface="+mn-ea"/>
            </a:endParaRPr>
          </a:p>
        </p:txBody>
      </p:sp>
      <p:sp>
        <p:nvSpPr>
          <p:cNvPr id="13" name="序号"/>
          <p:cNvSpPr txBox="1"/>
          <p:nvPr>
            <p:custDataLst>
              <p:tags r:id="rId11"/>
            </p:custDataLst>
          </p:nvPr>
        </p:nvSpPr>
        <p:spPr>
          <a:xfrm>
            <a:off x="905954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03</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4" name="项标题"/>
          <p:cNvSpPr txBox="1"/>
          <p:nvPr>
            <p:custDataLst>
              <p:tags r:id="rId12"/>
            </p:custDataLst>
          </p:nvPr>
        </p:nvSpPr>
        <p:spPr>
          <a:xfrm>
            <a:off x="9059761" y="3946257"/>
            <a:ext cx="2399441" cy="1841500"/>
          </a:xfrm>
          <a:prstGeom prst="rect">
            <a:avLst/>
          </a:prstGeom>
          <a:noFill/>
        </p:spPr>
        <p:txBody>
          <a:bodyPr wrap="square" lIns="0" tIns="0" rIns="0" bIns="0" rtlCol="0" anchor="t" anchorCtr="0">
            <a:noAutofit/>
          </a:bodyPr>
          <a:lstStyle/>
          <a:p>
            <a:pPr>
              <a:lnSpc>
                <a:spcPct val="100000"/>
              </a:lnSpc>
            </a:pPr>
            <a:r>
              <a:rPr lang="zh-CN" altLang="en-US" sz="2400" b="1" spc="300" dirty="0">
                <a:solidFill>
                  <a:schemeClr val="tx2"/>
                </a:solidFill>
                <a:latin typeface="+mn-ea"/>
              </a:rPr>
              <a:t>编码规则</a:t>
            </a:r>
            <a:endParaRPr lang="zh-CN" altLang="en-US" sz="2400" b="1" spc="300" dirty="0">
              <a:solidFill>
                <a:schemeClr val="tx2"/>
              </a:solidFill>
              <a:latin typeface="+mn-ea"/>
            </a:endParaRPr>
          </a:p>
        </p:txBody>
      </p:sp>
      <p:sp>
        <p:nvSpPr>
          <p:cNvPr id="4" name="标题"/>
          <p:cNvSpPr>
            <a:spLocks noGrp="1"/>
          </p:cNvSpPr>
          <p:nvPr>
            <p:ph type="title"/>
            <p:custDataLst>
              <p:tags r:id="rId13"/>
            </p:custDataLst>
          </p:nvPr>
        </p:nvSpPr>
        <p:spPr/>
        <p:txBody>
          <a:bodyPr/>
          <a:lstStyle/>
          <a:p>
            <a:r>
              <a:rPr lang="zh-CN" altLang="en-US"/>
              <a:t>目录</a:t>
            </a:r>
            <a:endParaRPr lang="zh-CN" altLang="en-US"/>
          </a:p>
        </p:txBody>
      </p:sp>
      <p:sp>
        <p:nvSpPr>
          <p:cNvPr id="2" name="任意多边形: 形状 5"/>
          <p:cNvSpPr/>
          <p:nvPr userDrawn="1">
            <p:custDataLst>
              <p:tags r:id="rId14"/>
            </p:custDataLst>
          </p:nvPr>
        </p:nvSpPr>
        <p:spPr>
          <a:xfrm>
            <a:off x="2872096" y="682094"/>
            <a:ext cx="3209389" cy="477313"/>
          </a:xfrm>
          <a:custGeom>
            <a:avLst/>
            <a:gdLst/>
            <a:ahLst/>
            <a:cxnLst/>
            <a:rect l="l" t="t" r="r" b="b"/>
            <a:pathLst>
              <a:path w="1351787" h="201044">
                <a:moveTo>
                  <a:pt x="264500" y="22604"/>
                </a:moveTo>
                <a:cubicBezTo>
                  <a:pt x="244659" y="22604"/>
                  <a:pt x="228586" y="29803"/>
                  <a:pt x="216279" y="44202"/>
                </a:cubicBezTo>
                <a:cubicBezTo>
                  <a:pt x="203973" y="58601"/>
                  <a:pt x="197820" y="77479"/>
                  <a:pt x="197820" y="100836"/>
                </a:cubicBezTo>
                <a:cubicBezTo>
                  <a:pt x="197820" y="124360"/>
                  <a:pt x="203827" y="143217"/>
                  <a:pt x="215840" y="157407"/>
                </a:cubicBezTo>
                <a:cubicBezTo>
                  <a:pt x="227853" y="171597"/>
                  <a:pt x="243529" y="178692"/>
                  <a:pt x="262867" y="178692"/>
                </a:cubicBezTo>
                <a:cubicBezTo>
                  <a:pt x="283629" y="178692"/>
                  <a:pt x="299932" y="171890"/>
                  <a:pt x="311778" y="158286"/>
                </a:cubicBezTo>
                <a:cubicBezTo>
                  <a:pt x="323624" y="144682"/>
                  <a:pt x="329547" y="125658"/>
                  <a:pt x="329547" y="101213"/>
                </a:cubicBezTo>
                <a:cubicBezTo>
                  <a:pt x="329547" y="76098"/>
                  <a:pt x="323750" y="56718"/>
                  <a:pt x="312155" y="43072"/>
                </a:cubicBezTo>
                <a:cubicBezTo>
                  <a:pt x="300560" y="29427"/>
                  <a:pt x="284675" y="22604"/>
                  <a:pt x="264500" y="22604"/>
                </a:cubicBezTo>
                <a:close/>
                <a:moveTo>
                  <a:pt x="1078692" y="3265"/>
                </a:moveTo>
                <a:lnTo>
                  <a:pt x="1215944" y="3265"/>
                </a:lnTo>
                <a:lnTo>
                  <a:pt x="1215944" y="25617"/>
                </a:lnTo>
                <a:lnTo>
                  <a:pt x="1159812" y="25617"/>
                </a:lnTo>
                <a:lnTo>
                  <a:pt x="1159812" y="197779"/>
                </a:lnTo>
                <a:lnTo>
                  <a:pt x="1134572" y="197779"/>
                </a:lnTo>
                <a:lnTo>
                  <a:pt x="1134572" y="25617"/>
                </a:lnTo>
                <a:lnTo>
                  <a:pt x="1078692" y="25617"/>
                </a:lnTo>
                <a:close/>
                <a:moveTo>
                  <a:pt x="888857" y="3265"/>
                </a:moveTo>
                <a:lnTo>
                  <a:pt x="920376" y="3265"/>
                </a:lnTo>
                <a:lnTo>
                  <a:pt x="1015561" y="151945"/>
                </a:lnTo>
                <a:cubicBezTo>
                  <a:pt x="1020081" y="158977"/>
                  <a:pt x="1022760" y="163456"/>
                  <a:pt x="1023598" y="165381"/>
                </a:cubicBezTo>
                <a:lnTo>
                  <a:pt x="1024100" y="165381"/>
                </a:lnTo>
                <a:cubicBezTo>
                  <a:pt x="1023263" y="159856"/>
                  <a:pt x="1022844" y="150396"/>
                  <a:pt x="1022844" y="137001"/>
                </a:cubicBezTo>
                <a:lnTo>
                  <a:pt x="1022844" y="3265"/>
                </a:lnTo>
                <a:lnTo>
                  <a:pt x="1047708" y="3265"/>
                </a:lnTo>
                <a:lnTo>
                  <a:pt x="1047708" y="197779"/>
                </a:lnTo>
                <a:lnTo>
                  <a:pt x="1017947" y="197779"/>
                </a:lnTo>
                <a:lnTo>
                  <a:pt x="920125" y="46463"/>
                </a:lnTo>
                <a:cubicBezTo>
                  <a:pt x="917362" y="42193"/>
                  <a:pt x="915144" y="37966"/>
                  <a:pt x="913469" y="33780"/>
                </a:cubicBezTo>
                <a:lnTo>
                  <a:pt x="912716" y="33780"/>
                </a:lnTo>
                <a:cubicBezTo>
                  <a:pt x="913386" y="38133"/>
                  <a:pt x="913721" y="47216"/>
                  <a:pt x="913721" y="61029"/>
                </a:cubicBezTo>
                <a:lnTo>
                  <a:pt x="913721" y="197779"/>
                </a:lnTo>
                <a:lnTo>
                  <a:pt x="888857" y="197779"/>
                </a:lnTo>
                <a:close/>
                <a:moveTo>
                  <a:pt x="745982" y="3265"/>
                </a:moveTo>
                <a:lnTo>
                  <a:pt x="846190" y="3265"/>
                </a:lnTo>
                <a:lnTo>
                  <a:pt x="846190" y="25617"/>
                </a:lnTo>
                <a:lnTo>
                  <a:pt x="771097" y="25617"/>
                </a:lnTo>
                <a:lnTo>
                  <a:pt x="771097" y="87902"/>
                </a:lnTo>
                <a:lnTo>
                  <a:pt x="840664" y="87902"/>
                </a:lnTo>
                <a:lnTo>
                  <a:pt x="840664" y="110129"/>
                </a:lnTo>
                <a:lnTo>
                  <a:pt x="771097" y="110129"/>
                </a:lnTo>
                <a:lnTo>
                  <a:pt x="771097" y="175553"/>
                </a:lnTo>
                <a:lnTo>
                  <a:pt x="850585" y="175553"/>
                </a:lnTo>
                <a:lnTo>
                  <a:pt x="850585" y="197779"/>
                </a:lnTo>
                <a:lnTo>
                  <a:pt x="745982" y="197779"/>
                </a:lnTo>
                <a:close/>
                <a:moveTo>
                  <a:pt x="583392" y="3265"/>
                </a:moveTo>
                <a:lnTo>
                  <a:pt x="720644" y="3265"/>
                </a:lnTo>
                <a:lnTo>
                  <a:pt x="720644" y="25617"/>
                </a:lnTo>
                <a:lnTo>
                  <a:pt x="664512" y="25617"/>
                </a:lnTo>
                <a:lnTo>
                  <a:pt x="664512" y="197779"/>
                </a:lnTo>
                <a:lnTo>
                  <a:pt x="639272" y="197779"/>
                </a:lnTo>
                <a:lnTo>
                  <a:pt x="639272" y="25617"/>
                </a:lnTo>
                <a:lnTo>
                  <a:pt x="583392" y="25617"/>
                </a:lnTo>
                <a:close/>
                <a:moveTo>
                  <a:pt x="393557" y="3265"/>
                </a:moveTo>
                <a:lnTo>
                  <a:pt x="425076" y="3265"/>
                </a:lnTo>
                <a:lnTo>
                  <a:pt x="520261" y="151945"/>
                </a:lnTo>
                <a:cubicBezTo>
                  <a:pt x="524781" y="158977"/>
                  <a:pt x="527460" y="163456"/>
                  <a:pt x="528298" y="165381"/>
                </a:cubicBezTo>
                <a:lnTo>
                  <a:pt x="528800" y="165381"/>
                </a:lnTo>
                <a:cubicBezTo>
                  <a:pt x="527963" y="159856"/>
                  <a:pt x="527544" y="150396"/>
                  <a:pt x="527544" y="137001"/>
                </a:cubicBezTo>
                <a:lnTo>
                  <a:pt x="527544" y="3265"/>
                </a:lnTo>
                <a:lnTo>
                  <a:pt x="552408" y="3265"/>
                </a:lnTo>
                <a:lnTo>
                  <a:pt x="552408" y="197779"/>
                </a:lnTo>
                <a:lnTo>
                  <a:pt x="522647" y="197779"/>
                </a:lnTo>
                <a:lnTo>
                  <a:pt x="424825" y="46463"/>
                </a:lnTo>
                <a:cubicBezTo>
                  <a:pt x="422062" y="42193"/>
                  <a:pt x="419844" y="37966"/>
                  <a:pt x="418169" y="33780"/>
                </a:cubicBezTo>
                <a:lnTo>
                  <a:pt x="417416" y="33780"/>
                </a:lnTo>
                <a:cubicBezTo>
                  <a:pt x="418086" y="38133"/>
                  <a:pt x="418421" y="47216"/>
                  <a:pt x="418421" y="61029"/>
                </a:cubicBezTo>
                <a:lnTo>
                  <a:pt x="418421" y="197779"/>
                </a:lnTo>
                <a:lnTo>
                  <a:pt x="393557" y="197779"/>
                </a:lnTo>
                <a:close/>
                <a:moveTo>
                  <a:pt x="1300929" y="0"/>
                </a:moveTo>
                <a:cubicBezTo>
                  <a:pt x="1320268" y="0"/>
                  <a:pt x="1334458" y="2344"/>
                  <a:pt x="1343499" y="7033"/>
                </a:cubicBezTo>
                <a:lnTo>
                  <a:pt x="1343499" y="34408"/>
                </a:lnTo>
                <a:cubicBezTo>
                  <a:pt x="1331779" y="26287"/>
                  <a:pt x="1316961" y="22227"/>
                  <a:pt x="1299046" y="22227"/>
                </a:cubicBezTo>
                <a:cubicBezTo>
                  <a:pt x="1287158" y="22227"/>
                  <a:pt x="1277468" y="24718"/>
                  <a:pt x="1269976" y="29699"/>
                </a:cubicBezTo>
                <a:cubicBezTo>
                  <a:pt x="1262483" y="34680"/>
                  <a:pt x="1258737" y="41607"/>
                  <a:pt x="1258737" y="50481"/>
                </a:cubicBezTo>
                <a:cubicBezTo>
                  <a:pt x="1258737" y="58350"/>
                  <a:pt x="1261332" y="64755"/>
                  <a:pt x="1266522" y="69694"/>
                </a:cubicBezTo>
                <a:cubicBezTo>
                  <a:pt x="1271713" y="74633"/>
                  <a:pt x="1282972" y="81372"/>
                  <a:pt x="1300302" y="89911"/>
                </a:cubicBezTo>
                <a:cubicBezTo>
                  <a:pt x="1319389" y="99036"/>
                  <a:pt x="1332741" y="108161"/>
                  <a:pt x="1340360" y="117286"/>
                </a:cubicBezTo>
                <a:cubicBezTo>
                  <a:pt x="1347978" y="126411"/>
                  <a:pt x="1351787" y="136667"/>
                  <a:pt x="1351787" y="148052"/>
                </a:cubicBezTo>
                <a:cubicBezTo>
                  <a:pt x="1351787" y="165130"/>
                  <a:pt x="1345592" y="178231"/>
                  <a:pt x="1333202" y="187356"/>
                </a:cubicBezTo>
                <a:cubicBezTo>
                  <a:pt x="1320812" y="196481"/>
                  <a:pt x="1303608" y="201044"/>
                  <a:pt x="1281591" y="201044"/>
                </a:cubicBezTo>
                <a:cubicBezTo>
                  <a:pt x="1273889" y="201044"/>
                  <a:pt x="1264911" y="199977"/>
                  <a:pt x="1254656" y="197842"/>
                </a:cubicBezTo>
                <a:cubicBezTo>
                  <a:pt x="1244400" y="195707"/>
                  <a:pt x="1236929" y="193049"/>
                  <a:pt x="1232241" y="189868"/>
                </a:cubicBezTo>
                <a:lnTo>
                  <a:pt x="1232241" y="161237"/>
                </a:lnTo>
                <a:cubicBezTo>
                  <a:pt x="1238184" y="166427"/>
                  <a:pt x="1246137" y="170697"/>
                  <a:pt x="1256100" y="174046"/>
                </a:cubicBezTo>
                <a:cubicBezTo>
                  <a:pt x="1266062" y="177394"/>
                  <a:pt x="1275522" y="179069"/>
                  <a:pt x="1284479" y="179069"/>
                </a:cubicBezTo>
                <a:cubicBezTo>
                  <a:pt x="1311771" y="179069"/>
                  <a:pt x="1325416" y="169358"/>
                  <a:pt x="1325416" y="149935"/>
                </a:cubicBezTo>
                <a:cubicBezTo>
                  <a:pt x="1325416" y="144494"/>
                  <a:pt x="1323951" y="139597"/>
                  <a:pt x="1321021" y="135243"/>
                </a:cubicBezTo>
                <a:cubicBezTo>
                  <a:pt x="1318091" y="130890"/>
                  <a:pt x="1314073" y="127039"/>
                  <a:pt x="1308966" y="123691"/>
                </a:cubicBezTo>
                <a:cubicBezTo>
                  <a:pt x="1303860" y="120342"/>
                  <a:pt x="1294274" y="115193"/>
                  <a:pt x="1280210" y="108245"/>
                </a:cubicBezTo>
                <a:cubicBezTo>
                  <a:pt x="1260704" y="98534"/>
                  <a:pt x="1247854" y="89514"/>
                  <a:pt x="1241659" y="81184"/>
                </a:cubicBezTo>
                <a:cubicBezTo>
                  <a:pt x="1235464" y="72854"/>
                  <a:pt x="1232366" y="63331"/>
                  <a:pt x="1232366" y="52616"/>
                </a:cubicBezTo>
                <a:cubicBezTo>
                  <a:pt x="1232366" y="36459"/>
                  <a:pt x="1238854" y="23650"/>
                  <a:pt x="1251830" y="14190"/>
                </a:cubicBezTo>
                <a:cubicBezTo>
                  <a:pt x="1264806" y="4730"/>
                  <a:pt x="1281173" y="0"/>
                  <a:pt x="1300929" y="0"/>
                </a:cubicBezTo>
                <a:close/>
                <a:moveTo>
                  <a:pt x="266007" y="0"/>
                </a:moveTo>
                <a:cubicBezTo>
                  <a:pt x="293047" y="0"/>
                  <a:pt x="314813" y="9084"/>
                  <a:pt x="331305" y="27250"/>
                </a:cubicBezTo>
                <a:cubicBezTo>
                  <a:pt x="347797" y="45416"/>
                  <a:pt x="356043" y="69066"/>
                  <a:pt x="356043" y="98199"/>
                </a:cubicBezTo>
                <a:cubicBezTo>
                  <a:pt x="356043" y="129760"/>
                  <a:pt x="347588" y="154791"/>
                  <a:pt x="330677" y="173292"/>
                </a:cubicBezTo>
                <a:cubicBezTo>
                  <a:pt x="313766" y="191793"/>
                  <a:pt x="291163" y="201044"/>
                  <a:pt x="262867" y="201044"/>
                </a:cubicBezTo>
                <a:cubicBezTo>
                  <a:pt x="235241" y="201044"/>
                  <a:pt x="213098" y="191961"/>
                  <a:pt x="196439" y="173794"/>
                </a:cubicBezTo>
                <a:cubicBezTo>
                  <a:pt x="179779" y="155628"/>
                  <a:pt x="171450" y="131978"/>
                  <a:pt x="171450" y="102845"/>
                </a:cubicBezTo>
                <a:cubicBezTo>
                  <a:pt x="171450" y="71452"/>
                  <a:pt x="179947" y="46463"/>
                  <a:pt x="196941" y="27878"/>
                </a:cubicBezTo>
                <a:cubicBezTo>
                  <a:pt x="213935" y="9293"/>
                  <a:pt x="236957" y="0"/>
                  <a:pt x="266007" y="0"/>
                </a:cubicBezTo>
                <a:close/>
                <a:moveTo>
                  <a:pt x="99579" y="0"/>
                </a:moveTo>
                <a:cubicBezTo>
                  <a:pt x="118164" y="0"/>
                  <a:pt x="133526" y="2637"/>
                  <a:pt x="145665" y="7912"/>
                </a:cubicBezTo>
                <a:lnTo>
                  <a:pt x="145665" y="34156"/>
                </a:lnTo>
                <a:cubicBezTo>
                  <a:pt x="131768" y="26455"/>
                  <a:pt x="116490" y="22604"/>
                  <a:pt x="99831" y="22604"/>
                </a:cubicBezTo>
                <a:cubicBezTo>
                  <a:pt x="78148" y="22604"/>
                  <a:pt x="60484" y="29824"/>
                  <a:pt x="46839" y="44265"/>
                </a:cubicBezTo>
                <a:cubicBezTo>
                  <a:pt x="33193" y="58706"/>
                  <a:pt x="26370" y="78191"/>
                  <a:pt x="26370" y="102720"/>
                </a:cubicBezTo>
                <a:cubicBezTo>
                  <a:pt x="26370" y="125993"/>
                  <a:pt x="32732" y="144473"/>
                  <a:pt x="45457" y="158161"/>
                </a:cubicBezTo>
                <a:cubicBezTo>
                  <a:pt x="58182" y="171848"/>
                  <a:pt x="74841" y="178692"/>
                  <a:pt x="95436" y="178692"/>
                </a:cubicBezTo>
                <a:cubicBezTo>
                  <a:pt x="114690" y="178692"/>
                  <a:pt x="131433" y="174339"/>
                  <a:pt x="145665" y="165632"/>
                </a:cubicBezTo>
                <a:lnTo>
                  <a:pt x="145665" y="189742"/>
                </a:lnTo>
                <a:cubicBezTo>
                  <a:pt x="131350" y="197277"/>
                  <a:pt x="113393" y="201044"/>
                  <a:pt x="91794" y="201044"/>
                </a:cubicBezTo>
                <a:cubicBezTo>
                  <a:pt x="63917" y="201044"/>
                  <a:pt x="41648" y="192191"/>
                  <a:pt x="24989" y="174485"/>
                </a:cubicBezTo>
                <a:cubicBezTo>
                  <a:pt x="8329" y="156779"/>
                  <a:pt x="0" y="133360"/>
                  <a:pt x="0" y="104227"/>
                </a:cubicBezTo>
                <a:cubicBezTo>
                  <a:pt x="0" y="72917"/>
                  <a:pt x="9376" y="47718"/>
                  <a:pt x="28128" y="28631"/>
                </a:cubicBezTo>
                <a:cubicBezTo>
                  <a:pt x="46880" y="9544"/>
                  <a:pt x="70698" y="0"/>
                  <a:pt x="99579" y="0"/>
                </a:cubicBezTo>
                <a:close/>
              </a:path>
            </a:pathLst>
          </a:custGeom>
          <a:solidFill>
            <a:schemeClr val="accent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ustDataLst>
      <p:tags r:id="rId1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4640" y="3806686"/>
            <a:ext cx="1803231" cy="2686814"/>
          </a:xfrm>
          <a:prstGeom prst="rect">
            <a:avLst/>
          </a:prstGeom>
          <a:ln>
            <a:noFill/>
          </a:ln>
          <a:effectLst>
            <a:outerShdw blurRad="292100" dist="139700" dir="2700000" algn="tl" rotWithShape="0">
              <a:srgbClr val="333333">
                <a:alpha val="65000"/>
              </a:srgbClr>
            </a:outerShdw>
          </a:effectLst>
        </p:spPr>
      </p:pic>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工具书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587143"/>
            <a:ext cx="10515600" cy="4351338"/>
          </a:xfrm>
          <a:effectLst>
            <a:outerShdw blurRad="50800" dist="38100" dir="2700000" algn="tl" rotWithShape="0">
              <a:prstClr val="black">
                <a:alpha val="40000"/>
              </a:prstClr>
            </a:outerShdw>
          </a:effectLst>
        </p:spPr>
        <p:txBody>
          <a:bodyPr>
            <a:normAutofit/>
          </a:bodyPr>
          <a:lstStyle/>
          <a:p>
            <a:endParaRPr lang="en-US" altLang="zh-CN" dirty="0"/>
          </a:p>
          <a:p>
            <a:pPr>
              <a:lnSpc>
                <a:spcPct val="150000"/>
              </a:lnSpc>
            </a:pPr>
            <a:endParaRPr lang="en-US" altLang="zh-CN" dirty="0"/>
          </a:p>
          <a:p>
            <a:pPr>
              <a:lnSpc>
                <a:spcPct val="150000"/>
              </a:lnSpc>
            </a:pPr>
            <a:endParaRPr lang="en-US" altLang="zh-CN" dirty="0"/>
          </a:p>
        </p:txBody>
      </p:sp>
      <p:pic>
        <p:nvPicPr>
          <p:cNvPr id="2054" name="Picture 6" descr="https://img14.360buyimg.com/pop/jfs/t1/161447/38/16072/570849/60668a65E7b17e02f/0ddb5555d2aecf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97" y="-190285"/>
            <a:ext cx="5200650" cy="520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矩形: 圆角 3"/>
          <p:cNvSpPr/>
          <p:nvPr/>
        </p:nvSpPr>
        <p:spPr>
          <a:xfrm>
            <a:off x="1404735" y="851770"/>
            <a:ext cx="3915876" cy="3152775"/>
          </a:xfrm>
          <a:prstGeom prst="roundRect">
            <a:avLst/>
          </a:prstGeom>
          <a:noFill/>
          <a:ln w="28575">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457" y="1839692"/>
            <a:ext cx="1866635" cy="2554178"/>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177" y="3050463"/>
            <a:ext cx="1803231" cy="2686814"/>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6"/>
          <a:stretch>
            <a:fillRect/>
          </a:stretch>
        </p:blipFill>
        <p:spPr>
          <a:xfrm>
            <a:off x="464129" y="5038888"/>
            <a:ext cx="3503714" cy="899602"/>
          </a:xfrm>
          <a:prstGeom prst="rect">
            <a:avLst/>
          </a:prstGeom>
        </p:spPr>
      </p:pic>
      <p:pic>
        <p:nvPicPr>
          <p:cNvPr id="16" name="图片 15"/>
          <p:cNvPicPr>
            <a:picLocks noChangeAspect="1"/>
          </p:cNvPicPr>
          <p:nvPr/>
        </p:nvPicPr>
        <p:blipFill>
          <a:blip r:embed="rId7"/>
          <a:stretch>
            <a:fillRect/>
          </a:stretch>
        </p:blipFill>
        <p:spPr>
          <a:xfrm>
            <a:off x="464128" y="5992591"/>
            <a:ext cx="3481003" cy="578314"/>
          </a:xfrm>
          <a:prstGeom prst="rect">
            <a:avLst/>
          </a:prstGeom>
        </p:spPr>
      </p:pic>
      <p:sp>
        <p:nvSpPr>
          <p:cNvPr id="17" name="文本框 16"/>
          <p:cNvSpPr txBox="1"/>
          <p:nvPr/>
        </p:nvSpPr>
        <p:spPr>
          <a:xfrm>
            <a:off x="4013757" y="4935343"/>
            <a:ext cx="1986398" cy="461665"/>
          </a:xfrm>
          <a:prstGeom prst="rect">
            <a:avLst/>
          </a:prstGeom>
          <a:noFill/>
        </p:spPr>
        <p:txBody>
          <a:bodyPr wrap="square" rtlCol="0">
            <a:spAutoFit/>
          </a:bodyPr>
          <a:lstStyle/>
          <a:p>
            <a:r>
              <a:rPr lang="en-US" altLang="zh-CN" sz="2400" u="sng" dirty="0">
                <a:solidFill>
                  <a:srgbClr val="006699"/>
                </a:solidFill>
                <a:latin typeface="微软雅黑" panose="020B0503020204020204" pitchFamily="34" charset="-122"/>
                <a:ea typeface="微软雅黑" panose="020B0503020204020204" pitchFamily="34" charset="-122"/>
              </a:rPr>
              <a:t>www.iarc.fr</a:t>
            </a:r>
            <a:endParaRPr lang="zh-CN" altLang="en-US" sz="2400" u="sng" dirty="0">
              <a:solidFill>
                <a:srgbClr val="00669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013757" y="5858545"/>
            <a:ext cx="2599312" cy="461665"/>
          </a:xfrm>
          <a:prstGeom prst="rect">
            <a:avLst/>
          </a:prstGeom>
          <a:noFill/>
        </p:spPr>
        <p:txBody>
          <a:bodyPr wrap="square" rtlCol="0">
            <a:spAutoFit/>
          </a:bodyPr>
          <a:lstStyle/>
          <a:p>
            <a:r>
              <a:rPr lang="en-US" altLang="zh-CN" sz="2400" u="sng" dirty="0">
                <a:solidFill>
                  <a:srgbClr val="006699"/>
                </a:solidFill>
                <a:latin typeface="微软雅黑" panose="020B0503020204020204" pitchFamily="34" charset="-122"/>
                <a:ea typeface="微软雅黑" panose="020B0503020204020204" pitchFamily="34" charset="-122"/>
              </a:rPr>
              <a:t>www.iacr.com.fr</a:t>
            </a:r>
            <a:endParaRPr lang="zh-CN" altLang="en-US" sz="2400" u="sng" dirty="0">
              <a:solidFill>
                <a:srgbClr val="006699"/>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8"/>
          <a:stretch>
            <a:fillRect/>
          </a:stretch>
        </p:blipFill>
        <p:spPr>
          <a:xfrm>
            <a:off x="9819640" y="878840"/>
            <a:ext cx="1803400" cy="28092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672743"/>
            <a:ext cx="10515600" cy="4351338"/>
          </a:xfrm>
          <a:effectLst>
            <a:outerShdw blurRad="50800" dist="38100" dir="2700000" algn="tl" rotWithShape="0">
              <a:prstClr val="black">
                <a:alpha val="40000"/>
              </a:prstClr>
            </a:outerShdw>
          </a:effectLst>
        </p:spPr>
        <p:txBody>
          <a:bodyPr>
            <a:normAutofit/>
          </a:bodyPr>
          <a:lstStyle/>
          <a:p>
            <a:endParaRPr lang="en-US" altLang="zh-CN" dirty="0"/>
          </a:p>
          <a:p>
            <a:pPr>
              <a:lnSpc>
                <a:spcPct val="150000"/>
              </a:lnSpc>
            </a:pPr>
            <a:endParaRPr lang="en-US" altLang="zh-CN" dirty="0"/>
          </a:p>
          <a:p>
            <a:pPr>
              <a:lnSpc>
                <a:spcPct val="150000"/>
              </a:lnSpc>
            </a:pPr>
            <a:endParaRPr lang="en-US" altLang="zh-CN" dirty="0"/>
          </a:p>
        </p:txBody>
      </p:sp>
      <p:cxnSp>
        <p:nvCxnSpPr>
          <p:cNvPr id="17" name="直接连接符 16"/>
          <p:cNvCxnSpPr/>
          <p:nvPr/>
        </p:nvCxnSpPr>
        <p:spPr>
          <a:xfrm>
            <a:off x="846704" y="3747390"/>
            <a:ext cx="10636735" cy="0"/>
          </a:xfrm>
          <a:prstGeom prst="line">
            <a:avLst/>
          </a:prstGeom>
          <a:ln w="22225">
            <a:solidFill>
              <a:srgbClr val="14314C"/>
            </a:solidFill>
            <a:prstDash val="sysDot"/>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024439" y="2930237"/>
            <a:ext cx="1750255" cy="1503531"/>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B3055"/>
                </a:solidFill>
                <a:latin typeface="微软雅黑" panose="020B0503020204020204" pitchFamily="34" charset="-122"/>
                <a:ea typeface="微软雅黑" panose="020B0503020204020204" pitchFamily="34" charset="-122"/>
              </a:rPr>
              <a:t>确定肿瘤形态学的</a:t>
            </a:r>
            <a:r>
              <a:rPr lang="zh-CN" altLang="en-US" b="1" dirty="0">
                <a:solidFill>
                  <a:srgbClr val="1B3055"/>
                </a:solidFill>
                <a:latin typeface="微软雅黑" panose="020B0503020204020204" pitchFamily="34" charset="-122"/>
                <a:ea typeface="微软雅黑" panose="020B0503020204020204" pitchFamily="34" charset="-122"/>
              </a:rPr>
              <a:t>主导词</a:t>
            </a:r>
            <a:endParaRPr lang="en-US" altLang="zh-CN" b="1" dirty="0">
              <a:solidFill>
                <a:srgbClr val="14314C"/>
              </a:solidFill>
              <a:latin typeface="微软雅黑" panose="020B0503020204020204" pitchFamily="34" charset="-122"/>
              <a:ea typeface="微软雅黑" panose="020B0503020204020204" pitchFamily="34" charset="-122"/>
            </a:endParaRPr>
          </a:p>
        </p:txBody>
      </p:sp>
      <p:sp>
        <p:nvSpPr>
          <p:cNvPr id="20" name="流程图: 接点 19"/>
          <p:cNvSpPr/>
          <p:nvPr/>
        </p:nvSpPr>
        <p:spPr>
          <a:xfrm>
            <a:off x="2896399" y="3662984"/>
            <a:ext cx="154745" cy="168812"/>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接点 21"/>
          <p:cNvSpPr/>
          <p:nvPr/>
        </p:nvSpPr>
        <p:spPr>
          <a:xfrm>
            <a:off x="4985704" y="3662984"/>
            <a:ext cx="154745" cy="168812"/>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960934" y="1773448"/>
            <a:ext cx="1979344" cy="1781043"/>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200" dirty="0">
                <a:solidFill>
                  <a:srgbClr val="1B3055"/>
                </a:solidFill>
                <a:latin typeface="微软雅黑" panose="020B0503020204020204" pitchFamily="34" charset="-122"/>
                <a:ea typeface="微软雅黑" panose="020B0503020204020204" pitchFamily="34" charset="-122"/>
              </a:rPr>
              <a:t>ICD-10</a:t>
            </a:r>
            <a:r>
              <a:rPr lang="zh-CN" altLang="en-US" sz="1200" dirty="0">
                <a:solidFill>
                  <a:srgbClr val="1B3055"/>
                </a:solidFill>
                <a:latin typeface="微软雅黑" panose="020B0503020204020204" pitchFamily="34" charset="-122"/>
                <a:ea typeface="微软雅黑" panose="020B0503020204020204" pitchFamily="34" charset="-122"/>
              </a:rPr>
              <a:t>卷三</a:t>
            </a:r>
            <a:endParaRPr lang="en-US" altLang="zh-CN" sz="1200" dirty="0">
              <a:solidFill>
                <a:srgbClr val="1B3055"/>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先查</a:t>
            </a:r>
            <a:r>
              <a:rPr lang="zh-CN" altLang="en-US" b="1" dirty="0">
                <a:solidFill>
                  <a:srgbClr val="1B3055"/>
                </a:solidFill>
                <a:latin typeface="微软雅黑" panose="020B0503020204020204" pitchFamily="34" charset="-122"/>
                <a:ea typeface="微软雅黑" panose="020B0503020204020204" pitchFamily="34" charset="-122"/>
              </a:rPr>
              <a:t>形态学编码</a:t>
            </a:r>
            <a:endParaRPr lang="en-US" altLang="zh-CN" dirty="0">
              <a:solidFill>
                <a:srgbClr val="1B3055"/>
              </a:solidFill>
              <a:latin typeface="微软雅黑" panose="020B0503020204020204" pitchFamily="34" charset="-122"/>
              <a:ea typeface="微软雅黑" panose="020B0503020204020204" pitchFamily="34" charset="-122"/>
            </a:endParaRPr>
          </a:p>
          <a:p>
            <a:pPr algn="ctr">
              <a:lnSpc>
                <a:spcPct val="150000"/>
              </a:lnSpc>
            </a:pPr>
            <a:endParaRPr lang="en-US" altLang="zh-CN" sz="1200" b="1" dirty="0">
              <a:solidFill>
                <a:srgbClr val="FF7919"/>
              </a:solidFill>
              <a:latin typeface="微软雅黑" panose="020B0503020204020204" pitchFamily="34" charset="-122"/>
              <a:ea typeface="微软雅黑" panose="020B0503020204020204" pitchFamily="34" charset="-122"/>
            </a:endParaRPr>
          </a:p>
          <a:p>
            <a:pPr algn="ctr">
              <a:lnSpc>
                <a:spcPct val="150000"/>
              </a:lnSpc>
            </a:pPr>
            <a:r>
              <a:rPr lang="zh-CN" altLang="en-US" sz="1200" b="1" dirty="0">
                <a:solidFill>
                  <a:srgbClr val="FF7919"/>
                </a:solidFill>
                <a:latin typeface="微软雅黑" panose="020B0503020204020204" pitchFamily="34" charset="-122"/>
                <a:ea typeface="微软雅黑" panose="020B0503020204020204" pitchFamily="34" charset="-122"/>
              </a:rPr>
              <a:t>“汉语拼音</a:t>
            </a:r>
            <a:r>
              <a:rPr lang="en-US" altLang="zh-CN" sz="1200" b="1" dirty="0">
                <a:solidFill>
                  <a:srgbClr val="FF7919"/>
                </a:solidFill>
                <a:latin typeface="微软雅黑" panose="020B0503020204020204" pitchFamily="34" charset="-122"/>
                <a:ea typeface="微软雅黑" panose="020B0503020204020204" pitchFamily="34" charset="-122"/>
              </a:rPr>
              <a:t>-</a:t>
            </a:r>
            <a:r>
              <a:rPr lang="zh-CN" altLang="en-US" sz="1200" b="1" dirty="0">
                <a:solidFill>
                  <a:srgbClr val="FF7919"/>
                </a:solidFill>
                <a:latin typeface="微软雅黑" panose="020B0503020204020204" pitchFamily="34" charset="-122"/>
                <a:ea typeface="微软雅黑" panose="020B0503020204020204" pitchFamily="34" charset="-122"/>
              </a:rPr>
              <a:t>英文字母”</a:t>
            </a:r>
            <a:endParaRPr lang="zh-CN" altLang="en-US" sz="1200" b="1" dirty="0">
              <a:solidFill>
                <a:srgbClr val="FF7919"/>
              </a:solidFill>
              <a:latin typeface="微软雅黑" panose="020B0503020204020204" pitchFamily="34" charset="-122"/>
              <a:ea typeface="微软雅黑" panose="020B0503020204020204" pitchFamily="34" charset="-122"/>
            </a:endParaRPr>
          </a:p>
        </p:txBody>
      </p:sp>
      <p:sp>
        <p:nvSpPr>
          <p:cNvPr id="26" name="流程图: 接点 25"/>
          <p:cNvSpPr/>
          <p:nvPr/>
        </p:nvSpPr>
        <p:spPr>
          <a:xfrm>
            <a:off x="7160028" y="3626848"/>
            <a:ext cx="154745" cy="168812"/>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9212" y="1771919"/>
            <a:ext cx="2017393" cy="1781042"/>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B3055"/>
                </a:solidFill>
                <a:latin typeface="微软雅黑" panose="020B0503020204020204" pitchFamily="34" charset="-122"/>
                <a:ea typeface="微软雅黑" panose="020B0503020204020204" pitchFamily="34" charset="-122"/>
              </a:rPr>
              <a:t>ICD-10</a:t>
            </a:r>
            <a:r>
              <a:rPr lang="zh-CN" altLang="en-US" sz="1200" dirty="0">
                <a:solidFill>
                  <a:srgbClr val="1B3055"/>
                </a:solidFill>
                <a:latin typeface="微软雅黑" panose="020B0503020204020204" pitchFamily="34" charset="-122"/>
                <a:ea typeface="微软雅黑" panose="020B0503020204020204" pitchFamily="34" charset="-122"/>
              </a:rPr>
              <a:t>卷一</a:t>
            </a:r>
            <a:endParaRPr lang="en-US" altLang="zh-CN" sz="1200" dirty="0">
              <a:solidFill>
                <a:srgbClr val="1B3055"/>
              </a:solidFill>
              <a:latin typeface="微软雅黑" panose="020B0503020204020204" pitchFamily="34" charset="-122"/>
              <a:ea typeface="微软雅黑" panose="020B0503020204020204" pitchFamily="34" charset="-122"/>
            </a:endParaRPr>
          </a:p>
          <a:p>
            <a:pPr algn="ctr"/>
            <a:r>
              <a:rPr lang="zh-CN" altLang="en-US" dirty="0">
                <a:solidFill>
                  <a:srgbClr val="1B3055"/>
                </a:solidFill>
                <a:latin typeface="微软雅黑" panose="020B0503020204020204" pitchFamily="34" charset="-122"/>
                <a:ea typeface="微软雅黑" panose="020B0503020204020204" pitchFamily="34" charset="-122"/>
              </a:rPr>
              <a:t>核对形态学编码</a:t>
            </a:r>
            <a:endParaRPr lang="en-US" altLang="zh-CN" dirty="0">
              <a:solidFill>
                <a:srgbClr val="1B3055"/>
              </a:solidFill>
              <a:latin typeface="微软雅黑" panose="020B0503020204020204" pitchFamily="34" charset="-122"/>
              <a:ea typeface="微软雅黑" panose="020B0503020204020204" pitchFamily="34" charset="-122"/>
            </a:endParaRPr>
          </a:p>
          <a:p>
            <a:pPr algn="ctr"/>
            <a:endParaRPr lang="en-US" altLang="zh-CN" dirty="0">
              <a:solidFill>
                <a:srgbClr val="1B3055"/>
              </a:solidFill>
              <a:latin typeface="微软雅黑" panose="020B0503020204020204" pitchFamily="34" charset="-122"/>
              <a:ea typeface="微软雅黑" panose="020B0503020204020204" pitchFamily="34" charset="-122"/>
            </a:endParaRPr>
          </a:p>
          <a:p>
            <a:pPr algn="ctr"/>
            <a:r>
              <a:rPr lang="zh-CN" altLang="en-US" sz="1200" b="1" dirty="0">
                <a:solidFill>
                  <a:srgbClr val="FF7919"/>
                </a:solidFill>
                <a:latin typeface="微软雅黑" panose="020B0503020204020204" pitchFamily="34" charset="-122"/>
                <a:ea typeface="微软雅黑" panose="020B0503020204020204" pitchFamily="34" charset="-122"/>
              </a:rPr>
              <a:t>“注释”“包括”“不包括”</a:t>
            </a:r>
            <a:endParaRPr lang="zh-CN" altLang="en-US" dirty="0">
              <a:solidFill>
                <a:srgbClr val="FF7919"/>
              </a:solidFill>
              <a:latin typeface="微软雅黑" panose="020B0503020204020204" pitchFamily="34" charset="-122"/>
              <a:ea typeface="微软雅黑" panose="020B0503020204020204" pitchFamily="34" charset="-122"/>
            </a:endParaRPr>
          </a:p>
        </p:txBody>
      </p:sp>
      <p:sp>
        <p:nvSpPr>
          <p:cNvPr id="30" name="流程图: 接点 29"/>
          <p:cNvSpPr/>
          <p:nvPr/>
        </p:nvSpPr>
        <p:spPr>
          <a:xfrm>
            <a:off x="9253867" y="3639999"/>
            <a:ext cx="154745" cy="168812"/>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80553" y="1784706"/>
            <a:ext cx="1973313" cy="1768832"/>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B3055"/>
                </a:solidFill>
                <a:latin typeface="微软雅黑" panose="020B0503020204020204" pitchFamily="34" charset="-122"/>
                <a:ea typeface="微软雅黑" panose="020B0503020204020204" pitchFamily="34" charset="-122"/>
              </a:rPr>
              <a:t>ICD-10</a:t>
            </a:r>
            <a:r>
              <a:rPr lang="zh-CN" altLang="en-US" sz="1200" dirty="0">
                <a:solidFill>
                  <a:srgbClr val="14314C"/>
                </a:solidFill>
                <a:latin typeface="微软雅黑" panose="020B0503020204020204" pitchFamily="34" charset="-122"/>
                <a:ea typeface="微软雅黑" panose="020B0503020204020204" pitchFamily="34" charset="-122"/>
              </a:rPr>
              <a:t>卷三</a:t>
            </a:r>
            <a:endParaRPr lang="en-US" altLang="zh-CN" sz="1200" dirty="0">
              <a:solidFill>
                <a:srgbClr val="14314C"/>
              </a:solidFill>
              <a:latin typeface="微软雅黑" panose="020B0503020204020204" pitchFamily="34" charset="-122"/>
              <a:ea typeface="微软雅黑" panose="020B0503020204020204" pitchFamily="34" charset="-122"/>
            </a:endParaRPr>
          </a:p>
          <a:p>
            <a:pPr algn="ctr"/>
            <a:r>
              <a:rPr lang="zh-CN" altLang="en-US" dirty="0">
                <a:solidFill>
                  <a:srgbClr val="14314C"/>
                </a:solidFill>
                <a:latin typeface="微软雅黑" panose="020B0503020204020204" pitchFamily="34" charset="-122"/>
                <a:ea typeface="微软雅黑" panose="020B0503020204020204" pitchFamily="34" charset="-122"/>
              </a:rPr>
              <a:t>再查</a:t>
            </a:r>
            <a:r>
              <a:rPr lang="zh-CN" altLang="en-US" b="1" dirty="0">
                <a:solidFill>
                  <a:srgbClr val="14314C"/>
                </a:solidFill>
                <a:latin typeface="微软雅黑" panose="020B0503020204020204" pitchFamily="34" charset="-122"/>
                <a:ea typeface="微软雅黑" panose="020B0503020204020204" pitchFamily="34" charset="-122"/>
              </a:rPr>
              <a:t>部位编码</a:t>
            </a:r>
            <a:endParaRPr lang="en-US" altLang="zh-CN" dirty="0">
              <a:solidFill>
                <a:srgbClr val="14314C"/>
              </a:solidFill>
              <a:latin typeface="微软雅黑" panose="020B0503020204020204" pitchFamily="34" charset="-122"/>
              <a:ea typeface="微软雅黑" panose="020B0503020204020204" pitchFamily="34" charset="-122"/>
            </a:endParaRPr>
          </a:p>
          <a:p>
            <a:pPr algn="ctr"/>
            <a:r>
              <a:rPr lang="zh-CN" altLang="en-US" sz="1200" b="1" dirty="0">
                <a:solidFill>
                  <a:srgbClr val="FF7919"/>
                </a:solidFill>
                <a:latin typeface="微软雅黑" panose="020B0503020204020204" pitchFamily="34" charset="-122"/>
                <a:ea typeface="微软雅黑" panose="020B0503020204020204" pitchFamily="34" charset="-122"/>
              </a:rPr>
              <a:t> </a:t>
            </a:r>
            <a:endParaRPr lang="en-US" altLang="zh-CN" sz="1200" b="1" dirty="0">
              <a:solidFill>
                <a:srgbClr val="FF7919"/>
              </a:solidFill>
              <a:latin typeface="微软雅黑" panose="020B0503020204020204" pitchFamily="34" charset="-122"/>
              <a:ea typeface="微软雅黑" panose="020B0503020204020204" pitchFamily="34" charset="-122"/>
            </a:endParaRPr>
          </a:p>
          <a:p>
            <a:pPr algn="ctr"/>
            <a:r>
              <a:rPr lang="zh-CN" altLang="en-US" sz="1200" b="1" dirty="0">
                <a:solidFill>
                  <a:srgbClr val="FF7919"/>
                </a:solidFill>
                <a:latin typeface="微软雅黑" panose="020B0503020204020204" pitchFamily="34" charset="-122"/>
                <a:ea typeface="微软雅黑" panose="020B0503020204020204" pitchFamily="34" charset="-122"/>
              </a:rPr>
              <a:t>肿瘤表 </a:t>
            </a:r>
            <a:r>
              <a:rPr lang="en-US" altLang="zh-CN" sz="1200" b="1" dirty="0">
                <a:solidFill>
                  <a:srgbClr val="FF7919"/>
                </a:solidFill>
                <a:latin typeface="微软雅黑" panose="020B0503020204020204" pitchFamily="34" charset="-122"/>
                <a:ea typeface="微软雅黑" panose="020B0503020204020204" pitchFamily="34" charset="-122"/>
              </a:rPr>
              <a:t>1364</a:t>
            </a:r>
            <a:r>
              <a:rPr lang="zh-CN" altLang="en-US" sz="1200" b="1" dirty="0">
                <a:solidFill>
                  <a:srgbClr val="FF7919"/>
                </a:solidFill>
                <a:latin typeface="微软雅黑" panose="020B0503020204020204" pitchFamily="34" charset="-122"/>
                <a:ea typeface="微软雅黑" panose="020B0503020204020204" pitchFamily="34" charset="-122"/>
              </a:rPr>
              <a:t>页</a:t>
            </a:r>
            <a:endParaRPr lang="zh-CN" altLang="en-US" sz="1200" b="1" dirty="0">
              <a:solidFill>
                <a:srgbClr val="FF7919"/>
              </a:solidFill>
              <a:latin typeface="微软雅黑" panose="020B0503020204020204" pitchFamily="34" charset="-122"/>
              <a:ea typeface="微软雅黑" panose="020B0503020204020204" pitchFamily="34" charset="-122"/>
            </a:endParaRPr>
          </a:p>
        </p:txBody>
      </p:sp>
      <p:sp>
        <p:nvSpPr>
          <p:cNvPr id="35" name="流程图: 接点 34"/>
          <p:cNvSpPr/>
          <p:nvPr/>
        </p:nvSpPr>
        <p:spPr>
          <a:xfrm>
            <a:off x="11414570" y="3620817"/>
            <a:ext cx="154745" cy="168812"/>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383906" y="1762693"/>
            <a:ext cx="2030664" cy="1769169"/>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B3055"/>
                </a:solidFill>
                <a:latin typeface="微软雅黑" panose="020B0503020204020204" pitchFamily="34" charset="-122"/>
                <a:ea typeface="微软雅黑" panose="020B0503020204020204" pitchFamily="34" charset="-122"/>
              </a:rPr>
              <a:t>ICD-10</a:t>
            </a:r>
            <a:r>
              <a:rPr lang="zh-CN" altLang="en-US" sz="1200" dirty="0">
                <a:solidFill>
                  <a:srgbClr val="14314C"/>
                </a:solidFill>
                <a:latin typeface="微软雅黑" panose="020B0503020204020204" pitchFamily="34" charset="-122"/>
                <a:ea typeface="微软雅黑" panose="020B0503020204020204" pitchFamily="34" charset="-122"/>
              </a:rPr>
              <a:t>卷一</a:t>
            </a:r>
            <a:endParaRPr lang="en-US" altLang="zh-CN" sz="1200" dirty="0">
              <a:solidFill>
                <a:srgbClr val="14314C"/>
              </a:solidFill>
              <a:latin typeface="微软雅黑" panose="020B0503020204020204" pitchFamily="34" charset="-122"/>
              <a:ea typeface="微软雅黑" panose="020B0503020204020204" pitchFamily="34" charset="-122"/>
            </a:endParaRPr>
          </a:p>
          <a:p>
            <a:pPr algn="ctr"/>
            <a:r>
              <a:rPr lang="zh-CN" altLang="en-US" dirty="0">
                <a:solidFill>
                  <a:srgbClr val="14314C"/>
                </a:solidFill>
                <a:latin typeface="微软雅黑" panose="020B0503020204020204" pitchFamily="34" charset="-122"/>
                <a:ea typeface="微软雅黑" panose="020B0503020204020204" pitchFamily="34" charset="-122"/>
              </a:rPr>
              <a:t>核对部位编码</a:t>
            </a:r>
            <a:endParaRPr lang="en-US" altLang="zh-CN" dirty="0">
              <a:solidFill>
                <a:srgbClr val="14314C"/>
              </a:solidFill>
              <a:latin typeface="微软雅黑" panose="020B0503020204020204" pitchFamily="34" charset="-122"/>
              <a:ea typeface="微软雅黑" panose="020B0503020204020204" pitchFamily="34" charset="-122"/>
            </a:endParaRPr>
          </a:p>
          <a:p>
            <a:pPr algn="ctr"/>
            <a:endParaRPr lang="en-US" altLang="zh-CN" dirty="0">
              <a:solidFill>
                <a:srgbClr val="14314C"/>
              </a:solidFill>
              <a:latin typeface="微软雅黑" panose="020B0503020204020204" pitchFamily="34" charset="-122"/>
              <a:ea typeface="微软雅黑" panose="020B0503020204020204" pitchFamily="34" charset="-122"/>
            </a:endParaRPr>
          </a:p>
          <a:p>
            <a:pPr algn="ctr"/>
            <a:r>
              <a:rPr lang="zh-CN" altLang="en-US" sz="1200" b="1" dirty="0">
                <a:solidFill>
                  <a:srgbClr val="FF7919"/>
                </a:solidFill>
                <a:latin typeface="微软雅黑" panose="020B0503020204020204" pitchFamily="34" charset="-122"/>
                <a:ea typeface="微软雅黑" panose="020B0503020204020204" pitchFamily="34" charset="-122"/>
              </a:rPr>
              <a:t>“注释”“包括”“不包括”</a:t>
            </a:r>
            <a:endParaRPr lang="zh-CN" altLang="en-US" sz="1200" dirty="0">
              <a:solidFill>
                <a:srgbClr val="FF7919"/>
              </a:solidFill>
              <a:latin typeface="微软雅黑" panose="020B0503020204020204" pitchFamily="34" charset="-122"/>
              <a:ea typeface="微软雅黑" panose="020B0503020204020204" pitchFamily="34" charset="-122"/>
            </a:endParaRPr>
          </a:p>
        </p:txBody>
      </p:sp>
      <p:sp>
        <p:nvSpPr>
          <p:cNvPr id="39" name="流程图: 联系 4"/>
          <p:cNvSpPr/>
          <p:nvPr/>
        </p:nvSpPr>
        <p:spPr>
          <a:xfrm>
            <a:off x="3601090" y="1129367"/>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2</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40" name="流程图: 联系 4"/>
          <p:cNvSpPr/>
          <p:nvPr/>
        </p:nvSpPr>
        <p:spPr>
          <a:xfrm>
            <a:off x="5687665" y="1102763"/>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3</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41" name="流程图: 联系 4"/>
          <p:cNvSpPr/>
          <p:nvPr/>
        </p:nvSpPr>
        <p:spPr>
          <a:xfrm>
            <a:off x="7715389" y="1085543"/>
            <a:ext cx="809879" cy="756215"/>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4</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42" name="流程图: 联系 4"/>
          <p:cNvSpPr/>
          <p:nvPr/>
        </p:nvSpPr>
        <p:spPr>
          <a:xfrm>
            <a:off x="9864149" y="1102763"/>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5</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43" name="流程图: 联系 4"/>
          <p:cNvSpPr/>
          <p:nvPr/>
        </p:nvSpPr>
        <p:spPr>
          <a:xfrm>
            <a:off x="83251" y="3390333"/>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1</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pic>
        <p:nvPicPr>
          <p:cNvPr id="7" name="图片 6"/>
          <p:cNvPicPr>
            <a:picLocks noChangeAspect="1"/>
          </p:cNvPicPr>
          <p:nvPr/>
        </p:nvPicPr>
        <p:blipFill>
          <a:blip r:embed="rId1"/>
          <a:stretch>
            <a:fillRect/>
          </a:stretch>
        </p:blipFill>
        <p:spPr>
          <a:xfrm>
            <a:off x="9457197" y="3910171"/>
            <a:ext cx="2184560" cy="1117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p:cNvPicPr>
            <a:picLocks noChangeAspect="1"/>
          </p:cNvPicPr>
          <p:nvPr/>
        </p:nvPicPr>
        <p:blipFill>
          <a:blip r:embed="rId2"/>
          <a:stretch>
            <a:fillRect/>
          </a:stretch>
        </p:blipFill>
        <p:spPr>
          <a:xfrm>
            <a:off x="9477527" y="5101568"/>
            <a:ext cx="1795643" cy="1065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矩形 45"/>
          <p:cNvSpPr/>
          <p:nvPr/>
        </p:nvSpPr>
        <p:spPr>
          <a:xfrm>
            <a:off x="2960934" y="3912194"/>
            <a:ext cx="1979344" cy="1781043"/>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200" dirty="0">
                <a:solidFill>
                  <a:srgbClr val="1B3055"/>
                </a:solidFill>
                <a:latin typeface="微软雅黑" panose="020B0503020204020204" pitchFamily="34" charset="-122"/>
                <a:ea typeface="微软雅黑" panose="020B0503020204020204" pitchFamily="34" charset="-122"/>
              </a:rPr>
              <a:t>ICD-O-3</a:t>
            </a:r>
            <a:r>
              <a:rPr lang="zh-CN" altLang="en-US" sz="1200" dirty="0">
                <a:solidFill>
                  <a:srgbClr val="1B3055"/>
                </a:solidFill>
                <a:latin typeface="微软雅黑" panose="020B0503020204020204" pitchFamily="34" charset="-122"/>
                <a:ea typeface="微软雅黑" panose="020B0503020204020204" pitchFamily="34" charset="-122"/>
              </a:rPr>
              <a:t>形态学数码表</a:t>
            </a:r>
            <a:r>
              <a:rPr lang="en-US" altLang="zh-CN" sz="1200" dirty="0">
                <a:solidFill>
                  <a:srgbClr val="1B3055"/>
                </a:solidFill>
                <a:latin typeface="微软雅黑" panose="020B0503020204020204" pitchFamily="34" charset="-122"/>
                <a:ea typeface="微软雅黑" panose="020B0503020204020204" pitchFamily="34" charset="-122"/>
              </a:rPr>
              <a:t>/</a:t>
            </a:r>
            <a:r>
              <a:rPr lang="zh-CN" altLang="en-US" sz="1200" dirty="0">
                <a:solidFill>
                  <a:srgbClr val="1B3055"/>
                </a:solidFill>
                <a:latin typeface="微软雅黑" panose="020B0503020204020204" pitchFamily="34" charset="-122"/>
                <a:ea typeface="微软雅黑" panose="020B0503020204020204" pitchFamily="34" charset="-122"/>
              </a:rPr>
              <a:t>字母索引表</a:t>
            </a:r>
            <a:endParaRPr lang="en-US" altLang="zh-CN" sz="1200" dirty="0">
              <a:solidFill>
                <a:srgbClr val="1B3055"/>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先查</a:t>
            </a:r>
            <a:r>
              <a:rPr lang="zh-CN" altLang="en-US" b="1" dirty="0">
                <a:solidFill>
                  <a:srgbClr val="1B3055"/>
                </a:solidFill>
                <a:latin typeface="微软雅黑" panose="020B0503020204020204" pitchFamily="34" charset="-122"/>
                <a:ea typeface="微软雅黑" panose="020B0503020204020204" pitchFamily="34" charset="-122"/>
              </a:rPr>
              <a:t>形态学编码</a:t>
            </a:r>
            <a:endParaRPr lang="en-US" altLang="zh-CN" dirty="0">
              <a:solidFill>
                <a:srgbClr val="1B3055"/>
              </a:solidFill>
              <a:latin typeface="微软雅黑" panose="020B0503020204020204" pitchFamily="34" charset="-122"/>
              <a:ea typeface="微软雅黑" panose="020B0503020204020204" pitchFamily="34" charset="-122"/>
            </a:endParaRPr>
          </a:p>
          <a:p>
            <a:pPr algn="ctr">
              <a:lnSpc>
                <a:spcPct val="150000"/>
              </a:lnSpc>
            </a:pPr>
            <a:endParaRPr lang="en-US" altLang="zh-CN" sz="1200" b="1" dirty="0">
              <a:solidFill>
                <a:srgbClr val="FF7919"/>
              </a:solidFill>
              <a:latin typeface="微软雅黑" panose="020B0503020204020204" pitchFamily="34" charset="-122"/>
              <a:ea typeface="微软雅黑" panose="020B0503020204020204" pitchFamily="34" charset="-122"/>
            </a:endParaRPr>
          </a:p>
          <a:p>
            <a:pPr algn="ctr">
              <a:lnSpc>
                <a:spcPct val="150000"/>
              </a:lnSpc>
            </a:pPr>
            <a:r>
              <a:rPr lang="zh-CN" altLang="en-US" sz="1200" b="1" dirty="0">
                <a:solidFill>
                  <a:srgbClr val="FF7919"/>
                </a:solidFill>
                <a:latin typeface="微软雅黑" panose="020B0503020204020204" pitchFamily="34" charset="-122"/>
                <a:ea typeface="微软雅黑" panose="020B0503020204020204" pitchFamily="34" charset="-122"/>
              </a:rPr>
              <a:t>“英文字母”</a:t>
            </a:r>
            <a:r>
              <a:rPr lang="en-US" altLang="zh-CN" sz="1200" b="1" dirty="0">
                <a:solidFill>
                  <a:srgbClr val="FF7919"/>
                </a:solidFill>
                <a:latin typeface="微软雅黑" panose="020B0503020204020204" pitchFamily="34" charset="-122"/>
                <a:ea typeface="微软雅黑" panose="020B0503020204020204" pitchFamily="34" charset="-122"/>
              </a:rPr>
              <a:t>149</a:t>
            </a:r>
            <a:r>
              <a:rPr lang="zh-CN" altLang="en-US" sz="1200" b="1" dirty="0">
                <a:solidFill>
                  <a:srgbClr val="FF7919"/>
                </a:solidFill>
                <a:latin typeface="微软雅黑" panose="020B0503020204020204" pitchFamily="34" charset="-122"/>
                <a:ea typeface="微软雅黑" panose="020B0503020204020204" pitchFamily="34" charset="-122"/>
              </a:rPr>
              <a:t>页</a:t>
            </a:r>
            <a:r>
              <a:rPr lang="en-US" altLang="zh-CN" sz="1200" b="1" dirty="0">
                <a:solidFill>
                  <a:srgbClr val="FF7919"/>
                </a:solidFill>
                <a:latin typeface="微软雅黑" panose="020B0503020204020204" pitchFamily="34" charset="-122"/>
                <a:ea typeface="微软雅黑" panose="020B0503020204020204" pitchFamily="34" charset="-122"/>
              </a:rPr>
              <a:t>/78</a:t>
            </a:r>
            <a:r>
              <a:rPr lang="zh-CN" altLang="en-US" sz="1200" b="1" dirty="0">
                <a:solidFill>
                  <a:srgbClr val="FF7919"/>
                </a:solidFill>
                <a:latin typeface="微软雅黑" panose="020B0503020204020204" pitchFamily="34" charset="-122"/>
                <a:ea typeface="微软雅黑" panose="020B0503020204020204" pitchFamily="34" charset="-122"/>
              </a:rPr>
              <a:t>页</a:t>
            </a:r>
            <a:endParaRPr lang="zh-CN" altLang="en-US" sz="1200" b="1" dirty="0">
              <a:solidFill>
                <a:srgbClr val="FF7919"/>
              </a:solidFill>
              <a:latin typeface="微软雅黑" panose="020B0503020204020204" pitchFamily="34" charset="-122"/>
              <a:ea typeface="微软雅黑" panose="020B0503020204020204" pitchFamily="34" charset="-122"/>
            </a:endParaRPr>
          </a:p>
        </p:txBody>
      </p:sp>
      <p:sp>
        <p:nvSpPr>
          <p:cNvPr id="47" name="流程图: 联系 4"/>
          <p:cNvSpPr/>
          <p:nvPr/>
        </p:nvSpPr>
        <p:spPr>
          <a:xfrm>
            <a:off x="3627292" y="5668162"/>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2</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50" name="矩形 49"/>
          <p:cNvSpPr/>
          <p:nvPr/>
        </p:nvSpPr>
        <p:spPr>
          <a:xfrm>
            <a:off x="5099213" y="3912194"/>
            <a:ext cx="2028038" cy="1781043"/>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确定</a:t>
            </a:r>
            <a:r>
              <a:rPr lang="zh-CN" altLang="en-US" b="1" dirty="0">
                <a:solidFill>
                  <a:srgbClr val="1B3055"/>
                </a:solidFill>
                <a:latin typeface="微软雅黑" panose="020B0503020204020204" pitchFamily="34" charset="-122"/>
                <a:ea typeface="微软雅黑" panose="020B0503020204020204" pitchFamily="34" charset="-122"/>
              </a:rPr>
              <a:t>第⑥位编码</a:t>
            </a:r>
            <a:endParaRPr lang="en-US" altLang="zh-CN" dirty="0">
              <a:solidFill>
                <a:srgbClr val="1B3055"/>
              </a:solidFill>
              <a:latin typeface="微软雅黑" panose="020B0503020204020204" pitchFamily="34" charset="-122"/>
              <a:ea typeface="微软雅黑" panose="020B0503020204020204" pitchFamily="34" charset="-122"/>
            </a:endParaRPr>
          </a:p>
        </p:txBody>
      </p:sp>
      <p:sp>
        <p:nvSpPr>
          <p:cNvPr id="51" name="流程图: 联系 4"/>
          <p:cNvSpPr/>
          <p:nvPr/>
        </p:nvSpPr>
        <p:spPr>
          <a:xfrm>
            <a:off x="5727147" y="5668162"/>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3</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54" name="矩形 53"/>
          <p:cNvSpPr/>
          <p:nvPr/>
        </p:nvSpPr>
        <p:spPr>
          <a:xfrm>
            <a:off x="7302552" y="3912194"/>
            <a:ext cx="2028038" cy="1781043"/>
          </a:xfrm>
          <a:prstGeom prst="rect">
            <a:avLst/>
          </a:prstGeom>
          <a:solidFill>
            <a:schemeClr val="bg1"/>
          </a:solidFill>
          <a:ln>
            <a:solidFill>
              <a:srgbClr val="FF7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200" dirty="0">
                <a:solidFill>
                  <a:srgbClr val="1B3055"/>
                </a:solidFill>
                <a:latin typeface="微软雅黑" panose="020B0503020204020204" pitchFamily="34" charset="-122"/>
                <a:ea typeface="微软雅黑" panose="020B0503020204020204" pitchFamily="34" charset="-122"/>
              </a:rPr>
              <a:t>ICD-O-3</a:t>
            </a:r>
            <a:r>
              <a:rPr lang="zh-CN" altLang="en-US" sz="1200" dirty="0">
                <a:solidFill>
                  <a:srgbClr val="1B3055"/>
                </a:solidFill>
                <a:latin typeface="微软雅黑" panose="020B0503020204020204" pitchFamily="34" charset="-122"/>
                <a:ea typeface="微软雅黑" panose="020B0503020204020204" pitchFamily="34" charset="-122"/>
              </a:rPr>
              <a:t>解剖学数码表</a:t>
            </a:r>
            <a:r>
              <a:rPr lang="en-US" altLang="zh-CN" sz="1200" dirty="0">
                <a:solidFill>
                  <a:srgbClr val="1B3055"/>
                </a:solidFill>
                <a:latin typeface="微软雅黑" panose="020B0503020204020204" pitchFamily="34" charset="-122"/>
                <a:ea typeface="微软雅黑" panose="020B0503020204020204" pitchFamily="34" charset="-122"/>
              </a:rPr>
              <a:t>/</a:t>
            </a:r>
            <a:r>
              <a:rPr lang="zh-CN" altLang="en-US" sz="1200" dirty="0">
                <a:solidFill>
                  <a:srgbClr val="1B3055"/>
                </a:solidFill>
                <a:latin typeface="微软雅黑" panose="020B0503020204020204" pitchFamily="34" charset="-122"/>
                <a:ea typeface="微软雅黑" panose="020B0503020204020204" pitchFamily="34" charset="-122"/>
              </a:rPr>
              <a:t>字母索引表</a:t>
            </a:r>
            <a:endParaRPr lang="en-US" altLang="zh-CN" sz="1200" dirty="0">
              <a:solidFill>
                <a:srgbClr val="1B3055"/>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rgbClr val="1B3055"/>
                </a:solidFill>
                <a:latin typeface="微软雅黑" panose="020B0503020204020204" pitchFamily="34" charset="-122"/>
                <a:ea typeface="微软雅黑" panose="020B0503020204020204" pitchFamily="34" charset="-122"/>
              </a:rPr>
              <a:t>再查</a:t>
            </a:r>
            <a:r>
              <a:rPr lang="zh-CN" altLang="en-US" b="1" dirty="0">
                <a:solidFill>
                  <a:srgbClr val="1B3055"/>
                </a:solidFill>
                <a:latin typeface="微软雅黑" panose="020B0503020204020204" pitchFamily="34" charset="-122"/>
                <a:ea typeface="微软雅黑" panose="020B0503020204020204" pitchFamily="34" charset="-122"/>
              </a:rPr>
              <a:t>部位编码</a:t>
            </a:r>
            <a:endParaRPr lang="en-US" altLang="zh-CN" dirty="0">
              <a:solidFill>
                <a:srgbClr val="1B3055"/>
              </a:solidFill>
              <a:latin typeface="微软雅黑" panose="020B0503020204020204" pitchFamily="34" charset="-122"/>
              <a:ea typeface="微软雅黑" panose="020B0503020204020204" pitchFamily="34" charset="-122"/>
            </a:endParaRPr>
          </a:p>
          <a:p>
            <a:pPr algn="ctr">
              <a:lnSpc>
                <a:spcPct val="150000"/>
              </a:lnSpc>
            </a:pPr>
            <a:endParaRPr lang="en-US" altLang="zh-CN" sz="1200" b="1" dirty="0">
              <a:solidFill>
                <a:srgbClr val="FF7919"/>
              </a:solidFill>
              <a:latin typeface="微软雅黑" panose="020B0503020204020204" pitchFamily="34" charset="-122"/>
              <a:ea typeface="微软雅黑" panose="020B0503020204020204" pitchFamily="34" charset="-122"/>
            </a:endParaRPr>
          </a:p>
          <a:p>
            <a:pPr algn="ctr">
              <a:lnSpc>
                <a:spcPct val="150000"/>
              </a:lnSpc>
            </a:pPr>
            <a:r>
              <a:rPr lang="zh-CN" altLang="en-US" sz="1200" b="1" dirty="0">
                <a:solidFill>
                  <a:srgbClr val="FF7919"/>
                </a:solidFill>
                <a:latin typeface="微软雅黑" panose="020B0503020204020204" pitchFamily="34" charset="-122"/>
                <a:ea typeface="微软雅黑" panose="020B0503020204020204" pitchFamily="34" charset="-122"/>
              </a:rPr>
              <a:t>“英文字母”</a:t>
            </a:r>
            <a:r>
              <a:rPr lang="en-US" altLang="zh-CN" sz="1200" b="1" dirty="0">
                <a:solidFill>
                  <a:srgbClr val="FF7919"/>
                </a:solidFill>
                <a:latin typeface="微软雅黑" panose="020B0503020204020204" pitchFamily="34" charset="-122"/>
                <a:ea typeface="微软雅黑" panose="020B0503020204020204" pitchFamily="34" charset="-122"/>
              </a:rPr>
              <a:t> 149</a:t>
            </a:r>
            <a:r>
              <a:rPr lang="zh-CN" altLang="en-US" sz="1200" b="1" dirty="0">
                <a:solidFill>
                  <a:srgbClr val="FF7919"/>
                </a:solidFill>
                <a:latin typeface="微软雅黑" panose="020B0503020204020204" pitchFamily="34" charset="-122"/>
                <a:ea typeface="微软雅黑" panose="020B0503020204020204" pitchFamily="34" charset="-122"/>
              </a:rPr>
              <a:t>页</a:t>
            </a:r>
            <a:r>
              <a:rPr lang="en-US" altLang="zh-CN" sz="1200" b="1" dirty="0">
                <a:solidFill>
                  <a:srgbClr val="FF7919"/>
                </a:solidFill>
                <a:latin typeface="微软雅黑" panose="020B0503020204020204" pitchFamily="34" charset="-122"/>
                <a:ea typeface="微软雅黑" panose="020B0503020204020204" pitchFamily="34" charset="-122"/>
              </a:rPr>
              <a:t>/38</a:t>
            </a:r>
            <a:r>
              <a:rPr lang="zh-CN" altLang="en-US" sz="1200" b="1" dirty="0">
                <a:solidFill>
                  <a:srgbClr val="FF7919"/>
                </a:solidFill>
                <a:latin typeface="微软雅黑" panose="020B0503020204020204" pitchFamily="34" charset="-122"/>
                <a:ea typeface="微软雅黑" panose="020B0503020204020204" pitchFamily="34" charset="-122"/>
              </a:rPr>
              <a:t>页</a:t>
            </a:r>
            <a:endParaRPr lang="zh-CN" altLang="en-US" sz="1200" b="1" dirty="0">
              <a:solidFill>
                <a:srgbClr val="FF7919"/>
              </a:solidFill>
              <a:latin typeface="微软雅黑" panose="020B0503020204020204" pitchFamily="34" charset="-122"/>
              <a:ea typeface="微软雅黑" panose="020B0503020204020204" pitchFamily="34" charset="-122"/>
            </a:endParaRPr>
          </a:p>
        </p:txBody>
      </p:sp>
      <p:sp>
        <p:nvSpPr>
          <p:cNvPr id="53" name="流程图: 联系 4"/>
          <p:cNvSpPr/>
          <p:nvPr/>
        </p:nvSpPr>
        <p:spPr>
          <a:xfrm>
            <a:off x="7925416" y="5649574"/>
            <a:ext cx="777240" cy="731520"/>
          </a:xfrm>
          <a:prstGeom prst="flowChartConnector">
            <a:avLst/>
          </a:prstGeom>
          <a:solidFill>
            <a:srgbClr val="FF7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j-cs"/>
              </a:rPr>
              <a:t>4</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55" name="箭头: 右 54"/>
          <p:cNvSpPr/>
          <p:nvPr/>
        </p:nvSpPr>
        <p:spPr>
          <a:xfrm>
            <a:off x="0" y="1669407"/>
            <a:ext cx="1326167" cy="680389"/>
          </a:xfrm>
          <a:prstGeom prst="rightArrow">
            <a:avLst/>
          </a:prstGeom>
          <a:solidFill>
            <a:srgbClr val="1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ICD-10</a:t>
            </a:r>
            <a:endParaRPr lang="zh-CN" altLang="en-US" sz="2400" b="1" dirty="0"/>
          </a:p>
        </p:txBody>
      </p:sp>
      <p:sp>
        <p:nvSpPr>
          <p:cNvPr id="56" name="箭头: 右 55"/>
          <p:cNvSpPr/>
          <p:nvPr/>
        </p:nvSpPr>
        <p:spPr>
          <a:xfrm>
            <a:off x="0" y="5119636"/>
            <a:ext cx="1326167" cy="642482"/>
          </a:xfrm>
          <a:prstGeom prst="rightArrow">
            <a:avLst/>
          </a:prstGeom>
          <a:solidFill>
            <a:srgbClr val="1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ICD-O-3</a:t>
            </a:r>
            <a:endParaRPr lang="zh-CN" altLang="en-US" sz="2400" b="1" dirty="0"/>
          </a:p>
        </p:txBody>
      </p:sp>
      <p:pic>
        <p:nvPicPr>
          <p:cNvPr id="4" name="图片 3"/>
          <p:cNvPicPr>
            <a:picLocks noChangeAspect="1"/>
          </p:cNvPicPr>
          <p:nvPr/>
        </p:nvPicPr>
        <p:blipFill>
          <a:blip r:embed="rId3"/>
          <a:stretch>
            <a:fillRect/>
          </a:stretch>
        </p:blipFill>
        <p:spPr>
          <a:xfrm>
            <a:off x="1350990" y="1084448"/>
            <a:ext cx="1145314" cy="1667230"/>
          </a:xfrm>
          <a:prstGeom prst="rect">
            <a:avLst/>
          </a:prstGeom>
          <a:ln>
            <a:noFill/>
          </a:ln>
          <a:effectLst>
            <a:outerShdw blurRad="292100" dist="139700" dir="2700000" algn="tl" rotWithShape="0">
              <a:srgbClr val="333333">
                <a:alpha val="65000"/>
              </a:srgbClr>
            </a:outerShdw>
          </a:effectLst>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990" y="4649296"/>
            <a:ext cx="1161367" cy="16306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000"/>
                                        <p:tgtEl>
                                          <p:spTgt spid="46"/>
                                        </p:tgtEl>
                                      </p:cBhvr>
                                    </p:animEffect>
                                    <p:anim calcmode="lin" valueType="num">
                                      <p:cBhvr>
                                        <p:cTn id="21" dur="1000" fill="hold"/>
                                        <p:tgtEl>
                                          <p:spTgt spid="46"/>
                                        </p:tgtEl>
                                        <p:attrNameLst>
                                          <p:attrName>ppt_x</p:attrName>
                                        </p:attrNameLst>
                                      </p:cBhvr>
                                      <p:tavLst>
                                        <p:tav tm="0">
                                          <p:val>
                                            <p:strVal val="#ppt_x"/>
                                          </p:val>
                                        </p:tav>
                                        <p:tav tm="100000">
                                          <p:val>
                                            <p:strVal val="#ppt_x"/>
                                          </p:val>
                                        </p:tav>
                                      </p:tavLst>
                                    </p:anim>
                                    <p:anim calcmode="lin" valueType="num">
                                      <p:cBhvr>
                                        <p:cTn id="22" dur="1000" fill="hold"/>
                                        <p:tgtEl>
                                          <p:spTgt spid="4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anim calcmode="lin" valueType="num">
                                      <p:cBhvr>
                                        <p:cTn id="31" dur="1000" fill="hold"/>
                                        <p:tgtEl>
                                          <p:spTgt spid="50"/>
                                        </p:tgtEl>
                                        <p:attrNameLst>
                                          <p:attrName>ppt_x</p:attrName>
                                        </p:attrNameLst>
                                      </p:cBhvr>
                                      <p:tavLst>
                                        <p:tav tm="0">
                                          <p:val>
                                            <p:strVal val="#ppt_x"/>
                                          </p:val>
                                        </p:tav>
                                        <p:tav tm="100000">
                                          <p:val>
                                            <p:strVal val="#ppt_x"/>
                                          </p:val>
                                        </p:tav>
                                      </p:tavLst>
                                    </p:anim>
                                    <p:anim calcmode="lin" valueType="num">
                                      <p:cBhvr>
                                        <p:cTn id="32" dur="1000" fill="hold"/>
                                        <p:tgtEl>
                                          <p:spTgt spid="5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0" grpId="0" animBg="1"/>
      <p:bldP spid="51" grpId="0" animBg="1"/>
      <p:bldP spid="54" grpId="0" animBg="1"/>
      <p:bldP spid="53" grpId="0" animBg="1"/>
      <p:bldP spid="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7" name="内容占位符 2"/>
          <p:cNvSpPr txBox="1"/>
          <p:nvPr/>
        </p:nvSpPr>
        <p:spPr>
          <a:xfrm>
            <a:off x="644439" y="1250303"/>
            <a:ext cx="5910740" cy="499897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案例</a:t>
            </a:r>
            <a:r>
              <a:rPr lang="en-US" altLang="zh-CN" sz="1800" b="1" dirty="0">
                <a:solidFill>
                  <a:srgbClr val="1B3055"/>
                </a:solidFill>
                <a:latin typeface="微软雅黑" panose="020B0503020204020204" pitchFamily="34" charset="-122"/>
                <a:ea typeface="微软雅黑" panose="020B0503020204020204" pitchFamily="34" charset="-122"/>
              </a:rPr>
              <a:t>1</a:t>
            </a:r>
            <a:r>
              <a:rPr lang="zh-CN" altLang="en-US" sz="1800" b="1" dirty="0">
                <a:solidFill>
                  <a:srgbClr val="1B3055"/>
                </a:solidFill>
                <a:latin typeface="微软雅黑" panose="020B0503020204020204" pitchFamily="34" charset="-122"/>
                <a:ea typeface="微软雅黑" panose="020B0503020204020204" pitchFamily="34" charset="-122"/>
              </a:rPr>
              <a:t>：右肺上叶高分化腺癌</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C34.1 , M8140/3 </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主导词为腺癌；</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腺癌（</a:t>
            </a:r>
            <a:r>
              <a:rPr lang="en-US" altLang="zh-CN" sz="1800" dirty="0">
                <a:solidFill>
                  <a:srgbClr val="1B3055"/>
                </a:solidFill>
                <a:latin typeface="微软雅黑" panose="020B0503020204020204" pitchFamily="34" charset="-122"/>
                <a:ea typeface="微软雅黑" panose="020B0503020204020204" pitchFamily="34" charset="-122"/>
              </a:rPr>
              <a:t>M8140/3</a:t>
            </a:r>
            <a:r>
              <a:rPr lang="zh-CN" altLang="en-US" sz="1800" dirty="0">
                <a:solidFill>
                  <a:srgbClr val="1B3055"/>
                </a:solidFill>
                <a:latin typeface="微软雅黑" panose="020B0503020204020204" pitchFamily="34" charset="-122"/>
                <a:ea typeface="微软雅黑" panose="020B0503020204020204" pitchFamily="34" charset="-122"/>
              </a:rPr>
              <a:t>）</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另见肿瘤，恶性（卷三</a:t>
            </a:r>
            <a:r>
              <a:rPr lang="en-US" altLang="zh-CN" sz="1800" dirty="0">
                <a:solidFill>
                  <a:srgbClr val="1B3055"/>
                </a:solidFill>
                <a:latin typeface="微软雅黑" panose="020B0503020204020204" pitchFamily="34" charset="-122"/>
                <a:ea typeface="微软雅黑" panose="020B0503020204020204" pitchFamily="34" charset="-122"/>
              </a:rPr>
              <a:t>1164</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核对卷一形态学编码无误（卷一</a:t>
            </a:r>
            <a:r>
              <a:rPr lang="en-US" altLang="zh-CN" sz="1800" dirty="0">
                <a:solidFill>
                  <a:srgbClr val="1B3055"/>
                </a:solidFill>
                <a:latin typeface="微软雅黑" panose="020B0503020204020204" pitchFamily="34" charset="-122"/>
                <a:ea typeface="微软雅黑" panose="020B0503020204020204" pitchFamily="34" charset="-122"/>
              </a:rPr>
              <a:t>925</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肿瘤，肿瘤性</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肺</a:t>
            </a:r>
            <a:r>
              <a:rPr lang="en-US" altLang="zh-CN" sz="1800" dirty="0">
                <a:solidFill>
                  <a:srgbClr val="1B3055"/>
                </a:solidFill>
                <a:latin typeface="微软雅黑" panose="020B0503020204020204" pitchFamily="34" charset="-122"/>
                <a:ea typeface="微软雅黑" panose="020B0503020204020204" pitchFamily="34" charset="-122"/>
              </a:rPr>
              <a:t>        </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a:t>
            </a:r>
            <a:r>
              <a:rPr lang="zh-CN" altLang="en-US" sz="1800" dirty="0">
                <a:solidFill>
                  <a:srgbClr val="1B3055"/>
                </a:solidFill>
                <a:latin typeface="微软雅黑" panose="020B0503020204020204" pitchFamily="34" charset="-122"/>
                <a:ea typeface="微软雅黑" panose="020B0503020204020204" pitchFamily="34" charset="-122"/>
              </a:rPr>
              <a:t>上叶 </a:t>
            </a:r>
            <a:r>
              <a:rPr lang="en-US" altLang="zh-CN" sz="1800" dirty="0">
                <a:solidFill>
                  <a:srgbClr val="1B3055"/>
                </a:solidFill>
                <a:latin typeface="微软雅黑" panose="020B0503020204020204" pitchFamily="34" charset="-122"/>
                <a:ea typeface="微软雅黑" panose="020B0503020204020204" pitchFamily="34" charset="-122"/>
              </a:rPr>
              <a:t>C34.1</a:t>
            </a:r>
            <a:r>
              <a:rPr lang="zh-CN" altLang="en-US" sz="1800" dirty="0">
                <a:solidFill>
                  <a:srgbClr val="1B3055"/>
                </a:solidFill>
                <a:latin typeface="微软雅黑" panose="020B0503020204020204" pitchFamily="34" charset="-122"/>
                <a:ea typeface="微软雅黑" panose="020B0503020204020204" pitchFamily="34" charset="-122"/>
              </a:rPr>
              <a:t>（卷三</a:t>
            </a:r>
            <a:r>
              <a:rPr lang="en-US" altLang="zh-CN" sz="1800" dirty="0">
                <a:solidFill>
                  <a:srgbClr val="1B3055"/>
                </a:solidFill>
                <a:latin typeface="微软雅黑" panose="020B0503020204020204" pitchFamily="34" charset="-122"/>
                <a:ea typeface="微软雅黑" panose="020B0503020204020204" pitchFamily="34" charset="-122"/>
              </a:rPr>
              <a:t>1370</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5.</a:t>
            </a:r>
            <a:r>
              <a:rPr lang="zh-CN" altLang="en-US" sz="1800" dirty="0">
                <a:solidFill>
                  <a:srgbClr val="1B3055"/>
                </a:solidFill>
                <a:latin typeface="微软雅黑" panose="020B0503020204020204" pitchFamily="34" charset="-122"/>
                <a:ea typeface="微软雅黑" panose="020B0503020204020204" pitchFamily="34" charset="-122"/>
              </a:rPr>
              <a:t>核对卷一部位编码无误（卷一</a:t>
            </a:r>
            <a:r>
              <a:rPr lang="en-US" altLang="zh-CN" sz="1800" dirty="0">
                <a:solidFill>
                  <a:srgbClr val="1B3055"/>
                </a:solidFill>
                <a:latin typeface="微软雅黑" panose="020B0503020204020204" pitchFamily="34" charset="-122"/>
                <a:ea typeface="微软雅黑" panose="020B0503020204020204" pitchFamily="34" charset="-122"/>
              </a:rPr>
              <a:t>154</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7" name="内容占位符 2"/>
          <p:cNvSpPr txBox="1"/>
          <p:nvPr/>
        </p:nvSpPr>
        <p:spPr>
          <a:xfrm>
            <a:off x="6806535" y="1250303"/>
            <a:ext cx="5910740" cy="499897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C34.1 , M8140/31</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主导词为腺癌；</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腺癌 </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M8140/3</a:t>
            </a:r>
            <a:r>
              <a:rPr lang="zh-CN" altLang="en-US" sz="1800" dirty="0">
                <a:solidFill>
                  <a:srgbClr val="1B3055"/>
                </a:solidFill>
                <a:latin typeface="微软雅黑" panose="020B0503020204020204" pitchFamily="34" charset="-122"/>
                <a:ea typeface="微软雅黑" panose="020B0503020204020204" pitchFamily="34" charset="-122"/>
              </a:rPr>
              <a:t>    </a:t>
            </a:r>
            <a:r>
              <a:rPr lang="en-US" altLang="zh-CN" sz="1800" dirty="0">
                <a:solidFill>
                  <a:srgbClr val="1B3055"/>
                </a:solidFill>
                <a:latin typeface="微软雅黑" panose="020B0503020204020204" pitchFamily="34" charset="-122"/>
                <a:ea typeface="微软雅黑" panose="020B0503020204020204" pitchFamily="34" charset="-122"/>
              </a:rPr>
              <a:t>NOS</a:t>
            </a:r>
            <a:r>
              <a:rPr lang="zh-CN" altLang="en-US" sz="1800" dirty="0">
                <a:solidFill>
                  <a:srgbClr val="1B3055"/>
                </a:solidFill>
                <a:latin typeface="微软雅黑" panose="020B0503020204020204" pitchFamily="34" charset="-122"/>
                <a:ea typeface="微软雅黑" panose="020B0503020204020204" pitchFamily="34" charset="-122"/>
              </a:rPr>
              <a:t>（字母索引</a:t>
            </a:r>
            <a:r>
              <a:rPr lang="en-US" altLang="zh-CN" sz="1800" dirty="0">
                <a:solidFill>
                  <a:srgbClr val="1B3055"/>
                </a:solidFill>
                <a:latin typeface="微软雅黑" panose="020B0503020204020204" pitchFamily="34" charset="-122"/>
                <a:ea typeface="微软雅黑" panose="020B0503020204020204" pitchFamily="34" charset="-122"/>
              </a:rPr>
              <a:t>151</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上</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C34.1    </a:t>
            </a:r>
            <a:r>
              <a:rPr lang="zh-CN" altLang="en-US" sz="1800" dirty="0">
                <a:solidFill>
                  <a:srgbClr val="1B3055"/>
                </a:solidFill>
                <a:latin typeface="微软雅黑" panose="020B0503020204020204" pitchFamily="34" charset="-122"/>
                <a:ea typeface="微软雅黑" panose="020B0503020204020204" pitchFamily="34" charset="-122"/>
              </a:rPr>
              <a:t>叶，肺（字母索引</a:t>
            </a:r>
            <a:r>
              <a:rPr lang="en-US" altLang="zh-CN" sz="1800" dirty="0">
                <a:solidFill>
                  <a:srgbClr val="1B3055"/>
                </a:solidFill>
                <a:latin typeface="微软雅黑" panose="020B0503020204020204" pitchFamily="34" charset="-122"/>
                <a:ea typeface="微软雅黑" panose="020B0503020204020204" pitchFamily="34" charset="-122"/>
              </a:rPr>
              <a:t>424</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75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7" name="内容占位符 2"/>
          <p:cNvSpPr txBox="1"/>
          <p:nvPr/>
        </p:nvSpPr>
        <p:spPr>
          <a:xfrm>
            <a:off x="644438" y="1244415"/>
            <a:ext cx="6850375" cy="5004861"/>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练习</a:t>
            </a:r>
            <a:r>
              <a:rPr lang="en-US" altLang="zh-CN" sz="1800" b="1" dirty="0">
                <a:solidFill>
                  <a:srgbClr val="1B3055"/>
                </a:solidFill>
                <a:latin typeface="微软雅黑" panose="020B0503020204020204" pitchFamily="34" charset="-122"/>
                <a:ea typeface="微软雅黑" panose="020B0503020204020204" pitchFamily="34" charset="-122"/>
              </a:rPr>
              <a:t>1-1</a:t>
            </a:r>
            <a:r>
              <a:rPr lang="zh-CN" altLang="en-US" sz="1800" b="1" dirty="0">
                <a:solidFill>
                  <a:srgbClr val="1B3055"/>
                </a:solidFill>
                <a:latin typeface="微软雅黑" panose="020B0503020204020204" pitchFamily="34" charset="-122"/>
                <a:ea typeface="微软雅黑" panose="020B0503020204020204" pitchFamily="34" charset="-122"/>
              </a:rPr>
              <a:t>：右肺上叶高分化腺癌</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C34.1 , 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C34.1 , M8140/31</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主导词为腺癌；</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腺</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a:t>
            </a:r>
            <a:r>
              <a:rPr lang="zh-CN" altLang="en-US" sz="1800" dirty="0">
                <a:solidFill>
                  <a:srgbClr val="1B3055"/>
                </a:solidFill>
                <a:latin typeface="微软雅黑" panose="020B0503020204020204" pitchFamily="34" charset="-122"/>
                <a:ea typeface="微软雅黑" panose="020B0503020204020204" pitchFamily="34" charset="-122"/>
              </a:rPr>
              <a:t>腺癌   </a:t>
            </a:r>
            <a:r>
              <a:rPr lang="en-US" altLang="zh-CN" sz="1800" dirty="0">
                <a:solidFill>
                  <a:srgbClr val="1B3055"/>
                </a:solidFill>
                <a:latin typeface="微软雅黑" panose="020B0503020204020204" pitchFamily="34" charset="-122"/>
                <a:ea typeface="微软雅黑" panose="020B0503020204020204" pitchFamily="34" charset="-122"/>
              </a:rPr>
              <a:t>M8140/3 </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273</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上</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   </a:t>
            </a: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上叶，支气管或肺 </a:t>
            </a:r>
            <a:r>
              <a:rPr lang="en-US" altLang="zh-CN" sz="1800" dirty="0">
                <a:solidFill>
                  <a:srgbClr val="1B3055"/>
                </a:solidFill>
                <a:latin typeface="微软雅黑" panose="020B0503020204020204" pitchFamily="34" charset="-122"/>
                <a:ea typeface="微软雅黑" panose="020B0503020204020204" pitchFamily="34" charset="-122"/>
              </a:rPr>
              <a:t>C34.1</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250</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7" name="内容占位符 2"/>
          <p:cNvSpPr txBox="1"/>
          <p:nvPr/>
        </p:nvSpPr>
        <p:spPr>
          <a:xfrm>
            <a:off x="7494813" y="1846838"/>
            <a:ext cx="4555673" cy="440243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C34.3 , 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C34.3 , M8070/33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主导词为鳞状细胞癌；</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鳞</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a:t>
            </a:r>
            <a:r>
              <a:rPr lang="zh-CN" altLang="en-US" sz="1800" dirty="0">
                <a:solidFill>
                  <a:srgbClr val="1B3055"/>
                </a:solidFill>
                <a:latin typeface="微软雅黑" panose="020B0503020204020204" pitchFamily="34" charset="-122"/>
                <a:ea typeface="微软雅黑" panose="020B0503020204020204" pitchFamily="34" charset="-122"/>
              </a:rPr>
              <a:t>鳞状</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细胞</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上皮</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癌</a:t>
            </a:r>
            <a:r>
              <a:rPr lang="en-US" altLang="zh-CN" sz="1800" dirty="0">
                <a:solidFill>
                  <a:srgbClr val="1B3055"/>
                </a:solidFill>
                <a:latin typeface="微软雅黑" panose="020B0503020204020204" pitchFamily="34" charset="-122"/>
                <a:ea typeface="微软雅黑" panose="020B0503020204020204" pitchFamily="34" charset="-122"/>
              </a:rPr>
              <a:t>  M8070/3</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213</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下</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下叶，支气管或肺 </a:t>
            </a:r>
            <a:r>
              <a:rPr lang="en-US" altLang="zh-CN" sz="1800" dirty="0">
                <a:solidFill>
                  <a:srgbClr val="1B3055"/>
                </a:solidFill>
                <a:latin typeface="微软雅黑" panose="020B0503020204020204" pitchFamily="34" charset="-122"/>
                <a:ea typeface="微软雅黑" panose="020B0503020204020204" pitchFamily="34" charset="-122"/>
              </a:rPr>
              <a:t>C34.3</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270</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9" name="内容占位符 2"/>
          <p:cNvSpPr txBox="1"/>
          <p:nvPr/>
        </p:nvSpPr>
        <p:spPr>
          <a:xfrm>
            <a:off x="7494813" y="1244415"/>
            <a:ext cx="4555673" cy="60242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练习</a:t>
            </a:r>
            <a:r>
              <a:rPr lang="en-US" altLang="zh-CN" sz="1800" b="1" dirty="0">
                <a:solidFill>
                  <a:srgbClr val="1B3055"/>
                </a:solidFill>
                <a:latin typeface="微软雅黑" panose="020B0503020204020204" pitchFamily="34" charset="-122"/>
                <a:ea typeface="微软雅黑" panose="020B0503020204020204" pitchFamily="34" charset="-122"/>
              </a:rPr>
              <a:t>1-2</a:t>
            </a:r>
            <a:r>
              <a:rPr lang="zh-CN" altLang="en-US" sz="1800" b="1" dirty="0">
                <a:solidFill>
                  <a:srgbClr val="1B3055"/>
                </a:solidFill>
                <a:latin typeface="微软雅黑" panose="020B0503020204020204" pitchFamily="34" charset="-122"/>
                <a:ea typeface="微软雅黑" panose="020B0503020204020204" pitchFamily="34" charset="-122"/>
              </a:rPr>
              <a:t>：左肺下叶低分化鳞状细胞癌</a:t>
            </a:r>
            <a:endParaRPr lang="en-US" altLang="zh-CN" sz="1800" b="1"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内容占位符 2"/>
          <p:cNvSpPr txBox="1"/>
          <p:nvPr/>
        </p:nvSpPr>
        <p:spPr>
          <a:xfrm>
            <a:off x="274350" y="1024793"/>
            <a:ext cx="7242729" cy="499897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案例</a:t>
            </a:r>
            <a:r>
              <a:rPr lang="en-US" altLang="zh-CN" sz="1800" b="1" dirty="0">
                <a:solidFill>
                  <a:srgbClr val="1B3055"/>
                </a:solidFill>
                <a:latin typeface="微软雅黑" panose="020B0503020204020204" pitchFamily="34" charset="-122"/>
                <a:ea typeface="微软雅黑" panose="020B0503020204020204" pitchFamily="34" charset="-122"/>
              </a:rPr>
              <a:t>2</a:t>
            </a:r>
            <a:r>
              <a:rPr lang="zh-CN" altLang="en-US" sz="1800" b="1" dirty="0">
                <a:solidFill>
                  <a:srgbClr val="1B3055"/>
                </a:solidFill>
                <a:latin typeface="微软雅黑" panose="020B0503020204020204" pitchFamily="34" charset="-122"/>
                <a:ea typeface="微软雅黑" panose="020B0503020204020204" pitchFamily="34" charset="-122"/>
              </a:rPr>
              <a:t>：手中分化滑膜肉瘤</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C49.1</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M9040/3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主导词为滑膜肉瘤；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滑膜肉瘤（</a:t>
            </a:r>
            <a:r>
              <a:rPr lang="en-US" altLang="zh-CN" sz="1800" dirty="0">
                <a:solidFill>
                  <a:srgbClr val="1B3055"/>
                </a:solidFill>
                <a:latin typeface="微软雅黑" panose="020B0503020204020204" pitchFamily="34" charset="-122"/>
                <a:ea typeface="微软雅黑" panose="020B0503020204020204" pitchFamily="34" charset="-122"/>
              </a:rPr>
              <a:t>M9040/3</a:t>
            </a:r>
            <a:r>
              <a:rPr lang="zh-CN" altLang="en-US" sz="1800" dirty="0">
                <a:solidFill>
                  <a:srgbClr val="1B3055"/>
                </a:solidFill>
                <a:latin typeface="微软雅黑" panose="020B0503020204020204" pitchFamily="34" charset="-122"/>
                <a:ea typeface="微软雅黑" panose="020B0503020204020204" pitchFamily="34" charset="-122"/>
              </a:rPr>
              <a:t>）</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见肿瘤，结缔组织，恶性（卷三</a:t>
            </a:r>
            <a:r>
              <a:rPr lang="en-US" altLang="zh-CN" sz="1800" dirty="0">
                <a:solidFill>
                  <a:srgbClr val="1B3055"/>
                </a:solidFill>
                <a:latin typeface="微软雅黑" panose="020B0503020204020204" pitchFamily="34" charset="-122"/>
                <a:ea typeface="微软雅黑" panose="020B0503020204020204" pitchFamily="34" charset="-122"/>
              </a:rPr>
              <a:t>432</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核对卷一形态学编码无误（卷一</a:t>
            </a:r>
            <a:r>
              <a:rPr lang="en-US" altLang="zh-CN" sz="1800" dirty="0">
                <a:solidFill>
                  <a:srgbClr val="1B3055"/>
                </a:solidFill>
                <a:latin typeface="微软雅黑" panose="020B0503020204020204" pitchFamily="34" charset="-122"/>
                <a:ea typeface="微软雅黑" panose="020B0503020204020204" pitchFamily="34" charset="-122"/>
              </a:rPr>
              <a:t>933</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肿瘤，肿瘤性</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结缔组织</a:t>
            </a:r>
            <a:r>
              <a:rPr lang="en-US" altLang="zh-CN" sz="1800" dirty="0">
                <a:solidFill>
                  <a:srgbClr val="1B3055"/>
                </a:solidFill>
                <a:latin typeface="微软雅黑" panose="020B0503020204020204" pitchFamily="34" charset="-122"/>
                <a:ea typeface="微软雅黑" panose="020B0503020204020204" pitchFamily="34" charset="-122"/>
              </a:rPr>
              <a:t>NEC</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a:t>
            </a:r>
            <a:r>
              <a:rPr lang="zh-CN" altLang="en-US" sz="1800" dirty="0">
                <a:solidFill>
                  <a:srgbClr val="1B3055"/>
                </a:solidFill>
                <a:latin typeface="微软雅黑" panose="020B0503020204020204" pitchFamily="34" charset="-122"/>
                <a:ea typeface="微软雅黑" panose="020B0503020204020204" pitchFamily="34" charset="-122"/>
              </a:rPr>
              <a:t>手</a:t>
            </a:r>
            <a:r>
              <a:rPr lang="en-US" altLang="zh-CN" sz="1800" dirty="0">
                <a:solidFill>
                  <a:srgbClr val="1B3055"/>
                </a:solidFill>
                <a:latin typeface="微软雅黑" panose="020B0503020204020204" pitchFamily="34" charset="-122"/>
                <a:ea typeface="微软雅黑" panose="020B0503020204020204" pitchFamily="34" charset="-122"/>
              </a:rPr>
              <a:t>C49.1</a:t>
            </a:r>
            <a:r>
              <a:rPr lang="zh-CN" altLang="en-US" sz="1800" dirty="0">
                <a:solidFill>
                  <a:srgbClr val="1B3055"/>
                </a:solidFill>
                <a:latin typeface="微软雅黑" panose="020B0503020204020204" pitchFamily="34" charset="-122"/>
                <a:ea typeface="微软雅黑" panose="020B0503020204020204" pitchFamily="34" charset="-122"/>
              </a:rPr>
              <a:t>（卷三</a:t>
            </a:r>
            <a:r>
              <a:rPr lang="en-US" altLang="zh-CN" sz="1800" dirty="0">
                <a:solidFill>
                  <a:srgbClr val="1B3055"/>
                </a:solidFill>
                <a:latin typeface="微软雅黑" panose="020B0503020204020204" pitchFamily="34" charset="-122"/>
                <a:ea typeface="微软雅黑" panose="020B0503020204020204" pitchFamily="34" charset="-122"/>
              </a:rPr>
              <a:t>1379</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错误：肿瘤，肿瘤性</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肢＃</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上＃</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C76.4</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（卷三</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1404</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页）；</a:t>
            </a:r>
            <a:endPar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5.</a:t>
            </a:r>
            <a:r>
              <a:rPr lang="zh-CN" altLang="en-US" sz="1800" dirty="0">
                <a:solidFill>
                  <a:srgbClr val="1B3055"/>
                </a:solidFill>
                <a:latin typeface="微软雅黑" panose="020B0503020204020204" pitchFamily="34" charset="-122"/>
                <a:ea typeface="微软雅黑" panose="020B0503020204020204" pitchFamily="34" charset="-122"/>
              </a:rPr>
              <a:t>核对卷一部位编码无误（卷一</a:t>
            </a:r>
            <a:r>
              <a:rPr lang="en-US" altLang="zh-CN" sz="1800" dirty="0">
                <a:solidFill>
                  <a:srgbClr val="1B3055"/>
                </a:solidFill>
                <a:latin typeface="微软雅黑" panose="020B0503020204020204" pitchFamily="34" charset="-122"/>
                <a:ea typeface="微软雅黑" panose="020B0503020204020204" pitchFamily="34" charset="-122"/>
              </a:rPr>
              <a:t>159</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8"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5" name="内容占位符 2"/>
          <p:cNvSpPr txBox="1"/>
          <p:nvPr/>
        </p:nvSpPr>
        <p:spPr>
          <a:xfrm>
            <a:off x="7243947" y="1024793"/>
            <a:ext cx="7242729" cy="499897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1800" b="1" dirty="0">
              <a:solidFill>
                <a:srgbClr val="FF7919"/>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C49.1</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M9040/32</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主导词为滑膜肉瘤；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滑膜肉瘤 </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M9040/3    NOS</a:t>
            </a:r>
            <a:r>
              <a:rPr lang="zh-CN" altLang="en-US" sz="1800" dirty="0">
                <a:solidFill>
                  <a:srgbClr val="1B3055"/>
                </a:solidFill>
                <a:latin typeface="微软雅黑" panose="020B0503020204020204" pitchFamily="34" charset="-122"/>
                <a:ea typeface="微软雅黑" panose="020B0503020204020204" pitchFamily="34" charset="-122"/>
              </a:rPr>
              <a:t> （字母索引</a:t>
            </a:r>
            <a:r>
              <a:rPr lang="en-US" altLang="zh-CN" sz="1800" dirty="0">
                <a:solidFill>
                  <a:srgbClr val="1B3055"/>
                </a:solidFill>
                <a:latin typeface="微软雅黑" panose="020B0503020204020204" pitchFamily="34" charset="-122"/>
                <a:ea typeface="微软雅黑" panose="020B0503020204020204" pitchFamily="34" charset="-122"/>
              </a:rPr>
              <a:t>399</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手</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C49.1  NOS</a:t>
            </a:r>
            <a:r>
              <a:rPr lang="zh-CN" altLang="en-US" sz="1800" dirty="0">
                <a:solidFill>
                  <a:srgbClr val="1B3055"/>
                </a:solidFill>
                <a:latin typeface="微软雅黑" panose="020B0503020204020204" pitchFamily="34" charset="-122"/>
                <a:ea typeface="微软雅黑" panose="020B0503020204020204" pitchFamily="34" charset="-122"/>
              </a:rPr>
              <a:t>（肉瘤，脂肪瘤）</a:t>
            </a:r>
            <a:endParaRPr lang="en-US" altLang="zh-CN" sz="1800" dirty="0">
              <a:solidFill>
                <a:srgbClr val="1B3055"/>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（字母索引</a:t>
            </a:r>
            <a:r>
              <a:rPr lang="en-US" altLang="zh-CN" sz="1800" dirty="0">
                <a:solidFill>
                  <a:srgbClr val="1B3055"/>
                </a:solidFill>
                <a:latin typeface="微软雅黑" panose="020B0503020204020204" pitchFamily="34" charset="-122"/>
                <a:ea typeface="微软雅黑" panose="020B0503020204020204" pitchFamily="34" charset="-122"/>
              </a:rPr>
              <a:t>255</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内容占位符 2"/>
          <p:cNvSpPr txBox="1"/>
          <p:nvPr/>
        </p:nvSpPr>
        <p:spPr>
          <a:xfrm>
            <a:off x="1012371" y="1024793"/>
            <a:ext cx="6504708" cy="499897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b="1" dirty="0">
                <a:solidFill>
                  <a:srgbClr val="1B3055"/>
                </a:solidFill>
                <a:latin typeface="微软雅黑" panose="020B0503020204020204" pitchFamily="34" charset="-122"/>
                <a:ea typeface="微软雅黑" panose="020B0503020204020204" pitchFamily="34" charset="-122"/>
              </a:rPr>
              <a:t>练习</a:t>
            </a:r>
            <a:r>
              <a:rPr lang="en-US" altLang="zh-CN" sz="1400" b="1" dirty="0">
                <a:solidFill>
                  <a:srgbClr val="1B3055"/>
                </a:solidFill>
                <a:latin typeface="微软雅黑" panose="020B0503020204020204" pitchFamily="34" charset="-122"/>
                <a:ea typeface="微软雅黑" panose="020B0503020204020204" pitchFamily="34" charset="-122"/>
              </a:rPr>
              <a:t>2-1</a:t>
            </a:r>
            <a:r>
              <a:rPr lang="zh-CN" altLang="en-US" sz="1400" b="1" dirty="0">
                <a:solidFill>
                  <a:srgbClr val="1B3055"/>
                </a:solidFill>
                <a:latin typeface="微软雅黑" panose="020B0503020204020204" pitchFamily="34" charset="-122"/>
                <a:ea typeface="微软雅黑" panose="020B0503020204020204" pitchFamily="34" charset="-122"/>
              </a:rPr>
              <a:t>：手中分化滑膜肉瘤</a:t>
            </a:r>
            <a:endParaRPr lang="en-US" altLang="zh-CN" sz="14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FF7919"/>
                </a:solidFill>
                <a:latin typeface="微软雅黑" panose="020B0503020204020204" pitchFamily="34" charset="-122"/>
                <a:ea typeface="微软雅黑" panose="020B0503020204020204" pitchFamily="34" charset="-122"/>
              </a:rPr>
              <a:t>ICD-10</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 C49.1</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 ICD-O-3</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 C49.1</a:t>
            </a:r>
            <a:r>
              <a:rPr lang="zh-CN" altLang="en-US" sz="1400" b="1" dirty="0">
                <a:solidFill>
                  <a:srgbClr val="FF7919"/>
                </a:solidFill>
                <a:latin typeface="微软雅黑" panose="020B0503020204020204" pitchFamily="34" charset="-122"/>
                <a:ea typeface="微软雅黑" panose="020B0503020204020204" pitchFamily="34" charset="-122"/>
              </a:rPr>
              <a:t>， </a:t>
            </a:r>
            <a:r>
              <a:rPr lang="en-US" altLang="zh-CN" sz="1400" b="1" dirty="0">
                <a:solidFill>
                  <a:srgbClr val="FF7919"/>
                </a:solidFill>
                <a:latin typeface="微软雅黑" panose="020B0503020204020204" pitchFamily="34" charset="-122"/>
                <a:ea typeface="微软雅黑" panose="020B0503020204020204" pitchFamily="34" charset="-122"/>
              </a:rPr>
              <a:t>M9040/32</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1.</a:t>
            </a:r>
            <a:r>
              <a:rPr lang="zh-CN" altLang="en-US" sz="1400" dirty="0">
                <a:solidFill>
                  <a:srgbClr val="1B3055"/>
                </a:solidFill>
                <a:latin typeface="微软雅黑" panose="020B0503020204020204" pitchFamily="34" charset="-122"/>
                <a:ea typeface="微软雅黑" panose="020B0503020204020204" pitchFamily="34" charset="-122"/>
              </a:rPr>
              <a:t>主导词为滑膜肉瘤；</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2.</a:t>
            </a:r>
            <a:r>
              <a:rPr lang="zh-CN" altLang="en-US" sz="1400" dirty="0">
                <a:solidFill>
                  <a:srgbClr val="1B3055"/>
                </a:solidFill>
                <a:latin typeface="微软雅黑" panose="020B0503020204020204" pitchFamily="34" charset="-122"/>
                <a:ea typeface="微软雅黑" panose="020B0503020204020204" pitchFamily="34" charset="-122"/>
              </a:rPr>
              <a:t>滑</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 </a:t>
            </a:r>
            <a:r>
              <a:rPr lang="zh-CN" altLang="en-US" sz="1400" dirty="0">
                <a:solidFill>
                  <a:srgbClr val="1B3055"/>
                </a:solidFill>
                <a:latin typeface="微软雅黑" panose="020B0503020204020204" pitchFamily="34" charset="-122"/>
                <a:ea typeface="微软雅黑" panose="020B0503020204020204" pitchFamily="34" charset="-122"/>
              </a:rPr>
              <a:t>滑膜</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肉</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瘤    </a:t>
            </a:r>
            <a:r>
              <a:rPr lang="en-US" altLang="zh-CN" sz="1400" dirty="0">
                <a:solidFill>
                  <a:srgbClr val="1B3055"/>
                </a:solidFill>
                <a:latin typeface="微软雅黑" panose="020B0503020204020204" pitchFamily="34" charset="-122"/>
                <a:ea typeface="微软雅黑" panose="020B0503020204020204" pitchFamily="34" charset="-122"/>
              </a:rPr>
              <a:t>M9040/3 </a:t>
            </a:r>
            <a:r>
              <a:rPr lang="zh-CN" altLang="en-US" sz="1400" dirty="0">
                <a:solidFill>
                  <a:srgbClr val="1B3055"/>
                </a:solidFill>
                <a:latin typeface="微软雅黑" panose="020B0503020204020204" pitchFamily="34" charset="-122"/>
                <a:ea typeface="微软雅黑" panose="020B0503020204020204" pitchFamily="34" charset="-122"/>
              </a:rPr>
              <a:t>（汉语拼音字母索引</a:t>
            </a:r>
            <a:r>
              <a:rPr lang="en-US" altLang="zh-CN" sz="1400" dirty="0">
                <a:solidFill>
                  <a:srgbClr val="1B3055"/>
                </a:solidFill>
                <a:latin typeface="微软雅黑" panose="020B0503020204020204" pitchFamily="34" charset="-122"/>
                <a:ea typeface="微软雅黑" panose="020B0503020204020204" pitchFamily="34" charset="-122"/>
              </a:rPr>
              <a:t>188</a:t>
            </a:r>
            <a:r>
              <a:rPr lang="zh-CN" altLang="en-US" sz="1400" dirty="0">
                <a:solidFill>
                  <a:srgbClr val="1B3055"/>
                </a:solidFill>
                <a:latin typeface="微软雅黑" panose="020B0503020204020204" pitchFamily="34" charset="-122"/>
                <a:ea typeface="微软雅黑" panose="020B0503020204020204" pitchFamily="34" charset="-122"/>
              </a:rPr>
              <a:t>页） ；</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3.</a:t>
            </a:r>
            <a:r>
              <a:rPr lang="zh-CN" altLang="en-US" sz="1400" dirty="0">
                <a:solidFill>
                  <a:srgbClr val="1B3055"/>
                </a:solidFill>
                <a:latin typeface="微软雅黑" panose="020B0503020204020204" pitchFamily="34" charset="-122"/>
                <a:ea typeface="微软雅黑" panose="020B0503020204020204" pitchFamily="34" charset="-122"/>
              </a:rPr>
              <a:t>第⑥位形态学编码：</a:t>
            </a:r>
            <a:r>
              <a:rPr lang="en-US" altLang="zh-CN" sz="1400" dirty="0">
                <a:solidFill>
                  <a:srgbClr val="1B3055"/>
                </a:solidFill>
                <a:latin typeface="微软雅黑" panose="020B0503020204020204" pitchFamily="34" charset="-122"/>
                <a:ea typeface="微软雅黑" panose="020B0503020204020204" pitchFamily="34" charset="-122"/>
              </a:rPr>
              <a:t>2</a:t>
            </a:r>
            <a:r>
              <a:rPr lang="zh-CN" altLang="en-US" sz="1400" dirty="0">
                <a:solidFill>
                  <a:srgbClr val="1B3055"/>
                </a:solidFill>
                <a:latin typeface="微软雅黑" panose="020B0503020204020204" pitchFamily="34" charset="-122"/>
                <a:ea typeface="微软雅黑" panose="020B0503020204020204" pitchFamily="34" charset="-122"/>
              </a:rPr>
              <a:t>；</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4.</a:t>
            </a:r>
            <a:r>
              <a:rPr lang="zh-CN" altLang="en-US" sz="1400" dirty="0">
                <a:solidFill>
                  <a:srgbClr val="1B3055"/>
                </a:solidFill>
                <a:latin typeface="微软雅黑" panose="020B0503020204020204" pitchFamily="34" charset="-122"/>
                <a:ea typeface="微软雅黑" panose="020B0503020204020204" pitchFamily="34" charset="-122"/>
              </a:rPr>
              <a:t>滑</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 </a:t>
            </a:r>
            <a:r>
              <a:rPr lang="zh-CN" altLang="en-US" sz="1400" dirty="0">
                <a:solidFill>
                  <a:srgbClr val="1B3055"/>
                </a:solidFill>
                <a:latin typeface="微软雅黑" panose="020B0503020204020204" pitchFamily="34" charset="-122"/>
                <a:ea typeface="微软雅黑" panose="020B0503020204020204" pitchFamily="34" charset="-122"/>
              </a:rPr>
              <a:t>滑囊</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膜</a:t>
            </a:r>
            <a:r>
              <a:rPr lang="en-US" altLang="zh-CN" sz="1400" dirty="0">
                <a:solidFill>
                  <a:srgbClr val="1B3055"/>
                </a:solidFill>
                <a:latin typeface="微软雅黑" panose="020B0503020204020204" pitchFamily="34" charset="-122"/>
                <a:ea typeface="微软雅黑" panose="020B0503020204020204" pitchFamily="34" charset="-122"/>
              </a:rPr>
              <a:t>)   C49.- </a:t>
            </a:r>
            <a:r>
              <a:rPr lang="zh-CN" altLang="en-US" sz="1400" dirty="0">
                <a:solidFill>
                  <a:srgbClr val="1B3055"/>
                </a:solidFill>
                <a:latin typeface="微软雅黑" panose="020B0503020204020204" pitchFamily="34" charset="-122"/>
                <a:ea typeface="微软雅黑" panose="020B0503020204020204" pitchFamily="34" charset="-122"/>
              </a:rPr>
              <a:t>（汉语拼音字母索引</a:t>
            </a:r>
            <a:r>
              <a:rPr lang="en-US" altLang="zh-CN" sz="1400" dirty="0">
                <a:solidFill>
                  <a:srgbClr val="1B3055"/>
                </a:solidFill>
                <a:latin typeface="微软雅黑" panose="020B0503020204020204" pitchFamily="34" charset="-122"/>
                <a:ea typeface="微软雅黑" panose="020B0503020204020204" pitchFamily="34" charset="-122"/>
              </a:rPr>
              <a:t>188</a:t>
            </a:r>
            <a:r>
              <a:rPr lang="zh-CN" altLang="en-US" sz="1400" dirty="0">
                <a:solidFill>
                  <a:srgbClr val="1B3055"/>
                </a:solidFill>
                <a:latin typeface="微软雅黑" panose="020B0503020204020204" pitchFamily="34" charset="-122"/>
                <a:ea typeface="微软雅黑" panose="020B0503020204020204" pitchFamily="34" charset="-122"/>
              </a:rPr>
              <a:t>页） ；</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5.C49</a:t>
            </a:r>
            <a:r>
              <a:rPr lang="zh-CN" altLang="en-US" sz="1400" dirty="0">
                <a:solidFill>
                  <a:srgbClr val="1B3055"/>
                </a:solidFill>
                <a:latin typeface="微软雅黑" panose="020B0503020204020204" pitchFamily="34" charset="-122"/>
                <a:ea typeface="微软雅黑" panose="020B0503020204020204" pitchFamily="34" charset="-122"/>
              </a:rPr>
              <a:t>   </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—C49.1  </a:t>
            </a:r>
            <a:r>
              <a:rPr lang="zh-CN" altLang="en-US" sz="1400" dirty="0">
                <a:solidFill>
                  <a:srgbClr val="1B3055"/>
                </a:solidFill>
                <a:latin typeface="微软雅黑" panose="020B0503020204020204" pitchFamily="34" charset="-122"/>
                <a:ea typeface="微软雅黑" panose="020B0503020204020204" pitchFamily="34" charset="-122"/>
              </a:rPr>
              <a:t>上肢和肩的</a:t>
            </a:r>
            <a:r>
              <a:rPr lang="en-US" altLang="zh-CN" sz="1400" dirty="0">
                <a:solidFill>
                  <a:srgbClr val="1B3055"/>
                </a:solidFill>
                <a:latin typeface="微软雅黑" panose="020B0503020204020204" pitchFamily="34" charset="-122"/>
                <a:ea typeface="微软雅黑" panose="020B0503020204020204" pitchFamily="34" charset="-122"/>
              </a:rPr>
              <a:t> </a:t>
            </a:r>
            <a:r>
              <a:rPr lang="zh-CN" altLang="en-US" sz="1400" dirty="0">
                <a:solidFill>
                  <a:srgbClr val="1B3055"/>
                </a:solidFill>
                <a:latin typeface="微软雅黑" panose="020B0503020204020204" pitchFamily="34" charset="-122"/>
                <a:ea typeface="微软雅黑" panose="020B0503020204020204" pitchFamily="34" charset="-122"/>
              </a:rPr>
              <a:t>（解剖部位编码</a:t>
            </a:r>
            <a:r>
              <a:rPr lang="en-US" altLang="zh-CN" sz="1400" dirty="0">
                <a:solidFill>
                  <a:srgbClr val="1B3055"/>
                </a:solidFill>
                <a:latin typeface="微软雅黑" panose="020B0503020204020204" pitchFamily="34" charset="-122"/>
                <a:ea typeface="微软雅黑" panose="020B0503020204020204" pitchFamily="34" charset="-122"/>
              </a:rPr>
              <a:t>31</a:t>
            </a:r>
            <a:r>
              <a:rPr lang="zh-CN" altLang="en-US" sz="1400" dirty="0">
                <a:solidFill>
                  <a:srgbClr val="1B3055"/>
                </a:solidFill>
                <a:latin typeface="微软雅黑" panose="020B0503020204020204" pitchFamily="34" charset="-122"/>
                <a:ea typeface="微软雅黑" panose="020B0503020204020204" pitchFamily="34" charset="-122"/>
              </a:rPr>
              <a:t>页）。</a:t>
            </a:r>
            <a:endParaRPr lang="en-US" altLang="zh-CN" sz="1400" dirty="0">
              <a:solidFill>
                <a:srgbClr val="1B3055"/>
              </a:solidFill>
              <a:latin typeface="微软雅黑" panose="020B0503020204020204" pitchFamily="34" charset="-122"/>
              <a:ea typeface="微软雅黑" panose="020B0503020204020204" pitchFamily="34" charset="-122"/>
            </a:endParaRPr>
          </a:p>
        </p:txBody>
      </p:sp>
      <p:sp>
        <p:nvSpPr>
          <p:cNvPr id="18"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5" name="内容占位符 2"/>
          <p:cNvSpPr txBox="1"/>
          <p:nvPr/>
        </p:nvSpPr>
        <p:spPr>
          <a:xfrm>
            <a:off x="6384471" y="1460666"/>
            <a:ext cx="5533179" cy="4563100"/>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400" b="1" dirty="0">
                <a:solidFill>
                  <a:srgbClr val="FF7919"/>
                </a:solidFill>
                <a:latin typeface="微软雅黑" panose="020B0503020204020204" pitchFamily="34" charset="-122"/>
                <a:ea typeface="微软雅黑" panose="020B0503020204020204" pitchFamily="34" charset="-122"/>
              </a:rPr>
              <a:t>ICD-10</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C49.6</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ICD-O-3</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 C49.6</a:t>
            </a:r>
            <a:r>
              <a:rPr lang="zh-CN" altLang="en-US" sz="1400" b="1" dirty="0">
                <a:solidFill>
                  <a:srgbClr val="FF7919"/>
                </a:solidFill>
                <a:latin typeface="微软雅黑" panose="020B0503020204020204" pitchFamily="34" charset="-122"/>
                <a:ea typeface="微软雅黑" panose="020B0503020204020204" pitchFamily="34" charset="-122"/>
              </a:rPr>
              <a:t>，</a:t>
            </a:r>
            <a:r>
              <a:rPr lang="en-US" altLang="zh-CN" sz="1400" b="1" dirty="0">
                <a:solidFill>
                  <a:srgbClr val="FF7919"/>
                </a:solidFill>
                <a:latin typeface="微软雅黑" panose="020B0503020204020204" pitchFamily="34" charset="-122"/>
                <a:ea typeface="微软雅黑" panose="020B0503020204020204" pitchFamily="34" charset="-122"/>
              </a:rPr>
              <a:t>M8551/31</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1.</a:t>
            </a:r>
            <a:r>
              <a:rPr lang="zh-CN" altLang="en-US" sz="1400" dirty="0">
                <a:solidFill>
                  <a:srgbClr val="1B3055"/>
                </a:solidFill>
                <a:latin typeface="微软雅黑" panose="020B0503020204020204" pitchFamily="34" charset="-122"/>
                <a:ea typeface="微软雅黑" panose="020B0503020204020204" pitchFamily="34" charset="-122"/>
              </a:rPr>
              <a:t>主导词为脂肪肉瘤；</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2.</a:t>
            </a:r>
            <a:r>
              <a:rPr lang="zh-CN" altLang="en-US" sz="1400" dirty="0">
                <a:solidFill>
                  <a:srgbClr val="1B3055"/>
                </a:solidFill>
                <a:latin typeface="微软雅黑" panose="020B0503020204020204" pitchFamily="34" charset="-122"/>
                <a:ea typeface="微软雅黑" panose="020B0503020204020204" pitchFamily="34" charset="-122"/>
              </a:rPr>
              <a:t>脂</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 </a:t>
            </a:r>
            <a:r>
              <a:rPr lang="zh-CN" altLang="en-US" sz="1400" dirty="0">
                <a:solidFill>
                  <a:srgbClr val="1B3055"/>
                </a:solidFill>
                <a:latin typeface="微软雅黑" panose="020B0503020204020204" pitchFamily="34" charset="-122"/>
                <a:ea typeface="微软雅黑" panose="020B0503020204020204" pitchFamily="34" charset="-122"/>
              </a:rPr>
              <a:t>脂肪</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肉</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瘤   </a:t>
            </a:r>
            <a:r>
              <a:rPr lang="en-US" altLang="zh-CN" sz="1400" dirty="0">
                <a:solidFill>
                  <a:srgbClr val="1B3055"/>
                </a:solidFill>
                <a:latin typeface="微软雅黑" panose="020B0503020204020204" pitchFamily="34" charset="-122"/>
                <a:ea typeface="微软雅黑" panose="020B0503020204020204" pitchFamily="34" charset="-122"/>
              </a:rPr>
              <a:t>M885-888 </a:t>
            </a:r>
            <a:r>
              <a:rPr lang="zh-CN" altLang="en-US" sz="1400" dirty="0">
                <a:solidFill>
                  <a:srgbClr val="1B3055"/>
                </a:solidFill>
                <a:latin typeface="微软雅黑" panose="020B0503020204020204" pitchFamily="34" charset="-122"/>
                <a:ea typeface="微软雅黑" panose="020B0503020204020204" pitchFamily="34" charset="-122"/>
              </a:rPr>
              <a:t>（汉语拼音字母索引</a:t>
            </a:r>
            <a:r>
              <a:rPr lang="en-US" altLang="zh-CN" sz="1400" dirty="0">
                <a:solidFill>
                  <a:srgbClr val="1B3055"/>
                </a:solidFill>
                <a:latin typeface="微软雅黑" panose="020B0503020204020204" pitchFamily="34" charset="-122"/>
                <a:ea typeface="微软雅黑" panose="020B0503020204020204" pitchFamily="34" charset="-122"/>
              </a:rPr>
              <a:t>291</a:t>
            </a:r>
            <a:r>
              <a:rPr lang="zh-CN" altLang="en-US" sz="1400" dirty="0">
                <a:solidFill>
                  <a:srgbClr val="1B3055"/>
                </a:solidFill>
                <a:latin typeface="微软雅黑" panose="020B0503020204020204" pitchFamily="34" charset="-122"/>
                <a:ea typeface="微软雅黑" panose="020B0503020204020204" pitchFamily="34" charset="-122"/>
              </a:rPr>
              <a:t>页）；</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3.M885-888</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 M8851/3 </a:t>
            </a:r>
            <a:r>
              <a:rPr lang="zh-CN" altLang="en-US" sz="1400" dirty="0">
                <a:solidFill>
                  <a:srgbClr val="1B3055"/>
                </a:solidFill>
                <a:latin typeface="微软雅黑" panose="020B0503020204020204" pitchFamily="34" charset="-122"/>
                <a:ea typeface="微软雅黑" panose="020B0503020204020204" pitchFamily="34" charset="-122"/>
              </a:rPr>
              <a:t>脂肪肉瘤，高分化（形态学编码</a:t>
            </a:r>
            <a:r>
              <a:rPr lang="en-US" altLang="zh-CN" sz="1400" dirty="0">
                <a:solidFill>
                  <a:srgbClr val="1B3055"/>
                </a:solidFill>
                <a:latin typeface="微软雅黑" panose="020B0503020204020204" pitchFamily="34" charset="-122"/>
                <a:ea typeface="微软雅黑" panose="020B0503020204020204" pitchFamily="34" charset="-122"/>
              </a:rPr>
              <a:t>99</a:t>
            </a:r>
            <a:r>
              <a:rPr lang="zh-CN" altLang="en-US" sz="1400" dirty="0">
                <a:solidFill>
                  <a:srgbClr val="1B3055"/>
                </a:solidFill>
                <a:latin typeface="微软雅黑" panose="020B0503020204020204" pitchFamily="34" charset="-122"/>
                <a:ea typeface="微软雅黑" panose="020B0503020204020204" pitchFamily="34" charset="-122"/>
              </a:rPr>
              <a:t>页）；</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4.</a:t>
            </a:r>
            <a:r>
              <a:rPr lang="zh-CN" altLang="en-US" sz="1400" dirty="0">
                <a:solidFill>
                  <a:srgbClr val="1B3055"/>
                </a:solidFill>
                <a:latin typeface="微软雅黑" panose="020B0503020204020204" pitchFamily="34" charset="-122"/>
                <a:ea typeface="微软雅黑" panose="020B0503020204020204" pitchFamily="34" charset="-122"/>
              </a:rPr>
              <a:t>第⑥位形态学编码：</a:t>
            </a:r>
            <a:r>
              <a:rPr lang="en-US" altLang="zh-CN" sz="1400" dirty="0">
                <a:solidFill>
                  <a:srgbClr val="1B3055"/>
                </a:solidFill>
                <a:latin typeface="微软雅黑" panose="020B0503020204020204" pitchFamily="34" charset="-122"/>
                <a:ea typeface="微软雅黑" panose="020B0503020204020204" pitchFamily="34" charset="-122"/>
              </a:rPr>
              <a:t>1</a:t>
            </a:r>
            <a:r>
              <a:rPr lang="zh-CN" altLang="en-US" sz="1400" dirty="0">
                <a:solidFill>
                  <a:srgbClr val="1B3055"/>
                </a:solidFill>
                <a:latin typeface="微软雅黑" panose="020B0503020204020204" pitchFamily="34" charset="-122"/>
                <a:ea typeface="微软雅黑" panose="020B0503020204020204" pitchFamily="34" charset="-122"/>
              </a:rPr>
              <a:t>；</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5.</a:t>
            </a:r>
            <a:r>
              <a:rPr lang="zh-CN" altLang="en-US" sz="1400" dirty="0">
                <a:solidFill>
                  <a:srgbClr val="1B3055"/>
                </a:solidFill>
                <a:latin typeface="微软雅黑" panose="020B0503020204020204" pitchFamily="34" charset="-122"/>
                <a:ea typeface="微软雅黑" panose="020B0503020204020204" pitchFamily="34" charset="-122"/>
              </a:rPr>
              <a:t>脂</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 </a:t>
            </a:r>
            <a:r>
              <a:rPr lang="zh-CN" altLang="en-US" sz="1400" dirty="0">
                <a:solidFill>
                  <a:srgbClr val="1B3055"/>
                </a:solidFill>
                <a:latin typeface="微软雅黑" panose="020B0503020204020204" pitchFamily="34" charset="-122"/>
                <a:ea typeface="微软雅黑" panose="020B0503020204020204" pitchFamily="34" charset="-122"/>
              </a:rPr>
              <a:t>脂肪</a:t>
            </a:r>
            <a:r>
              <a:rPr lang="en-US" altLang="zh-CN" sz="1400" dirty="0">
                <a:solidFill>
                  <a:srgbClr val="1B3055"/>
                </a:solidFill>
                <a:latin typeface="微软雅黑" panose="020B0503020204020204" pitchFamily="34" charset="-122"/>
                <a:ea typeface="微软雅黑" panose="020B0503020204020204" pitchFamily="34" charset="-122"/>
              </a:rPr>
              <a:t> C49.-    </a:t>
            </a:r>
            <a:r>
              <a:rPr lang="zh-CN" altLang="en-US" sz="1400" dirty="0">
                <a:solidFill>
                  <a:srgbClr val="1B3055"/>
                </a:solidFill>
                <a:latin typeface="微软雅黑" panose="020B0503020204020204" pitchFamily="34" charset="-122"/>
                <a:ea typeface="微软雅黑" panose="020B0503020204020204" pitchFamily="34" charset="-122"/>
              </a:rPr>
              <a:t>（汉语拼音字母索引</a:t>
            </a:r>
            <a:r>
              <a:rPr lang="en-US" altLang="zh-CN" sz="1400" dirty="0">
                <a:solidFill>
                  <a:srgbClr val="1B3055"/>
                </a:solidFill>
                <a:latin typeface="微软雅黑" panose="020B0503020204020204" pitchFamily="34" charset="-122"/>
                <a:ea typeface="微软雅黑" panose="020B0503020204020204" pitchFamily="34" charset="-122"/>
              </a:rPr>
              <a:t>291</a:t>
            </a:r>
            <a:r>
              <a:rPr lang="zh-CN" altLang="en-US" sz="1400" dirty="0">
                <a:solidFill>
                  <a:srgbClr val="1B3055"/>
                </a:solidFill>
                <a:latin typeface="微软雅黑" panose="020B0503020204020204" pitchFamily="34" charset="-122"/>
                <a:ea typeface="微软雅黑" panose="020B0503020204020204" pitchFamily="34" charset="-122"/>
              </a:rPr>
              <a:t>页） ；</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6.C49</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   —C49.6   </a:t>
            </a:r>
            <a:r>
              <a:rPr lang="zh-CN" altLang="en-US" sz="1400" dirty="0">
                <a:solidFill>
                  <a:srgbClr val="1B3055"/>
                </a:solidFill>
                <a:latin typeface="微软雅黑" panose="020B0503020204020204" pitchFamily="34" charset="-122"/>
                <a:ea typeface="微软雅黑" panose="020B0503020204020204" pitchFamily="34" charset="-122"/>
              </a:rPr>
              <a:t>躯干的  （解剖部位编码</a:t>
            </a:r>
            <a:r>
              <a:rPr lang="en-US" altLang="zh-CN" sz="1400" dirty="0">
                <a:solidFill>
                  <a:srgbClr val="1B3055"/>
                </a:solidFill>
                <a:latin typeface="微软雅黑" panose="020B0503020204020204" pitchFamily="34" charset="-122"/>
                <a:ea typeface="微软雅黑" panose="020B0503020204020204" pitchFamily="34" charset="-122"/>
              </a:rPr>
              <a:t>32</a:t>
            </a:r>
            <a:r>
              <a:rPr lang="zh-CN" altLang="en-US" sz="14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8" name="内容占位符 2"/>
          <p:cNvSpPr txBox="1"/>
          <p:nvPr/>
        </p:nvSpPr>
        <p:spPr>
          <a:xfrm>
            <a:off x="6384470" y="1018905"/>
            <a:ext cx="5533179" cy="435872"/>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b="1" dirty="0">
                <a:solidFill>
                  <a:srgbClr val="1B3055"/>
                </a:solidFill>
                <a:latin typeface="微软雅黑" panose="020B0503020204020204" pitchFamily="34" charset="-122"/>
                <a:ea typeface="微软雅黑" panose="020B0503020204020204" pitchFamily="34" charset="-122"/>
              </a:rPr>
              <a:t>练习</a:t>
            </a:r>
            <a:r>
              <a:rPr lang="en-US" altLang="zh-CN" sz="1400" b="1" dirty="0">
                <a:solidFill>
                  <a:srgbClr val="1B3055"/>
                </a:solidFill>
                <a:latin typeface="微软雅黑" panose="020B0503020204020204" pitchFamily="34" charset="-122"/>
                <a:ea typeface="微软雅黑" panose="020B0503020204020204" pitchFamily="34" charset="-122"/>
              </a:rPr>
              <a:t>2-2</a:t>
            </a:r>
            <a:r>
              <a:rPr lang="zh-CN" altLang="en-US" sz="1400" b="1" dirty="0">
                <a:solidFill>
                  <a:srgbClr val="1B3055"/>
                </a:solidFill>
                <a:latin typeface="微软雅黑" panose="020B0503020204020204" pitchFamily="34" charset="-122"/>
                <a:ea typeface="微软雅黑" panose="020B0503020204020204" pitchFamily="34" charset="-122"/>
              </a:rPr>
              <a:t>：背部高分化脂肪肉瘤</a:t>
            </a:r>
            <a:endParaRPr lang="en-US" altLang="zh-CN" sz="1400" b="1" dirty="0">
              <a:solidFill>
                <a:srgbClr val="FF791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内容占位符 2"/>
          <p:cNvSpPr txBox="1"/>
          <p:nvPr/>
        </p:nvSpPr>
        <p:spPr>
          <a:xfrm>
            <a:off x="340375" y="1306286"/>
            <a:ext cx="6381060" cy="4801589"/>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案例</a:t>
            </a:r>
            <a:r>
              <a:rPr lang="en-US" altLang="zh-CN" sz="1800" b="1" dirty="0">
                <a:solidFill>
                  <a:srgbClr val="1B3055"/>
                </a:solidFill>
                <a:latin typeface="微软雅黑" panose="020B0503020204020204" pitchFamily="34" charset="-122"/>
                <a:ea typeface="微软雅黑" panose="020B0503020204020204" pitchFamily="34" charset="-122"/>
              </a:rPr>
              <a:t>3</a:t>
            </a:r>
            <a:r>
              <a:rPr lang="zh-CN" altLang="en-US" sz="1800" b="1" dirty="0">
                <a:solidFill>
                  <a:srgbClr val="1B3055"/>
                </a:solidFill>
                <a:latin typeface="微软雅黑" panose="020B0503020204020204" pitchFamily="34" charset="-122"/>
                <a:ea typeface="微软雅黑" panose="020B0503020204020204" pitchFamily="34" charset="-122"/>
              </a:rPr>
              <a:t>：鼻腔恶性淋巴瘤</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C85.9 </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M9590/3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主导词为淋巴瘤；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淋巴瘤（恶性）（</a:t>
            </a:r>
            <a:r>
              <a:rPr lang="en-US" altLang="zh-CN" sz="1800" dirty="0">
                <a:solidFill>
                  <a:srgbClr val="1B3055"/>
                </a:solidFill>
                <a:latin typeface="微软雅黑" panose="020B0503020204020204" pitchFamily="34" charset="-122"/>
                <a:ea typeface="微软雅黑" panose="020B0503020204020204" pitchFamily="34" charset="-122"/>
              </a:rPr>
              <a:t>M9590/3</a:t>
            </a:r>
            <a:r>
              <a:rPr lang="zh-CN" altLang="en-US" sz="1800" dirty="0">
                <a:solidFill>
                  <a:srgbClr val="1B3055"/>
                </a:solidFill>
                <a:latin typeface="微软雅黑" panose="020B0503020204020204" pitchFamily="34" charset="-122"/>
                <a:ea typeface="微软雅黑" panose="020B0503020204020204" pitchFamily="34" charset="-122"/>
              </a:rPr>
              <a:t>）</a:t>
            </a:r>
            <a:r>
              <a:rPr lang="en-US" altLang="zh-CN" sz="1800">
                <a:solidFill>
                  <a:srgbClr val="1B3055"/>
                </a:solidFill>
                <a:latin typeface="微软雅黑" panose="020B0503020204020204" pitchFamily="34" charset="-122"/>
                <a:ea typeface="微软雅黑" panose="020B0503020204020204" pitchFamily="34" charset="-122"/>
              </a:rPr>
              <a:t>C85.9</a:t>
            </a:r>
            <a:r>
              <a:rPr lang="zh-CN" altLang="en-US" sz="180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卷三</a:t>
            </a:r>
            <a:r>
              <a:rPr lang="en-US" altLang="zh-CN" sz="1800" dirty="0">
                <a:solidFill>
                  <a:srgbClr val="1B3055"/>
                </a:solidFill>
                <a:latin typeface="微软雅黑" panose="020B0503020204020204" pitchFamily="34" charset="-122"/>
                <a:ea typeface="微软雅黑" panose="020B0503020204020204" pitchFamily="34" charset="-122"/>
              </a:rPr>
              <a:t>612</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错误：肿瘤，肿瘤性</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鼻</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 —</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腔</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C30.0</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（卷三</a:t>
            </a:r>
            <a:r>
              <a:rPr lang="en-US" altLang="zh-CN" sz="1800" dirty="0">
                <a:solidFill>
                  <a:schemeClr val="accent5">
                    <a:lumMod val="60000"/>
                    <a:lumOff val="40000"/>
                  </a:schemeClr>
                </a:solidFill>
                <a:latin typeface="微软雅黑" panose="020B0503020204020204" pitchFamily="34" charset="-122"/>
                <a:ea typeface="微软雅黑" panose="020B0503020204020204" pitchFamily="34" charset="-122"/>
              </a:rPr>
              <a:t>1365</a:t>
            </a:r>
            <a:r>
              <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rPr>
              <a:t>页）</a:t>
            </a:r>
            <a:endParaRPr lang="zh-CN" altLang="en-US" sz="1800" dirty="0">
              <a:solidFill>
                <a:schemeClr val="accent5">
                  <a:lumMod val="60000"/>
                  <a:lumOff val="40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  </a:t>
            </a:r>
            <a:r>
              <a:rPr lang="en-US" altLang="zh-CN" sz="1800" dirty="0">
                <a:solidFill>
                  <a:schemeClr val="accent5">
                    <a:lumMod val="40000"/>
                    <a:lumOff val="60000"/>
                  </a:schemeClr>
                </a:solidFill>
                <a:latin typeface="微软雅黑" panose="020B0503020204020204" pitchFamily="34" charset="-122"/>
                <a:ea typeface="微软雅黑" panose="020B0503020204020204" pitchFamily="34" charset="-122"/>
              </a:rPr>
              <a:t>4.  5. </a:t>
            </a:r>
            <a:r>
              <a:rPr lang="zh-CN" altLang="en-US" sz="1800" dirty="0">
                <a:solidFill>
                  <a:srgbClr val="1B3055"/>
                </a:solidFill>
                <a:latin typeface="微软雅黑" panose="020B0503020204020204" pitchFamily="34" charset="-122"/>
                <a:ea typeface="微软雅黑" panose="020B0503020204020204" pitchFamily="34" charset="-122"/>
              </a:rPr>
              <a:t>在卷一中核对肿瘤的形态学编码和部位编码无误。</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 name="内容占位符 2"/>
          <p:cNvSpPr txBox="1"/>
          <p:nvPr/>
        </p:nvSpPr>
        <p:spPr>
          <a:xfrm>
            <a:off x="6743208" y="1167907"/>
            <a:ext cx="6381060" cy="504486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1800" b="1" dirty="0">
              <a:solidFill>
                <a:srgbClr val="FF7919"/>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C30.0 </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M9590/39</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主导词为淋巴瘤；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淋巴瘤（恶性）</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—M9590/3    NOS</a:t>
            </a:r>
            <a:r>
              <a:rPr lang="zh-CN" altLang="en-US" sz="1800" dirty="0">
                <a:solidFill>
                  <a:srgbClr val="1B3055"/>
                </a:solidFill>
                <a:latin typeface="微软雅黑" panose="020B0503020204020204" pitchFamily="34" charset="-122"/>
                <a:ea typeface="微软雅黑" panose="020B0503020204020204" pitchFamily="34" charset="-122"/>
              </a:rPr>
              <a:t>（字母索引</a:t>
            </a:r>
            <a:r>
              <a:rPr lang="en-US" altLang="zh-CN" sz="1800" dirty="0">
                <a:solidFill>
                  <a:srgbClr val="1B3055"/>
                </a:solidFill>
                <a:latin typeface="微软雅黑" panose="020B0503020204020204" pitchFamily="34" charset="-122"/>
                <a:ea typeface="微软雅黑" panose="020B0503020204020204" pitchFamily="34" charset="-122"/>
              </a:rPr>
              <a:t>302</a:t>
            </a:r>
            <a:r>
              <a:rPr lang="zh-CN" altLang="en-US" sz="1800" dirty="0">
                <a:solidFill>
                  <a:srgbClr val="1B3055"/>
                </a:solidFill>
                <a:latin typeface="微软雅黑" panose="020B0503020204020204" pitchFamily="34" charset="-122"/>
                <a:ea typeface="微软雅黑" panose="020B0503020204020204" pitchFamily="34" charset="-122"/>
              </a:rPr>
              <a:t>页）；</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 </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9</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鼻</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C30.0    </a:t>
            </a:r>
            <a:r>
              <a:rPr lang="zh-CN" altLang="en-US" sz="1800" dirty="0">
                <a:solidFill>
                  <a:srgbClr val="1B3055"/>
                </a:solidFill>
                <a:latin typeface="微软雅黑" panose="020B0503020204020204" pitchFamily="34" charset="-122"/>
                <a:ea typeface="微软雅黑" panose="020B0503020204020204" pitchFamily="34" charset="-122"/>
              </a:rPr>
              <a:t>腔（字母索引</a:t>
            </a:r>
            <a:r>
              <a:rPr lang="en-US" altLang="zh-CN" sz="1800" dirty="0">
                <a:solidFill>
                  <a:srgbClr val="1B3055"/>
                </a:solidFill>
                <a:latin typeface="微软雅黑" panose="020B0503020204020204" pitchFamily="34" charset="-122"/>
                <a:ea typeface="微软雅黑" panose="020B0503020204020204" pitchFamily="34" charset="-122"/>
              </a:rPr>
              <a:t>335</a:t>
            </a:r>
            <a:r>
              <a:rPr lang="zh-CN" altLang="en-US" sz="1800" dirty="0">
                <a:solidFill>
                  <a:srgbClr val="1B3055"/>
                </a:solidFill>
                <a:latin typeface="微软雅黑" panose="020B0503020204020204" pitchFamily="34" charset="-122"/>
                <a:ea typeface="微软雅黑" panose="020B0503020204020204" pitchFamily="34" charset="-122"/>
              </a:rPr>
              <a:t>页）。</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内容占位符 2"/>
          <p:cNvSpPr txBox="1"/>
          <p:nvPr/>
        </p:nvSpPr>
        <p:spPr>
          <a:xfrm>
            <a:off x="340375" y="1167908"/>
            <a:ext cx="6381060" cy="4939968"/>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练习</a:t>
            </a:r>
            <a:r>
              <a:rPr lang="en-US" altLang="zh-CN" sz="1800" b="1" dirty="0">
                <a:solidFill>
                  <a:srgbClr val="1B3055"/>
                </a:solidFill>
                <a:latin typeface="微软雅黑" panose="020B0503020204020204" pitchFamily="34" charset="-122"/>
                <a:ea typeface="微软雅黑" panose="020B0503020204020204" pitchFamily="34" charset="-122"/>
              </a:rPr>
              <a:t>3-1</a:t>
            </a:r>
            <a:r>
              <a:rPr lang="zh-CN" altLang="en-US" sz="1800" b="1" dirty="0">
                <a:solidFill>
                  <a:srgbClr val="1B3055"/>
                </a:solidFill>
                <a:latin typeface="微软雅黑" panose="020B0503020204020204" pitchFamily="34" charset="-122"/>
                <a:ea typeface="微软雅黑" panose="020B0503020204020204" pitchFamily="34" charset="-122"/>
              </a:rPr>
              <a:t>：鼻腔恶性淋巴瘤</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C85.9 </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C30.0 </a:t>
            </a:r>
            <a:r>
              <a:rPr lang="zh-CN" altLang="en-US" sz="1800" b="1" dirty="0">
                <a:solidFill>
                  <a:srgbClr val="FF7919"/>
                </a:solidFill>
                <a:latin typeface="微软雅黑" panose="020B0503020204020204" pitchFamily="34" charset="-122"/>
                <a:ea typeface="微软雅黑" panose="020B0503020204020204" pitchFamily="34" charset="-122"/>
              </a:rPr>
              <a:t>， </a:t>
            </a:r>
            <a:r>
              <a:rPr lang="en-US" altLang="zh-CN" sz="1800" b="1" dirty="0">
                <a:solidFill>
                  <a:srgbClr val="FF7919"/>
                </a:solidFill>
                <a:latin typeface="微软雅黑" panose="020B0503020204020204" pitchFamily="34" charset="-122"/>
                <a:ea typeface="微软雅黑" panose="020B0503020204020204" pitchFamily="34" charset="-122"/>
              </a:rPr>
              <a:t>M9590/39</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主导词为淋巴瘤；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淋</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a:t>
            </a:r>
            <a:r>
              <a:rPr lang="zh-CN" altLang="en-US" sz="1800" dirty="0">
                <a:solidFill>
                  <a:srgbClr val="1B3055"/>
                </a:solidFill>
                <a:latin typeface="微软雅黑" panose="020B0503020204020204" pitchFamily="34" charset="-122"/>
                <a:ea typeface="微软雅黑" panose="020B0503020204020204" pitchFamily="34" charset="-122"/>
              </a:rPr>
              <a:t>淋巴瘤，（恶性）  </a:t>
            </a:r>
            <a:r>
              <a:rPr lang="en-US" altLang="zh-CN" sz="1800" dirty="0">
                <a:solidFill>
                  <a:srgbClr val="1B3055"/>
                </a:solidFill>
                <a:latin typeface="微软雅黑" panose="020B0503020204020204" pitchFamily="34" charset="-122"/>
                <a:ea typeface="微软雅黑" panose="020B0503020204020204" pitchFamily="34" charset="-122"/>
              </a:rPr>
              <a:t>C85.9 M9590/3 </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211</a:t>
            </a:r>
            <a:r>
              <a:rPr lang="zh-CN" altLang="en-US" sz="1800" dirty="0">
                <a:solidFill>
                  <a:srgbClr val="1B3055"/>
                </a:solidFill>
                <a:latin typeface="微软雅黑" panose="020B0503020204020204" pitchFamily="34" charset="-122"/>
                <a:ea typeface="微软雅黑" panose="020B0503020204020204" pitchFamily="34" charset="-122"/>
              </a:rPr>
              <a:t>页） ；</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9</a:t>
            </a:r>
            <a:r>
              <a:rPr lang="zh-CN" altLang="en-US" sz="1800" dirty="0">
                <a:solidFill>
                  <a:srgbClr val="1B3055"/>
                </a:solidFill>
                <a:latin typeface="微软雅黑" panose="020B0503020204020204" pitchFamily="34" charset="-122"/>
                <a:ea typeface="微软雅黑" panose="020B0503020204020204" pitchFamily="34" charset="-122"/>
              </a:rPr>
              <a:t>；</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鼻</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鼻腔  </a:t>
            </a:r>
            <a:r>
              <a:rPr lang="en-US" altLang="zh-CN" sz="1800" dirty="0">
                <a:solidFill>
                  <a:srgbClr val="1B3055"/>
                </a:solidFill>
                <a:latin typeface="微软雅黑" panose="020B0503020204020204" pitchFamily="34" charset="-122"/>
                <a:ea typeface="微软雅黑" panose="020B0503020204020204" pitchFamily="34" charset="-122"/>
              </a:rPr>
              <a:t>C30.0 </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155</a:t>
            </a:r>
            <a:r>
              <a:rPr lang="zh-CN" altLang="en-US" sz="1800" dirty="0">
                <a:solidFill>
                  <a:srgbClr val="1B3055"/>
                </a:solidFill>
                <a:latin typeface="微软雅黑" panose="020B0503020204020204" pitchFamily="34" charset="-122"/>
                <a:ea typeface="微软雅黑" panose="020B0503020204020204" pitchFamily="34" charset="-122"/>
              </a:rPr>
              <a:t>页） 。</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肿瘤编码查找方法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 name="内容占位符 2"/>
          <p:cNvSpPr txBox="1"/>
          <p:nvPr/>
        </p:nvSpPr>
        <p:spPr>
          <a:xfrm>
            <a:off x="6743208" y="1698172"/>
            <a:ext cx="5225635" cy="4514602"/>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C83.1 </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 ICD-O-3</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C20.9 </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M9673/36</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1.</a:t>
            </a:r>
            <a:r>
              <a:rPr lang="zh-CN" altLang="en-US" sz="1800" dirty="0">
                <a:solidFill>
                  <a:srgbClr val="1B3055"/>
                </a:solidFill>
                <a:latin typeface="微软雅黑" panose="020B0503020204020204" pitchFamily="34" charset="-122"/>
                <a:ea typeface="微软雅黑" panose="020B0503020204020204" pitchFamily="34" charset="-122"/>
              </a:rPr>
              <a:t>主导词为套细胞淋巴瘤；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2.</a:t>
            </a:r>
            <a:r>
              <a:rPr lang="zh-CN" altLang="en-US" sz="1800" dirty="0">
                <a:solidFill>
                  <a:srgbClr val="1B3055"/>
                </a:solidFill>
                <a:latin typeface="微软雅黑" panose="020B0503020204020204" pitchFamily="34" charset="-122"/>
                <a:ea typeface="微软雅黑" panose="020B0503020204020204" pitchFamily="34" charset="-122"/>
              </a:rPr>
              <a:t>套</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套细胞淋巴瘤   </a:t>
            </a:r>
            <a:r>
              <a:rPr lang="en-US" altLang="zh-CN" sz="1800" dirty="0">
                <a:solidFill>
                  <a:srgbClr val="1B3055"/>
                </a:solidFill>
                <a:latin typeface="微软雅黑" panose="020B0503020204020204" pitchFamily="34" charset="-122"/>
                <a:ea typeface="微软雅黑" panose="020B0503020204020204" pitchFamily="34" charset="-122"/>
              </a:rPr>
              <a:t>C83.1 M9673/3 </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262</a:t>
            </a:r>
            <a:r>
              <a:rPr lang="zh-CN" altLang="en-US" sz="1800" dirty="0">
                <a:solidFill>
                  <a:srgbClr val="1B3055"/>
                </a:solidFill>
                <a:latin typeface="微软雅黑" panose="020B0503020204020204" pitchFamily="34" charset="-122"/>
                <a:ea typeface="微软雅黑" panose="020B0503020204020204" pitchFamily="34" charset="-122"/>
              </a:rPr>
              <a:t>页） ；</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3. </a:t>
            </a:r>
            <a:r>
              <a:rPr lang="zh-CN" altLang="en-US" sz="1800" dirty="0">
                <a:solidFill>
                  <a:srgbClr val="1B3055"/>
                </a:solidFill>
                <a:latin typeface="微软雅黑" panose="020B0503020204020204" pitchFamily="34" charset="-122"/>
                <a:ea typeface="微软雅黑" panose="020B0503020204020204" pitchFamily="34" charset="-122"/>
              </a:rPr>
              <a:t>第⑥位形态学编码：</a:t>
            </a:r>
            <a:r>
              <a:rPr lang="en-US" altLang="zh-CN" sz="1800" dirty="0">
                <a:solidFill>
                  <a:srgbClr val="1B3055"/>
                </a:solidFill>
                <a:latin typeface="微软雅黑" panose="020B0503020204020204" pitchFamily="34" charset="-122"/>
                <a:ea typeface="微软雅黑" panose="020B0503020204020204" pitchFamily="34" charset="-122"/>
              </a:rPr>
              <a:t>6</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4.</a:t>
            </a:r>
            <a:r>
              <a:rPr lang="zh-CN" altLang="en-US" sz="1800" dirty="0">
                <a:solidFill>
                  <a:srgbClr val="1B3055"/>
                </a:solidFill>
                <a:latin typeface="微软雅黑" panose="020B0503020204020204" pitchFamily="34" charset="-122"/>
                <a:ea typeface="微软雅黑" panose="020B0503020204020204" pitchFamily="34" charset="-122"/>
              </a:rPr>
              <a:t>直</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   — </a:t>
            </a:r>
            <a:r>
              <a:rPr lang="zh-CN" altLang="en-US" sz="1800" dirty="0">
                <a:solidFill>
                  <a:srgbClr val="1B3055"/>
                </a:solidFill>
                <a:latin typeface="微软雅黑" panose="020B0503020204020204" pitchFamily="34" charset="-122"/>
                <a:ea typeface="微软雅黑" panose="020B0503020204020204" pitchFamily="34" charset="-122"/>
              </a:rPr>
              <a:t>直肠 </a:t>
            </a:r>
            <a:r>
              <a:rPr lang="en-US" altLang="zh-CN" sz="1800" dirty="0">
                <a:solidFill>
                  <a:srgbClr val="1B3055"/>
                </a:solidFill>
                <a:latin typeface="微软雅黑" panose="020B0503020204020204" pitchFamily="34" charset="-122"/>
                <a:ea typeface="微软雅黑" panose="020B0503020204020204" pitchFamily="34" charset="-122"/>
              </a:rPr>
              <a:t> C20 </a:t>
            </a:r>
            <a:r>
              <a:rPr lang="en-US" altLang="zh-CN" sz="1800" b="1" dirty="0">
                <a:solidFill>
                  <a:srgbClr val="FF7919"/>
                </a:solidFill>
                <a:latin typeface="微软雅黑" panose="020B0503020204020204" pitchFamily="34" charset="-122"/>
                <a:ea typeface="微软雅黑" panose="020B0503020204020204" pitchFamily="34" charset="-122"/>
              </a:rPr>
              <a:t>C20.9</a:t>
            </a:r>
            <a:r>
              <a:rPr lang="en-US" altLang="zh-CN" sz="1800" dirty="0">
                <a:solidFill>
                  <a:srgbClr val="1B3055"/>
                </a:solidFill>
                <a:latin typeface="微软雅黑" panose="020B0503020204020204" pitchFamily="34" charset="-122"/>
                <a:ea typeface="微软雅黑" panose="020B0503020204020204" pitchFamily="34" charset="-122"/>
              </a:rPr>
              <a:t> </a:t>
            </a:r>
            <a:r>
              <a:rPr lang="zh-CN" altLang="en-US" sz="1800" dirty="0">
                <a:solidFill>
                  <a:srgbClr val="1B3055"/>
                </a:solidFill>
                <a:latin typeface="微软雅黑" panose="020B0503020204020204" pitchFamily="34" charset="-122"/>
                <a:ea typeface="微软雅黑" panose="020B0503020204020204" pitchFamily="34" charset="-122"/>
              </a:rPr>
              <a:t>（汉语拼音字母索引</a:t>
            </a:r>
            <a:r>
              <a:rPr lang="en-US" altLang="zh-CN" sz="1800" dirty="0">
                <a:solidFill>
                  <a:srgbClr val="1B3055"/>
                </a:solidFill>
                <a:latin typeface="微软雅黑" panose="020B0503020204020204" pitchFamily="34" charset="-122"/>
                <a:ea typeface="微软雅黑" panose="020B0503020204020204" pitchFamily="34" charset="-122"/>
              </a:rPr>
              <a:t>292</a:t>
            </a:r>
            <a:r>
              <a:rPr lang="zh-CN" altLang="en-US" sz="1800" dirty="0">
                <a:solidFill>
                  <a:srgbClr val="1B3055"/>
                </a:solidFill>
                <a:latin typeface="微软雅黑" panose="020B0503020204020204" pitchFamily="34" charset="-122"/>
                <a:ea typeface="微软雅黑" panose="020B0503020204020204" pitchFamily="34" charset="-122"/>
              </a:rPr>
              <a:t>页） 。</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9" name="内容占位符 2"/>
          <p:cNvSpPr txBox="1"/>
          <p:nvPr/>
        </p:nvSpPr>
        <p:spPr>
          <a:xfrm>
            <a:off x="6743207" y="1167908"/>
            <a:ext cx="5225635" cy="53026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练习</a:t>
            </a:r>
            <a:r>
              <a:rPr lang="en-US" altLang="zh-CN" sz="1800" b="1" dirty="0">
                <a:solidFill>
                  <a:srgbClr val="1B3055"/>
                </a:solidFill>
                <a:latin typeface="微软雅黑" panose="020B0503020204020204" pitchFamily="34" charset="-122"/>
                <a:ea typeface="微软雅黑" panose="020B0503020204020204" pitchFamily="34" charset="-122"/>
              </a:rPr>
              <a:t>3-2</a:t>
            </a:r>
            <a:r>
              <a:rPr lang="zh-CN" altLang="en-US" sz="1800" b="1" dirty="0">
                <a:solidFill>
                  <a:srgbClr val="1B3055"/>
                </a:solidFill>
                <a:latin typeface="微软雅黑" panose="020B0503020204020204" pitchFamily="34" charset="-122"/>
                <a:ea typeface="微软雅黑" panose="020B0503020204020204" pitchFamily="34" charset="-122"/>
              </a:rPr>
              <a:t>：直肠套细胞淋巴瘤</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0" y="1"/>
            <a:ext cx="12192000" cy="1058863"/>
          </a:xfrm>
          <a:solidFill>
            <a:srgbClr val="99CCFF"/>
          </a:solidFill>
        </p:spPr>
        <p:txBody>
          <a:bodyPr/>
          <a:lstStyle/>
          <a:p>
            <a:pPr algn="ctr">
              <a:defRPr/>
            </a:pPr>
            <a:endParaRPr kumimoji="1" lang="zh-CN" altLang="en-US" sz="4800" b="1" dirty="0">
              <a:effectLst>
                <a:outerShdw blurRad="38100" dist="38100" dir="2700000" algn="tl">
                  <a:srgbClr val="FFFFFF"/>
                </a:outerShdw>
              </a:effectLst>
              <a:latin typeface="+mj-ea"/>
            </a:endParaRPr>
          </a:p>
        </p:txBody>
      </p:sp>
      <p:sp>
        <p:nvSpPr>
          <p:cNvPr id="24579" name="Rectangle 3"/>
          <p:cNvSpPr>
            <a:spLocks noGrp="1"/>
          </p:cNvSpPr>
          <p:nvPr>
            <p:ph idx="1"/>
          </p:nvPr>
        </p:nvSpPr>
        <p:spPr/>
        <p:txBody>
          <a:bodyPr/>
          <a:lstStyle/>
          <a:p>
            <a:pPr>
              <a:buFont typeface="Arial" panose="020B0604020202020204" pitchFamily="34" charset="0"/>
              <a:buNone/>
              <a:defRPr/>
            </a:pPr>
            <a:endParaRPr kumimoji="1" lang="en-US" altLang="zh-CN" b="1" dirty="0">
              <a:solidFill>
                <a:schemeClr val="tx2"/>
              </a:solidFill>
              <a:effectLst>
                <a:outerShdw blurRad="38100" dist="38100" dir="2700000" algn="tl">
                  <a:srgbClr val="C0C0C0"/>
                </a:outerShdw>
              </a:effectLst>
            </a:endParaRPr>
          </a:p>
          <a:p>
            <a:pPr algn="ctr">
              <a:buFont typeface="Arial" panose="020B0604020202020204" pitchFamily="34" charset="0"/>
              <a:buNone/>
              <a:defRPr/>
            </a:pPr>
            <a:r>
              <a:rPr kumimoji="1" lang="zh-CN" altLang="en-US" sz="4800" b="1" dirty="0">
                <a:solidFill>
                  <a:schemeClr val="tx2"/>
                </a:solidFill>
                <a:effectLst>
                  <a:outerShdw blurRad="38100" dist="38100" dir="2700000" algn="tl">
                    <a:srgbClr val="C0C0C0"/>
                  </a:outerShdw>
                </a:effectLst>
                <a:latin typeface="+mn-ea"/>
              </a:rPr>
              <a:t>四   步   法</a:t>
            </a:r>
            <a:endParaRPr kumimoji="1" lang="zh-CN" altLang="en-US" sz="4800" b="1" dirty="0">
              <a:solidFill>
                <a:schemeClr val="tx2"/>
              </a:solidFill>
              <a:effectLst>
                <a:outerShdw blurRad="38100" dist="38100" dir="2700000" algn="tl">
                  <a:srgbClr val="C0C0C0"/>
                </a:outerShdw>
              </a:effectLst>
              <a:latin typeface="+mn-ea"/>
            </a:endParaRPr>
          </a:p>
        </p:txBody>
      </p:sp>
      <p:pic>
        <p:nvPicPr>
          <p:cNvPr id="28676" name="Picture 4" descr="8188209_204334250151_1"/>
          <p:cNvPicPr>
            <a:picLocks noChangeAspect="1" noChangeArrowheads="1"/>
          </p:cNvPicPr>
          <p:nvPr/>
        </p:nvPicPr>
        <p:blipFill>
          <a:blip r:embed="rId1" cstate="print"/>
          <a:srcRect/>
          <a:stretch>
            <a:fillRect/>
          </a:stretch>
        </p:blipFill>
        <p:spPr bwMode="auto">
          <a:xfrm>
            <a:off x="0" y="6096000"/>
            <a:ext cx="1016000" cy="762000"/>
          </a:xfrm>
          <a:prstGeom prst="rect">
            <a:avLst/>
          </a:prstGeom>
          <a:solidFill>
            <a:srgbClr val="C0C0C0"/>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33245" y="2395220"/>
            <a:ext cx="7096125" cy="28003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lvl="1">
              <a:buNone/>
            </a:pPr>
            <a:r>
              <a:rPr lang="zh-CN" altLang="en-US" sz="3600" b="1" dirty="0">
                <a:solidFill>
                  <a:schemeClr val="tx2"/>
                </a:solidFill>
                <a:latin typeface="黑体" panose="02010609060101010101" charset="-122"/>
                <a:ea typeface="黑体" panose="02010609060101010101" charset="-122"/>
              </a:rPr>
              <a:t>第一步：看懂肿瘤报告诊断文字</a:t>
            </a:r>
            <a:endParaRPr lang="en-US" altLang="zh-CN" sz="3600" b="1" dirty="0">
              <a:solidFill>
                <a:schemeClr val="tx2"/>
              </a:solidFill>
              <a:latin typeface="黑体" panose="02010609060101010101" charset="-122"/>
              <a:ea typeface="黑体" panose="02010609060101010101" charset="-122"/>
            </a:endParaRPr>
          </a:p>
          <a:p>
            <a:pPr lvl="1">
              <a:buNone/>
            </a:pPr>
            <a:r>
              <a:rPr lang="en-US" altLang="zh-CN" sz="3600" b="1" dirty="0">
                <a:solidFill>
                  <a:schemeClr val="tx2"/>
                </a:solidFill>
                <a:latin typeface="黑体" panose="02010609060101010101" charset="-122"/>
                <a:ea typeface="黑体" panose="02010609060101010101" charset="-122"/>
              </a:rPr>
              <a:t>	</a:t>
            </a:r>
            <a:r>
              <a:rPr lang="zh-CN" altLang="en-US" sz="3600" b="1" dirty="0">
                <a:solidFill>
                  <a:schemeClr val="tx2"/>
                </a:solidFill>
                <a:latin typeface="黑体" panose="02010609060101010101" charset="-122"/>
                <a:ea typeface="黑体" panose="02010609060101010101" charset="-122"/>
              </a:rPr>
              <a:t>是否肿瘤</a:t>
            </a:r>
            <a:endParaRPr lang="en-US" altLang="zh-CN" sz="3600" b="1" dirty="0">
              <a:solidFill>
                <a:schemeClr val="tx2"/>
              </a:solidFill>
              <a:latin typeface="黑体" panose="02010609060101010101" charset="-122"/>
              <a:ea typeface="黑体" panose="02010609060101010101" charset="-122"/>
            </a:endParaRPr>
          </a:p>
          <a:p>
            <a:pPr lvl="1">
              <a:buNone/>
            </a:pPr>
            <a:r>
              <a:rPr lang="en-US" altLang="zh-CN" sz="3600" b="1" dirty="0">
                <a:solidFill>
                  <a:schemeClr val="tx2"/>
                </a:solidFill>
                <a:latin typeface="黑体" panose="02010609060101010101" charset="-122"/>
                <a:ea typeface="黑体" panose="02010609060101010101" charset="-122"/>
              </a:rPr>
              <a:t>	</a:t>
            </a:r>
            <a:r>
              <a:rPr lang="zh-CN" altLang="en-US" sz="3600" b="1" dirty="0">
                <a:solidFill>
                  <a:schemeClr val="tx2"/>
                </a:solidFill>
                <a:latin typeface="黑体" panose="02010609060101010101" charset="-122"/>
                <a:ea typeface="黑体" panose="02010609060101010101" charset="-122"/>
              </a:rPr>
              <a:t>初步判定</a:t>
            </a:r>
            <a:r>
              <a:rPr lang="en-US" altLang="zh-CN" sz="3600" b="1" dirty="0">
                <a:solidFill>
                  <a:schemeClr val="tx2"/>
                </a:solidFill>
                <a:latin typeface="黑体" panose="02010609060101010101" charset="-122"/>
                <a:ea typeface="黑体" panose="02010609060101010101" charset="-122"/>
              </a:rPr>
              <a:t>ICD-O-3</a:t>
            </a:r>
            <a:r>
              <a:rPr lang="zh-CN" altLang="en-US" sz="3600" b="1" dirty="0">
                <a:solidFill>
                  <a:schemeClr val="tx2"/>
                </a:solidFill>
                <a:latin typeface="黑体" panose="02010609060101010101" charset="-122"/>
                <a:ea typeface="黑体" panose="02010609060101010101" charset="-122"/>
              </a:rPr>
              <a:t>行为学编码，需分清</a:t>
            </a:r>
            <a:endParaRPr lang="zh-CN" altLang="en-US" sz="3600" b="1" dirty="0">
              <a:solidFill>
                <a:schemeClr val="tx2"/>
              </a:solidFill>
              <a:latin typeface="黑体" panose="02010609060101010101" charset="-122"/>
              <a:ea typeface="黑体" panose="02010609060101010101" charset="-122"/>
            </a:endParaRPr>
          </a:p>
          <a:p>
            <a:pPr lvl="3"/>
            <a:r>
              <a:rPr lang="zh-CN" altLang="en-US" sz="3600" b="1" dirty="0">
                <a:latin typeface="黑体" panose="02010609060101010101" charset="-122"/>
                <a:ea typeface="黑体" panose="02010609060101010101" charset="-122"/>
              </a:rPr>
              <a:t>是恶性还是良性？</a:t>
            </a:r>
            <a:endParaRPr lang="zh-CN" altLang="en-US" sz="3600" b="1" dirty="0">
              <a:latin typeface="黑体" panose="02010609060101010101" charset="-122"/>
              <a:ea typeface="黑体" panose="02010609060101010101" charset="-122"/>
            </a:endParaRPr>
          </a:p>
          <a:p>
            <a:pPr lvl="3"/>
            <a:r>
              <a:rPr lang="zh-CN" altLang="en-US" sz="3600" b="1" dirty="0">
                <a:latin typeface="黑体" panose="02010609060101010101" charset="-122"/>
                <a:ea typeface="黑体" panose="02010609060101010101" charset="-122"/>
              </a:rPr>
              <a:t>是原位癌还是交界恶性？</a:t>
            </a:r>
            <a:endParaRPr lang="zh-CN" altLang="en-US" sz="3600" b="1" dirty="0">
              <a:latin typeface="黑体" panose="02010609060101010101" charset="-122"/>
              <a:ea typeface="黑体" panose="02010609060101010101" charset="-122"/>
            </a:endParaRPr>
          </a:p>
          <a:p>
            <a:pPr lvl="3"/>
            <a:r>
              <a:rPr lang="zh-CN" altLang="en-US" sz="3600" b="1" dirty="0">
                <a:latin typeface="黑体" panose="02010609060101010101" charset="-122"/>
                <a:ea typeface="黑体" panose="02010609060101010101" charset="-122"/>
              </a:rPr>
              <a:t>是实体瘤还是血液淋巴系统肿瘤？</a:t>
            </a:r>
            <a:endParaRPr lang="zh-CN" altLang="en-US" sz="3600" b="1" dirty="0">
              <a:latin typeface="黑体" panose="02010609060101010101" charset="-122"/>
              <a:ea typeface="黑体" panose="02010609060101010101" charset="-122"/>
              <a:cs typeface="Times New Roman" panose="02020603050405020304" pitchFamily="18" charset="0"/>
            </a:endParaRPr>
          </a:p>
          <a:p>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sz="4000" b="1" dirty="0">
                <a:solidFill>
                  <a:schemeClr val="tx2"/>
                </a:solidFill>
                <a:latin typeface="黑体" panose="02010609060101010101" charset="-122"/>
                <a:ea typeface="黑体" panose="02010609060101010101" charset="-122"/>
              </a:rPr>
              <a:t>第二步：根据诊断部位或名称寻找</a:t>
            </a:r>
            <a:endParaRPr lang="zh-CN" altLang="en-US" sz="4000" b="1" dirty="0">
              <a:solidFill>
                <a:schemeClr val="tx2"/>
              </a:solidFill>
              <a:latin typeface="黑体" panose="02010609060101010101" charset="-122"/>
              <a:ea typeface="黑体" panose="02010609060101010101" charset="-122"/>
            </a:endParaRPr>
          </a:p>
          <a:p>
            <a:pPr>
              <a:buNone/>
            </a:pPr>
            <a:r>
              <a:rPr lang="zh-CN" altLang="en-US" sz="4000" b="1" dirty="0">
                <a:solidFill>
                  <a:schemeClr val="tx2"/>
                </a:solidFill>
                <a:latin typeface="黑体" panose="02010609060101010101" charset="-122"/>
                <a:ea typeface="黑体" panose="02010609060101010101" charset="-122"/>
              </a:rPr>
              <a:t>       </a:t>
            </a:r>
            <a:r>
              <a:rPr lang="en-US" altLang="zh-CN" sz="4000" b="1" dirty="0">
                <a:solidFill>
                  <a:schemeClr val="tx2"/>
                </a:solidFill>
                <a:latin typeface="黑体" panose="02010609060101010101" charset="-122"/>
                <a:ea typeface="黑体" panose="02010609060101010101" charset="-122"/>
              </a:rPr>
              <a:t>ICD-O-3</a:t>
            </a:r>
            <a:r>
              <a:rPr lang="zh-CN" altLang="en-US" sz="4000" b="1" dirty="0">
                <a:solidFill>
                  <a:schemeClr val="tx2"/>
                </a:solidFill>
                <a:latin typeface="黑体" panose="02010609060101010101" charset="-122"/>
                <a:ea typeface="黑体" panose="02010609060101010101" charset="-122"/>
              </a:rPr>
              <a:t>解剖部位编码</a:t>
            </a:r>
            <a:endParaRPr lang="zh-CN" altLang="en-US" sz="4000" b="1" dirty="0">
              <a:solidFill>
                <a:schemeClr val="tx2"/>
              </a:solidFill>
              <a:latin typeface="黑体" panose="02010609060101010101" charset="-122"/>
              <a:ea typeface="黑体" panose="02010609060101010101" charset="-122"/>
            </a:endParaRPr>
          </a:p>
          <a:p>
            <a:pPr lvl="1"/>
            <a:r>
              <a:rPr lang="zh-CN" altLang="en-US" sz="4000" b="1" dirty="0">
                <a:latin typeface="黑体" panose="02010609060101010101" charset="-122"/>
                <a:ea typeface="黑体" panose="02010609060101010101" charset="-122"/>
              </a:rPr>
              <a:t>部分肝癌、黑色素瘤、间皮瘤和淋巴瘤、</a:t>
            </a:r>
            <a:br>
              <a:rPr lang="zh-CN" altLang="en-US" sz="4000" b="1" dirty="0">
                <a:latin typeface="黑体" panose="02010609060101010101" charset="-122"/>
                <a:ea typeface="黑体" panose="02010609060101010101" charset="-122"/>
              </a:rPr>
            </a:br>
            <a:r>
              <a:rPr lang="zh-CN" altLang="en-US" sz="4000" b="1" dirty="0">
                <a:latin typeface="黑体" panose="02010609060101010101" charset="-122"/>
                <a:ea typeface="黑体" panose="02010609060101010101" charset="-122"/>
              </a:rPr>
              <a:t>白血病等可直接寻找疾病名称编码</a:t>
            </a:r>
            <a:endParaRPr lang="zh-CN" altLang="en-US" sz="4000" b="1" dirty="0">
              <a:latin typeface="黑体" panose="02010609060101010101" charset="-122"/>
              <a:ea typeface="黑体" panose="02010609060101010101" charset="-122"/>
            </a:endParaRPr>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b="1" dirty="0">
                <a:solidFill>
                  <a:schemeClr val="tx2"/>
                </a:solidFill>
                <a:latin typeface="黑体" panose="02010609060101010101" charset="-122"/>
                <a:ea typeface="黑体" panose="02010609060101010101" charset="-122"/>
              </a:rPr>
              <a:t>第三步：根据诊断病理学类型或名称寻找</a:t>
            </a:r>
            <a:r>
              <a:rPr lang="en-US" altLang="zh-CN" b="1" dirty="0">
                <a:solidFill>
                  <a:schemeClr val="tx2"/>
                </a:solidFill>
                <a:latin typeface="黑体" panose="02010609060101010101" charset="-122"/>
                <a:ea typeface="黑体" panose="02010609060101010101" charset="-122"/>
              </a:rPr>
              <a:t>ICD-O-3</a:t>
            </a:r>
            <a:r>
              <a:rPr lang="zh-CN" altLang="en-US" b="1" dirty="0">
                <a:solidFill>
                  <a:schemeClr val="tx2"/>
                </a:solidFill>
                <a:latin typeface="黑体" panose="02010609060101010101" charset="-122"/>
                <a:ea typeface="黑体" panose="02010609060101010101" charset="-122"/>
              </a:rPr>
              <a:t>形态学编码</a:t>
            </a:r>
            <a:endParaRPr lang="zh-CN" altLang="en-US" b="1" dirty="0">
              <a:solidFill>
                <a:schemeClr val="tx2"/>
              </a:solidFill>
              <a:latin typeface="黑体" panose="02010609060101010101" charset="-122"/>
              <a:ea typeface="黑体" panose="02010609060101010101" charset="-122"/>
            </a:endParaRPr>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b="1" dirty="0">
                <a:solidFill>
                  <a:schemeClr val="tx2"/>
                </a:solidFill>
                <a:latin typeface="黑体" panose="02010609060101010101" charset="-122"/>
                <a:ea typeface="黑体" panose="02010609060101010101" charset="-122"/>
              </a:rPr>
              <a:t>第四步：根据诊断病理学类型或名称寻找</a:t>
            </a:r>
            <a:r>
              <a:rPr lang="en-US" altLang="zh-CN" b="1" dirty="0">
                <a:solidFill>
                  <a:schemeClr val="tx2"/>
                </a:solidFill>
                <a:latin typeface="黑体" panose="02010609060101010101" charset="-122"/>
                <a:ea typeface="黑体" panose="02010609060101010101" charset="-122"/>
              </a:rPr>
              <a:t>ICD-O-3</a:t>
            </a:r>
            <a:r>
              <a:rPr lang="zh-CN" altLang="en-US" b="1" dirty="0">
                <a:solidFill>
                  <a:schemeClr val="tx2"/>
                </a:solidFill>
                <a:latin typeface="黑体" panose="02010609060101010101" charset="-122"/>
                <a:ea typeface="黑体" panose="02010609060101010101" charset="-122"/>
              </a:rPr>
              <a:t>行为学和组织学等级和分化程度编码</a:t>
            </a:r>
            <a:endParaRPr lang="zh-CN" altLang="en-US" b="1" dirty="0">
              <a:solidFill>
                <a:schemeClr val="tx2"/>
              </a:solidFill>
              <a:latin typeface="黑体" panose="02010609060101010101" charset="-122"/>
              <a:ea typeface="黑体" panose="02010609060101010101" charset="-122"/>
            </a:endParaRPr>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b="1" dirty="0">
                <a:effectLst>
                  <a:outerShdw blurRad="38100" dist="38100" dir="2700000" algn="tl">
                    <a:srgbClr val="FFFFFF"/>
                  </a:outerShdw>
                </a:effectLst>
                <a:latin typeface="+mj-ea"/>
              </a:rPr>
              <a:t>肿瘤编码步骤（</a:t>
            </a:r>
            <a:r>
              <a:rPr kumimoji="1" lang="en-US" altLang="zh-CN" b="1" dirty="0">
                <a:effectLst>
                  <a:outerShdw blurRad="38100" dist="38100" dir="2700000" algn="tl">
                    <a:srgbClr val="FFFFFF"/>
                  </a:outerShdw>
                </a:effectLst>
                <a:latin typeface="+mj-ea"/>
              </a:rPr>
              <a:t>6</a:t>
            </a:r>
            <a:r>
              <a:rPr kumimoji="1" lang="zh-CN" altLang="en-US" b="1" dirty="0">
                <a:effectLst>
                  <a:outerShdw blurRad="38100" dist="38100" dir="2700000" algn="tl">
                    <a:srgbClr val="FFFFFF"/>
                  </a:outerShdw>
                </a:effectLst>
                <a:latin typeface="+mj-ea"/>
              </a:rPr>
              <a:t>）</a:t>
            </a:r>
            <a:br>
              <a:rPr kumimoji="1" lang="en-US" altLang="zh-CN" b="1" dirty="0">
                <a:effectLst>
                  <a:outerShdw blurRad="38100" dist="38100" dir="2700000" algn="tl">
                    <a:srgbClr val="FFFFFF"/>
                  </a:outerShdw>
                </a:effectLst>
                <a:latin typeface="+mj-ea"/>
              </a:rPr>
            </a:br>
            <a:r>
              <a:rPr kumimoji="1" lang="en-US" altLang="zh-CN" b="1" dirty="0">
                <a:effectLst>
                  <a:outerShdw blurRad="38100" dist="38100" dir="2700000" algn="tl">
                    <a:srgbClr val="FFFFFF"/>
                  </a:outerShdw>
                </a:effectLst>
                <a:latin typeface="+mj-ea"/>
              </a:rPr>
              <a:t>        --</a:t>
            </a:r>
            <a:r>
              <a:rPr kumimoji="1" lang="zh-CN" altLang="en-US" b="1" dirty="0">
                <a:effectLst>
                  <a:outerShdw blurRad="38100" dist="38100" dir="2700000" algn="tl">
                    <a:srgbClr val="FFFFFF"/>
                  </a:outerShdw>
                </a:effectLst>
                <a:latin typeface="+mj-ea"/>
              </a:rPr>
              <a:t>举例</a:t>
            </a:r>
            <a:endParaRPr lang="zh-CN" altLang="en-US" dirty="0"/>
          </a:p>
        </p:txBody>
      </p:sp>
      <p:graphicFrame>
        <p:nvGraphicFramePr>
          <p:cNvPr id="52228" name="Object 2"/>
          <p:cNvGraphicFramePr>
            <a:graphicFrameLocks noGrp="1" noChangeAspect="1"/>
          </p:cNvGraphicFramePr>
          <p:nvPr>
            <p:ph idx="1"/>
          </p:nvPr>
        </p:nvGraphicFramePr>
        <p:xfrm>
          <a:off x="846138" y="2089150"/>
          <a:ext cx="10029825" cy="3783013"/>
        </p:xfrm>
        <a:graphic>
          <a:graphicData uri="http://schemas.openxmlformats.org/presentationml/2006/ole">
            <mc:AlternateContent xmlns:mc="http://schemas.openxmlformats.org/markup-compatibility/2006">
              <mc:Choice xmlns:v="urn:schemas-microsoft-com:vml" Requires="v">
                <p:oleObj spid="_x0000_s3" name="工作表" r:id="rId1" imgW="5905500" imgH="2235200" progId="Excel.Sheet.8">
                  <p:embed/>
                </p:oleObj>
              </mc:Choice>
              <mc:Fallback>
                <p:oleObj name="工作表" r:id="rId1" imgW="5905500" imgH="2235200" progId="Excel.Sheet.8">
                  <p:embed/>
                  <p:pic>
                    <p:nvPicPr>
                      <p:cNvPr id="0" name="Object 2"/>
                      <p:cNvPicPr>
                        <a:picLocks noChangeAspect="1"/>
                      </p:cNvPicPr>
                      <p:nvPr/>
                    </p:nvPicPr>
                    <p:blipFill>
                      <a:blip r:embed="rId2"/>
                      <a:stretch>
                        <a:fillRect/>
                      </a:stretch>
                    </p:blipFill>
                    <p:spPr>
                      <a:xfrm>
                        <a:off x="846138" y="2089150"/>
                        <a:ext cx="10029825" cy="3783013"/>
                      </a:xfrm>
                      <a:prstGeom prst="rect">
                        <a:avLst/>
                      </a:prstGeom>
                      <a:noFill/>
                      <a:ln w="50800" cap="flat" cmpd="sng">
                        <a:solidFill>
                          <a:srgbClr val="00FF00"/>
                        </a:solidFill>
                        <a:prstDash val="solid"/>
                        <a:miter/>
                        <a:headEnd type="none" w="med" len="med"/>
                        <a:tailEnd type="none" w="med" len="med"/>
                      </a:ln>
                    </p:spPr>
                  </p:pic>
                </p:oleObj>
              </mc:Fallback>
            </mc:AlternateContent>
          </a:graphicData>
        </a:graphic>
      </p:graphicFrame>
      <p:sp>
        <p:nvSpPr>
          <p:cNvPr id="7" name="TextBox 6"/>
          <p:cNvSpPr txBox="1"/>
          <p:nvPr/>
        </p:nvSpPr>
        <p:spPr>
          <a:xfrm>
            <a:off x="712519" y="1555668"/>
            <a:ext cx="10260281" cy="461665"/>
          </a:xfrm>
          <a:prstGeom prst="rect">
            <a:avLst/>
          </a:prstGeom>
          <a:noFill/>
        </p:spPr>
        <p:txBody>
          <a:bodyPr wrap="square" rtlCol="0">
            <a:spAutoFit/>
          </a:bodyPr>
          <a:lstStyle/>
          <a:p>
            <a:r>
              <a:rPr kumimoji="1" lang="zh-CN" altLang="en-US" sz="2400" b="1" dirty="0">
                <a:latin typeface="+mn-ea"/>
              </a:rPr>
              <a:t>低分化的宫颈鳞状细胞癌</a:t>
            </a:r>
            <a:r>
              <a:rPr kumimoji="1" lang="en-US" altLang="zh-CN" sz="2400" b="1" dirty="0">
                <a:latin typeface="+mn-ea"/>
              </a:rPr>
              <a:t>(</a:t>
            </a:r>
            <a:r>
              <a:rPr kumimoji="1" lang="zh-CN" altLang="en-US" sz="2400" b="1" dirty="0">
                <a:latin typeface="+mn-ea"/>
              </a:rPr>
              <a:t>未特指的</a:t>
            </a:r>
            <a:r>
              <a:rPr kumimoji="1" lang="en-US" altLang="zh-CN" sz="2400" b="1" dirty="0">
                <a:latin typeface="+mn-ea"/>
              </a:rPr>
              <a:t>)</a:t>
            </a:r>
            <a:endParaRPr lang="zh-CN" altLang="en-US" sz="2400" b="1" dirty="0">
              <a:latin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custDataLst>
              <p:tags r:id="rId1"/>
            </p:custDataLst>
          </p:nvPr>
        </p:nvGraphicFramePr>
        <p:xfrm>
          <a:off x="3000375" y="115888"/>
          <a:ext cx="6096000" cy="7711440"/>
        </p:xfrm>
        <a:graphic>
          <a:graphicData uri="http://schemas.openxmlformats.org/drawingml/2006/table">
            <a:tbl>
              <a:tblPr firstRow="1" bandRow="1">
                <a:tableStyleId>{5C22544A-7EE6-4342-B048-85BDC9FD1C3A}</a:tableStyleId>
              </a:tblPr>
              <a:tblGrid>
                <a:gridCol w="2032000"/>
                <a:gridCol w="2032000"/>
                <a:gridCol w="2032000"/>
              </a:tblGrid>
              <a:tr h="365760">
                <a:tc>
                  <a:txBody>
                    <a:bodyPr/>
                    <a:lstStyle/>
                    <a:p>
                      <a:pPr algn="ctr"/>
                      <a:r>
                        <a:rPr lang="en-US" altLang="zh-CN" sz="1800" dirty="0" smtClean="0"/>
                        <a:t>ZYZD</a:t>
                      </a:r>
                      <a:endParaRPr lang="zh-CN" altLang="en-US" sz="1800" dirty="0"/>
                    </a:p>
                  </a:txBody>
                  <a:tcPr marT="45729" marB="45729">
                    <a:solidFill>
                      <a:schemeClr val="accent2"/>
                    </a:solidFill>
                  </a:tcPr>
                </a:tc>
                <a:tc>
                  <a:txBody>
                    <a:bodyPr/>
                    <a:lstStyle/>
                    <a:p>
                      <a:pPr algn="ctr"/>
                      <a:r>
                        <a:rPr lang="en-US" altLang="zh-CN" sz="1800" dirty="0" smtClean="0"/>
                        <a:t>BLZD</a:t>
                      </a:r>
                      <a:endParaRPr lang="zh-CN" altLang="en-US" sz="1800" dirty="0"/>
                    </a:p>
                  </a:txBody>
                  <a:tcPr marT="45729" marB="45729">
                    <a:solidFill>
                      <a:schemeClr val="accent2"/>
                    </a:solidFill>
                  </a:tcPr>
                </a:tc>
                <a:tc>
                  <a:txBody>
                    <a:bodyPr/>
                    <a:p>
                      <a:pPr algn="ctr">
                        <a:buNone/>
                      </a:pPr>
                      <a:endParaRPr lang="zh-CN" altLang="en-US" sz="1800" dirty="0"/>
                    </a:p>
                  </a:txBody>
                  <a:tcPr marT="45729" marB="45729">
                    <a:solidFill>
                      <a:schemeClr val="accent2"/>
                    </a:solidFill>
                  </a:tcPr>
                </a:tc>
              </a:tr>
              <a:tr h="365829">
                <a:tc>
                  <a:txBody>
                    <a:bodyPr/>
                    <a:lstStyle/>
                    <a:p>
                      <a:pPr algn="ctr"/>
                      <a:r>
                        <a:rPr lang="zh-CN" altLang="en-US" sz="1800" dirty="0" smtClean="0"/>
                        <a:t>肝癌</a:t>
                      </a:r>
                      <a:endParaRPr lang="zh-CN" altLang="en-US" sz="1800" dirty="0"/>
                    </a:p>
                  </a:txBody>
                  <a:tcPr marT="45729" marB="45729"/>
                </a:tc>
                <a:tc>
                  <a:txBody>
                    <a:bodyPr/>
                    <a:lstStyle/>
                    <a:p>
                      <a:pPr algn="ctr"/>
                      <a:r>
                        <a:rPr lang="zh-CN" altLang="en-US" sz="1800" dirty="0" smtClean="0"/>
                        <a:t>恶性肿瘤</a:t>
                      </a:r>
                      <a:endParaRPr lang="zh-CN" altLang="en-US" sz="1800" dirty="0"/>
                    </a:p>
                  </a:txBody>
                  <a:tcPr marT="45729" marB="45729"/>
                </a:tc>
                <a:tc>
                  <a:txBody>
                    <a:bodyPr/>
                    <a:p>
                      <a:pPr algn="ctr">
                        <a:buNone/>
                      </a:pPr>
                      <a:r>
                        <a:rPr lang="en-US" altLang="zh-CN" sz="1800" dirty="0"/>
                        <a:t>C22.9   8001/39</a:t>
                      </a:r>
                      <a:endParaRPr lang="en-US" altLang="zh-CN" sz="1800" dirty="0"/>
                    </a:p>
                  </a:txBody>
                  <a:tcPr marT="45729" marB="45729"/>
                </a:tc>
              </a:tr>
              <a:tr h="365829">
                <a:tc>
                  <a:txBody>
                    <a:bodyPr/>
                    <a:lstStyle/>
                    <a:p>
                      <a:pPr algn="ctr"/>
                      <a:r>
                        <a:rPr lang="zh-CN" altLang="en-US" sz="1800" dirty="0" smtClean="0"/>
                        <a:t>食管上段</a:t>
                      </a:r>
                      <a:r>
                        <a:rPr lang="en-US" altLang="zh-CN" sz="1800" dirty="0" smtClean="0"/>
                        <a:t>1/3</a:t>
                      </a:r>
                      <a:r>
                        <a:rPr lang="zh-CN" altLang="en-US" sz="1800" dirty="0" smtClean="0"/>
                        <a:t>恶性肿瘤</a:t>
                      </a:r>
                      <a:endParaRPr lang="zh-CN" altLang="en-US" sz="1800" dirty="0"/>
                    </a:p>
                  </a:txBody>
                  <a:tcPr marT="45729" marB="45729"/>
                </a:tc>
                <a:tc>
                  <a:txBody>
                    <a:bodyPr/>
                    <a:lstStyle/>
                    <a:p>
                      <a:pPr algn="ctr"/>
                      <a:r>
                        <a:rPr lang="zh-CN" altLang="en-US" sz="1800" dirty="0" smtClean="0"/>
                        <a:t>中分化鳞癌</a:t>
                      </a:r>
                      <a:endParaRPr lang="zh-CN" altLang="en-US" sz="1800" dirty="0"/>
                    </a:p>
                  </a:txBody>
                  <a:tcPr marT="45729" marB="45729"/>
                </a:tc>
                <a:tc>
                  <a:txBody>
                    <a:bodyPr/>
                    <a:p>
                      <a:pPr algn="ctr">
                        <a:buNone/>
                      </a:pPr>
                      <a:endParaRPr lang="zh-CN" altLang="en-US" sz="1800" dirty="0"/>
                    </a:p>
                  </a:txBody>
                  <a:tcPr marT="45729" marB="45729"/>
                </a:tc>
              </a:tr>
              <a:tr h="44504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smtClean="0"/>
                        <a:t>宫颈癌</a:t>
                      </a:r>
                      <a:endParaRPr lang="zh-CN" altLang="en-US" sz="1800" dirty="0"/>
                    </a:p>
                  </a:txBody>
                  <a:tcPr marT="45729" marB="45729"/>
                </a:tc>
                <a:tc>
                  <a:txBody>
                    <a:bodyPr/>
                    <a:lstStyle/>
                    <a:p>
                      <a:pPr algn="ctr"/>
                      <a:r>
                        <a:rPr lang="zh-CN" altLang="en-US" sz="1800" dirty="0" smtClean="0"/>
                        <a:t>鳞状上皮内瘤变</a:t>
                      </a:r>
                      <a:r>
                        <a:rPr lang="en-US" altLang="zh-CN" sz="1800" dirty="0" smtClean="0"/>
                        <a:t>Ⅲ</a:t>
                      </a:r>
                      <a:r>
                        <a:rPr lang="zh-CN" altLang="en-US" sz="1800" dirty="0" smtClean="0"/>
                        <a:t>级</a:t>
                      </a:r>
                      <a:endParaRPr lang="zh-CN" altLang="en-US" sz="1800" dirty="0"/>
                    </a:p>
                  </a:txBody>
                  <a:tcPr marT="45729" marB="45729"/>
                </a:tc>
                <a:tc>
                  <a:txBody>
                    <a:bodyPr/>
                    <a:p>
                      <a:pPr algn="ctr">
                        <a:buNone/>
                      </a:pPr>
                      <a:endParaRPr lang="zh-CN" altLang="en-US" sz="1800" dirty="0"/>
                    </a:p>
                  </a:txBody>
                  <a:tcPr marT="45729" marB="45729"/>
                </a:tc>
              </a:tr>
              <a:tr h="640202">
                <a:tc>
                  <a:txBody>
                    <a:bodyPr/>
                    <a:lstStyle/>
                    <a:p>
                      <a:pPr algn="ctr"/>
                      <a:r>
                        <a:rPr lang="zh-CN" altLang="en-US" sz="1800" dirty="0" smtClean="0"/>
                        <a:t>鼻咽癌</a:t>
                      </a:r>
                      <a:endParaRPr lang="zh-CN" altLang="en-US" sz="1800" dirty="0"/>
                    </a:p>
                  </a:txBody>
                  <a:tcPr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smtClean="0"/>
                        <a:t>恶性肿瘤</a:t>
                      </a:r>
                      <a:endParaRPr lang="zh-CN" altLang="en-US" sz="1800" dirty="0" smtClean="0"/>
                    </a:p>
                    <a:p>
                      <a:pPr algn="ctr"/>
                      <a:endParaRPr lang="zh-CN" altLang="en-US" sz="1800" dirty="0"/>
                    </a:p>
                  </a:txBody>
                  <a:tcPr marT="45729" marB="45729"/>
                </a:tc>
                <a:tc>
                  <a:txBody>
                    <a:bodyPr/>
                    <a:p>
                      <a:pPr algn="ctr">
                        <a:buNone/>
                      </a:pPr>
                      <a:endParaRPr lang="zh-CN" altLang="en-US" sz="1800" dirty="0"/>
                    </a:p>
                  </a:txBody>
                  <a:tcPr marT="45729" marB="45729"/>
                </a:tc>
              </a:tr>
              <a:tr h="365829">
                <a:tc>
                  <a:txBody>
                    <a:bodyPr/>
                    <a:lstStyle/>
                    <a:p>
                      <a:pPr algn="ctr"/>
                      <a:r>
                        <a:rPr lang="zh-CN" altLang="en-US" sz="1800" dirty="0" smtClean="0"/>
                        <a:t>乳腺癌</a:t>
                      </a:r>
                      <a:endParaRPr lang="zh-CN" altLang="en-US" sz="1800" dirty="0"/>
                    </a:p>
                  </a:txBody>
                  <a:tcPr marT="45729" marB="45729"/>
                </a:tc>
                <a:tc>
                  <a:txBody>
                    <a:bodyPr/>
                    <a:lstStyle/>
                    <a:p>
                      <a:pPr algn="ctr"/>
                      <a:r>
                        <a:rPr lang="zh-CN" altLang="en-US" sz="1800" dirty="0" smtClean="0"/>
                        <a:t>间变性浸润性导管癌</a:t>
                      </a:r>
                      <a:endParaRPr lang="zh-CN" altLang="en-US" sz="1800" dirty="0"/>
                    </a:p>
                  </a:txBody>
                  <a:tcPr marT="45729" marB="45729"/>
                </a:tc>
                <a:tc>
                  <a:txBody>
                    <a:bodyPr/>
                    <a:p>
                      <a:pPr algn="ctr">
                        <a:buNone/>
                      </a:pPr>
                      <a:endParaRPr lang="zh-CN" altLang="en-US" sz="1800" dirty="0"/>
                    </a:p>
                  </a:txBody>
                  <a:tcPr marT="45729" marB="45729"/>
                </a:tc>
              </a:tr>
              <a:tr h="640202">
                <a:tc>
                  <a:txBody>
                    <a:bodyPr/>
                    <a:lstStyle/>
                    <a:p>
                      <a:pPr algn="ctr"/>
                      <a:r>
                        <a:rPr lang="zh-CN" altLang="en-US" sz="1800" dirty="0" smtClean="0"/>
                        <a:t>胃体恶性肿瘤</a:t>
                      </a:r>
                      <a:endParaRPr lang="zh-CN" altLang="en-US" sz="1800" dirty="0"/>
                    </a:p>
                  </a:txBody>
                  <a:tcPr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smtClean="0"/>
                        <a:t>弥漫性</a:t>
                      </a:r>
                      <a:r>
                        <a:rPr lang="en-US" altLang="zh-CN" sz="1800" dirty="0" smtClean="0"/>
                        <a:t>B</a:t>
                      </a:r>
                      <a:r>
                        <a:rPr lang="zh-CN" altLang="en-US" sz="1800" dirty="0" smtClean="0"/>
                        <a:t>细胞淋巴瘤</a:t>
                      </a:r>
                      <a:endParaRPr lang="en-US" altLang="zh-CN" sz="1800" dirty="0" smtClean="0"/>
                    </a:p>
                    <a:p>
                      <a:pPr algn="ctr"/>
                      <a:endParaRPr lang="zh-CN" altLang="en-US" sz="1800" dirty="0"/>
                    </a:p>
                  </a:txBody>
                  <a:tcPr marT="45729" marB="45729"/>
                </a:tc>
                <a:tc>
                  <a:txBody>
                    <a:bodyPr/>
                    <a:p>
                      <a:pPr algn="ctr">
                        <a:buNone/>
                      </a:pPr>
                      <a:endParaRPr lang="zh-CN" altLang="en-US" sz="1800" dirty="0"/>
                    </a:p>
                  </a:txBody>
                  <a:tcPr marT="45729" marB="45729"/>
                </a:tc>
              </a:tr>
              <a:tr h="365829">
                <a:tc>
                  <a:txBody>
                    <a:bodyPr/>
                    <a:lstStyle/>
                    <a:p>
                      <a:pPr algn="ctr"/>
                      <a:r>
                        <a:rPr lang="zh-CN" altLang="en-US" sz="1800" dirty="0" smtClean="0"/>
                        <a:t>直肠癌</a:t>
                      </a:r>
                      <a:endParaRPr lang="zh-CN" altLang="en-US" sz="1800" dirty="0"/>
                    </a:p>
                  </a:txBody>
                  <a:tcPr marT="45729" marB="45729"/>
                </a:tc>
                <a:tc>
                  <a:txBody>
                    <a:bodyPr/>
                    <a:lstStyle/>
                    <a:p>
                      <a:pPr algn="ctr"/>
                      <a:r>
                        <a:rPr lang="zh-CN" altLang="en-US" sz="1800" dirty="0" smtClean="0"/>
                        <a:t>腺癌</a:t>
                      </a:r>
                      <a:r>
                        <a:rPr lang="en-US" altLang="zh-CN" sz="1800" b="0" i="0" kern="1200" dirty="0" smtClean="0">
                          <a:solidFill>
                            <a:schemeClr val="dk1"/>
                          </a:solidFill>
                          <a:effectLst/>
                          <a:latin typeface="+mn-lt"/>
                          <a:ea typeface="+mn-ea"/>
                          <a:cs typeface="+mn-cs"/>
                        </a:rPr>
                        <a:t>Ⅱ</a:t>
                      </a:r>
                      <a:r>
                        <a:rPr lang="zh-CN" altLang="en-US" sz="1800" b="0" i="0" kern="1200" dirty="0" smtClean="0">
                          <a:solidFill>
                            <a:schemeClr val="dk1"/>
                          </a:solidFill>
                          <a:effectLst/>
                          <a:latin typeface="+mn-lt"/>
                          <a:ea typeface="+mn-ea"/>
                          <a:cs typeface="+mn-cs"/>
                        </a:rPr>
                        <a:t>级</a:t>
                      </a:r>
                      <a:endParaRPr lang="zh-CN" altLang="en-US" sz="1800" dirty="0"/>
                    </a:p>
                  </a:txBody>
                  <a:tcPr marT="45729" marB="45729"/>
                </a:tc>
                <a:tc>
                  <a:txBody>
                    <a:bodyPr/>
                    <a:p>
                      <a:pPr algn="ctr">
                        <a:buNone/>
                      </a:pPr>
                      <a:endParaRPr lang="zh-CN" altLang="en-US" sz="1800" dirty="0"/>
                    </a:p>
                  </a:txBody>
                  <a:tcPr marT="45729" marB="45729"/>
                </a:tc>
              </a:tr>
              <a:tr h="64020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smtClean="0"/>
                        <a:t>右肺中叶恶性肿瘤</a:t>
                      </a:r>
                      <a:endParaRPr lang="zh-CN" altLang="en-US" sz="1800" dirty="0" smtClean="0"/>
                    </a:p>
                    <a:p>
                      <a:pPr algn="ctr"/>
                      <a:endParaRPr lang="zh-CN" altLang="en-US" sz="1800" dirty="0"/>
                    </a:p>
                  </a:txBody>
                  <a:tcPr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中分化小细胞癌伴有低分化区</a:t>
                      </a:r>
                      <a:endParaRPr lang="en-US" altLang="zh-CN" sz="1600" dirty="0" smtClean="0"/>
                    </a:p>
                    <a:p>
                      <a:pPr algn="ctr"/>
                      <a:endParaRPr lang="zh-CN" altLang="en-US" sz="1800" dirty="0"/>
                    </a:p>
                  </a:txBody>
                  <a:tcPr marT="45729" marB="45729"/>
                </a:tc>
                <a:tc>
                  <a:txBody>
                    <a:bodyPr/>
                    <a:p>
                      <a:pPr algn="ctr">
                        <a:buNone/>
                      </a:pPr>
                      <a:endParaRPr lang="zh-CN" altLang="en-US" sz="1800" dirty="0"/>
                    </a:p>
                  </a:txBody>
                  <a:tcPr marT="45729" marB="45729"/>
                </a:tc>
              </a:tr>
              <a:tr h="640202">
                <a:tc>
                  <a:txBody>
                    <a:bodyPr/>
                    <a:lstStyle/>
                    <a:p>
                      <a:pPr algn="ctr"/>
                      <a:r>
                        <a:rPr lang="zh-CN" altLang="en-US" sz="1800" dirty="0" smtClean="0"/>
                        <a:t>膀胱癌</a:t>
                      </a:r>
                      <a:endParaRPr lang="zh-CN" altLang="en-US" sz="1800" dirty="0"/>
                    </a:p>
                  </a:txBody>
                  <a:tcPr marT="45729" marB="45729"/>
                </a:tc>
                <a:tc>
                  <a:txBody>
                    <a:bodyPr/>
                    <a:lstStyle/>
                    <a:p>
                      <a:pPr marL="0" indent="0" algn="ctr">
                        <a:buFontTx/>
                        <a:buNone/>
                      </a:pPr>
                      <a:r>
                        <a:rPr lang="zh-CN" altLang="en-US" sz="1800" dirty="0" smtClean="0"/>
                        <a:t>高级别尿路上皮移行细胞癌</a:t>
                      </a:r>
                      <a:endParaRPr lang="en-US" altLang="zh-CN" sz="1800" dirty="0" smtClean="0"/>
                    </a:p>
                    <a:p>
                      <a:pPr algn="ctr"/>
                      <a:endParaRPr lang="zh-CN" altLang="en-US" sz="1800" dirty="0"/>
                    </a:p>
                  </a:txBody>
                  <a:tcPr marT="45729" marB="45729"/>
                </a:tc>
                <a:tc>
                  <a:txBody>
                    <a:bodyPr/>
                    <a:p>
                      <a:pPr algn="ctr">
                        <a:buNone/>
                      </a:pPr>
                      <a:endParaRPr lang="zh-CN" altLang="en-US" sz="1800" dirty="0"/>
                    </a:p>
                  </a:txBody>
                  <a:tcPr marT="45729" marB="45729"/>
                </a:tc>
              </a:tr>
              <a:tr h="365829">
                <a:tc>
                  <a:txBody>
                    <a:bodyPr/>
                    <a:lstStyle/>
                    <a:p>
                      <a:pPr algn="ctr"/>
                      <a:r>
                        <a:rPr lang="zh-CN" altLang="en-US" sz="1800" dirty="0" smtClean="0"/>
                        <a:t>白血病</a:t>
                      </a:r>
                      <a:endParaRPr lang="zh-CN" altLang="en-US" sz="1800" dirty="0"/>
                    </a:p>
                  </a:txBody>
                  <a:tcPr marT="45729" marB="45729"/>
                </a:tc>
                <a:tc>
                  <a:txBody>
                    <a:bodyPr/>
                    <a:lstStyle/>
                    <a:p>
                      <a:pPr algn="ctr"/>
                      <a:r>
                        <a:rPr lang="zh-CN" altLang="en-US" sz="1800" dirty="0" smtClean="0"/>
                        <a:t>单核细胞白血病</a:t>
                      </a:r>
                      <a:r>
                        <a:rPr lang="en-US" altLang="zh-CN" sz="1800" dirty="0" smtClean="0"/>
                        <a:t>NOS</a:t>
                      </a:r>
                      <a:endParaRPr lang="zh-CN" altLang="en-US" sz="1800" dirty="0"/>
                    </a:p>
                  </a:txBody>
                  <a:tcPr marT="45729" marB="45729"/>
                </a:tc>
                <a:tc>
                  <a:txBody>
                    <a:bodyPr/>
                    <a:p>
                      <a:pPr algn="ctr">
                        <a:buNone/>
                      </a:pPr>
                      <a:endParaRPr lang="zh-CN" altLang="en-US" sz="1800" dirty="0"/>
                    </a:p>
                  </a:txBody>
                  <a:tcPr marT="45729" marB="45729"/>
                </a:tc>
              </a:tr>
              <a:tr h="365829">
                <a:tc>
                  <a:txBody>
                    <a:bodyPr/>
                    <a:lstStyle/>
                    <a:p>
                      <a:pPr algn="ctr"/>
                      <a:r>
                        <a:rPr lang="zh-CN" altLang="en-US" sz="1800" dirty="0" smtClean="0"/>
                        <a:t>子宫内膜癌</a:t>
                      </a:r>
                      <a:endParaRPr lang="zh-CN" altLang="en-US" sz="1800" dirty="0"/>
                    </a:p>
                  </a:txBody>
                  <a:tcPr marT="45729" marB="45729"/>
                </a:tc>
                <a:tc>
                  <a:txBody>
                    <a:bodyPr/>
                    <a:lstStyle/>
                    <a:p>
                      <a:pPr algn="ctr"/>
                      <a:r>
                        <a:rPr lang="zh-CN" altLang="en-US" sz="1800" dirty="0" smtClean="0"/>
                        <a:t>子宫内膜样腺癌</a:t>
                      </a:r>
                      <a:endParaRPr lang="zh-CN" altLang="en-US" sz="1800" dirty="0"/>
                    </a:p>
                  </a:txBody>
                  <a:tcPr marT="45729" marB="45729"/>
                </a:tc>
                <a:tc>
                  <a:txBody>
                    <a:bodyPr/>
                    <a:p>
                      <a:pPr algn="ctr">
                        <a:buNone/>
                      </a:pPr>
                      <a:endParaRPr lang="zh-CN" altLang="en-US" sz="1800" dirty="0"/>
                    </a:p>
                  </a:txBody>
                  <a:tcPr marT="45729" marB="45729"/>
                </a:tc>
              </a:tr>
              <a:tr h="365829">
                <a:tc>
                  <a:txBody>
                    <a:bodyPr/>
                    <a:lstStyle/>
                    <a:p>
                      <a:pPr algn="ctr"/>
                      <a:r>
                        <a:rPr lang="zh-CN" altLang="en-US" sz="1800" dirty="0" smtClean="0"/>
                        <a:t>淋巴瘤</a:t>
                      </a:r>
                      <a:endParaRPr lang="zh-CN" altLang="en-US" sz="1800" dirty="0"/>
                    </a:p>
                  </a:txBody>
                  <a:tcPr marT="45729" marB="45729"/>
                </a:tc>
                <a:tc>
                  <a:txBody>
                    <a:bodyPr/>
                    <a:lstStyle/>
                    <a:p>
                      <a:pPr algn="ctr"/>
                      <a:r>
                        <a:rPr lang="zh-CN" altLang="en-US" sz="1800" dirty="0" smtClean="0"/>
                        <a:t>恶性淋巴瘤</a:t>
                      </a:r>
                      <a:endParaRPr lang="zh-CN" altLang="en-US" sz="1800" dirty="0"/>
                    </a:p>
                  </a:txBody>
                  <a:tcPr marT="45729" marB="45729"/>
                </a:tc>
                <a:tc>
                  <a:txBody>
                    <a:bodyPr/>
                    <a:p>
                      <a:pPr algn="ctr">
                        <a:buNone/>
                      </a:pPr>
                      <a:endParaRPr lang="zh-CN" altLang="en-US" sz="1800" dirty="0"/>
                    </a:p>
                  </a:txBody>
                  <a:tcPr marT="45729" marB="45729"/>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custDataLst>
              <p:tags r:id="rId1"/>
            </p:custDataLst>
          </p:nvPr>
        </p:nvCxnSpPr>
        <p:spPr>
          <a:xfrm>
            <a:off x="1311059"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
            </p:custDataLst>
          </p:nvPr>
        </p:nvCxnSpPr>
        <p:spPr>
          <a:xfrm>
            <a:off x="4955537"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3"/>
            </p:custDataLst>
          </p:nvPr>
        </p:nvCxnSpPr>
        <p:spPr>
          <a:xfrm>
            <a:off x="8608481"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4"/>
            </p:custDataLst>
          </p:nvPr>
        </p:nvSpPr>
        <p:spPr>
          <a:xfrm>
            <a:off x="1298359"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0" name="矩形 19"/>
          <p:cNvSpPr/>
          <p:nvPr>
            <p:custDataLst>
              <p:tags r:id="rId5"/>
            </p:custDataLst>
          </p:nvPr>
        </p:nvSpPr>
        <p:spPr>
          <a:xfrm>
            <a:off x="4942837"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矩形 21"/>
          <p:cNvSpPr/>
          <p:nvPr>
            <p:custDataLst>
              <p:tags r:id="rId6"/>
            </p:custDataLst>
          </p:nvPr>
        </p:nvSpPr>
        <p:spPr>
          <a:xfrm>
            <a:off x="8595781"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 name="序号"/>
          <p:cNvSpPr txBox="1"/>
          <p:nvPr>
            <p:custDataLst>
              <p:tags r:id="rId7"/>
            </p:custDataLst>
          </p:nvPr>
        </p:nvSpPr>
        <p:spPr>
          <a:xfrm>
            <a:off x="174561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01</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0" name="项标题"/>
          <p:cNvSpPr txBox="1"/>
          <p:nvPr>
            <p:custDataLst>
              <p:tags r:id="rId8"/>
            </p:custDataLst>
          </p:nvPr>
        </p:nvSpPr>
        <p:spPr>
          <a:xfrm>
            <a:off x="1515745" y="3946525"/>
            <a:ext cx="2997200" cy="1841500"/>
          </a:xfrm>
          <a:prstGeom prst="rect">
            <a:avLst/>
          </a:prstGeom>
          <a:noFill/>
        </p:spPr>
        <p:txBody>
          <a:bodyPr wrap="square" lIns="0" tIns="0" rIns="0" bIns="0" rtlCol="0" anchor="t" anchorCtr="0">
            <a:noAutofit/>
          </a:bodyPr>
          <a:lstStyle/>
          <a:p>
            <a:pPr>
              <a:lnSpc>
                <a:spcPct val="100000"/>
              </a:lnSpc>
            </a:pPr>
            <a:r>
              <a:rPr lang="en-US" altLang="zh-CN" sz="2400" b="1" spc="300" dirty="0">
                <a:solidFill>
                  <a:schemeClr val="tx2"/>
                </a:solidFill>
                <a:latin typeface="+mn-ea"/>
              </a:rPr>
              <a:t>ICD10</a:t>
            </a:r>
            <a:r>
              <a:rPr lang="zh-CN" altLang="en-US" sz="2400" b="1" spc="300" dirty="0">
                <a:solidFill>
                  <a:schemeClr val="tx2"/>
                </a:solidFill>
                <a:latin typeface="+mn-ea"/>
              </a:rPr>
              <a:t>与</a:t>
            </a:r>
            <a:r>
              <a:rPr lang="en-US" altLang="zh-CN" sz="2400" b="1" spc="300" dirty="0">
                <a:solidFill>
                  <a:schemeClr val="tx2"/>
                </a:solidFill>
                <a:latin typeface="+mn-ea"/>
              </a:rPr>
              <a:t>ICD-O-3</a:t>
            </a:r>
            <a:endParaRPr lang="en-US" altLang="zh-CN" sz="2400" b="1" spc="300" dirty="0">
              <a:solidFill>
                <a:schemeClr val="tx2"/>
              </a:solidFill>
              <a:latin typeface="+mn-ea"/>
            </a:endParaRPr>
          </a:p>
        </p:txBody>
      </p:sp>
      <p:sp>
        <p:nvSpPr>
          <p:cNvPr id="11" name="序号"/>
          <p:cNvSpPr txBox="1"/>
          <p:nvPr>
            <p:custDataLst>
              <p:tags r:id="rId9"/>
            </p:custDataLst>
          </p:nvPr>
        </p:nvSpPr>
        <p:spPr>
          <a:xfrm>
            <a:off x="539813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02</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2" name="项标题"/>
          <p:cNvSpPr txBox="1"/>
          <p:nvPr>
            <p:custDataLst>
              <p:tags r:id="rId10"/>
            </p:custDataLst>
          </p:nvPr>
        </p:nvSpPr>
        <p:spPr>
          <a:xfrm>
            <a:off x="5398351" y="3946257"/>
            <a:ext cx="2399441" cy="1841500"/>
          </a:xfrm>
          <a:prstGeom prst="rect">
            <a:avLst/>
          </a:prstGeom>
          <a:noFill/>
        </p:spPr>
        <p:txBody>
          <a:bodyPr wrap="square" lIns="0" tIns="0" rIns="0" bIns="0" rtlCol="0" anchor="t" anchorCtr="0">
            <a:noAutofit/>
          </a:bodyPr>
          <a:lstStyle/>
          <a:p>
            <a:pPr>
              <a:lnSpc>
                <a:spcPct val="100000"/>
              </a:lnSpc>
            </a:pPr>
            <a:r>
              <a:rPr lang="zh-CN" altLang="en-US" sz="2400" b="1" spc="300" dirty="0">
                <a:solidFill>
                  <a:schemeClr val="tx2"/>
                </a:solidFill>
                <a:latin typeface="+mn-ea"/>
              </a:rPr>
              <a:t>编码步骤</a:t>
            </a:r>
            <a:endParaRPr lang="zh-CN" altLang="en-US" sz="2400" b="1" spc="300" dirty="0">
              <a:solidFill>
                <a:schemeClr val="tx2"/>
              </a:solidFill>
              <a:latin typeface="+mn-ea"/>
            </a:endParaRPr>
          </a:p>
        </p:txBody>
      </p:sp>
      <p:sp>
        <p:nvSpPr>
          <p:cNvPr id="13" name="序号"/>
          <p:cNvSpPr txBox="1"/>
          <p:nvPr>
            <p:custDataLst>
              <p:tags r:id="rId11"/>
            </p:custDataLst>
          </p:nvPr>
        </p:nvSpPr>
        <p:spPr>
          <a:xfrm>
            <a:off x="905954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03</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4" name="项标题"/>
          <p:cNvSpPr txBox="1"/>
          <p:nvPr>
            <p:custDataLst>
              <p:tags r:id="rId12"/>
            </p:custDataLst>
          </p:nvPr>
        </p:nvSpPr>
        <p:spPr>
          <a:xfrm>
            <a:off x="8683206" y="3946257"/>
            <a:ext cx="2399441" cy="1841500"/>
          </a:xfrm>
          <a:prstGeom prst="rect">
            <a:avLst/>
          </a:prstGeom>
          <a:noFill/>
        </p:spPr>
        <p:txBody>
          <a:bodyPr wrap="square" lIns="0" tIns="0" rIns="0" bIns="0" rtlCol="0" anchor="t" anchorCtr="0">
            <a:noAutofit/>
          </a:bodyPr>
          <a:lstStyle/>
          <a:p>
            <a:pPr>
              <a:lnSpc>
                <a:spcPct val="100000"/>
              </a:lnSpc>
            </a:pPr>
            <a:r>
              <a:rPr lang="zh-CN" altLang="en-US" sz="2400" b="1" spc="300" dirty="0">
                <a:solidFill>
                  <a:srgbClr val="FF0000"/>
                </a:solidFill>
                <a:latin typeface="+mn-ea"/>
              </a:rPr>
              <a:t>编码规则</a:t>
            </a:r>
            <a:endParaRPr lang="zh-CN" altLang="en-US" sz="2400" b="1" spc="300" dirty="0">
              <a:solidFill>
                <a:srgbClr val="FF0000"/>
              </a:solidFill>
              <a:latin typeface="+mn-ea"/>
            </a:endParaRPr>
          </a:p>
        </p:txBody>
      </p:sp>
      <p:sp>
        <p:nvSpPr>
          <p:cNvPr id="4" name="标题"/>
          <p:cNvSpPr>
            <a:spLocks noGrp="1"/>
          </p:cNvSpPr>
          <p:nvPr>
            <p:ph type="title"/>
            <p:custDataLst>
              <p:tags r:id="rId13"/>
            </p:custDataLst>
          </p:nvPr>
        </p:nvSpPr>
        <p:spPr/>
        <p:txBody>
          <a:bodyPr/>
          <a:lstStyle/>
          <a:p>
            <a:r>
              <a:rPr lang="zh-CN" altLang="en-US"/>
              <a:t>目录</a:t>
            </a:r>
            <a:endParaRPr lang="zh-CN" altLang="en-US"/>
          </a:p>
        </p:txBody>
      </p:sp>
      <p:sp>
        <p:nvSpPr>
          <p:cNvPr id="2" name="任意多边形: 形状 5"/>
          <p:cNvSpPr/>
          <p:nvPr userDrawn="1">
            <p:custDataLst>
              <p:tags r:id="rId14"/>
            </p:custDataLst>
          </p:nvPr>
        </p:nvSpPr>
        <p:spPr>
          <a:xfrm>
            <a:off x="2872096" y="682094"/>
            <a:ext cx="3209389" cy="477313"/>
          </a:xfrm>
          <a:custGeom>
            <a:avLst/>
            <a:gdLst/>
            <a:ahLst/>
            <a:cxnLst/>
            <a:rect l="l" t="t" r="r" b="b"/>
            <a:pathLst>
              <a:path w="1351787" h="201044">
                <a:moveTo>
                  <a:pt x="264500" y="22604"/>
                </a:moveTo>
                <a:cubicBezTo>
                  <a:pt x="244659" y="22604"/>
                  <a:pt x="228586" y="29803"/>
                  <a:pt x="216279" y="44202"/>
                </a:cubicBezTo>
                <a:cubicBezTo>
                  <a:pt x="203973" y="58601"/>
                  <a:pt x="197820" y="77479"/>
                  <a:pt x="197820" y="100836"/>
                </a:cubicBezTo>
                <a:cubicBezTo>
                  <a:pt x="197820" y="124360"/>
                  <a:pt x="203827" y="143217"/>
                  <a:pt x="215840" y="157407"/>
                </a:cubicBezTo>
                <a:cubicBezTo>
                  <a:pt x="227853" y="171597"/>
                  <a:pt x="243529" y="178692"/>
                  <a:pt x="262867" y="178692"/>
                </a:cubicBezTo>
                <a:cubicBezTo>
                  <a:pt x="283629" y="178692"/>
                  <a:pt x="299932" y="171890"/>
                  <a:pt x="311778" y="158286"/>
                </a:cubicBezTo>
                <a:cubicBezTo>
                  <a:pt x="323624" y="144682"/>
                  <a:pt x="329547" y="125658"/>
                  <a:pt x="329547" y="101213"/>
                </a:cubicBezTo>
                <a:cubicBezTo>
                  <a:pt x="329547" y="76098"/>
                  <a:pt x="323750" y="56718"/>
                  <a:pt x="312155" y="43072"/>
                </a:cubicBezTo>
                <a:cubicBezTo>
                  <a:pt x="300560" y="29427"/>
                  <a:pt x="284675" y="22604"/>
                  <a:pt x="264500" y="22604"/>
                </a:cubicBezTo>
                <a:close/>
                <a:moveTo>
                  <a:pt x="1078692" y="3265"/>
                </a:moveTo>
                <a:lnTo>
                  <a:pt x="1215944" y="3265"/>
                </a:lnTo>
                <a:lnTo>
                  <a:pt x="1215944" y="25617"/>
                </a:lnTo>
                <a:lnTo>
                  <a:pt x="1159812" y="25617"/>
                </a:lnTo>
                <a:lnTo>
                  <a:pt x="1159812" y="197779"/>
                </a:lnTo>
                <a:lnTo>
                  <a:pt x="1134572" y="197779"/>
                </a:lnTo>
                <a:lnTo>
                  <a:pt x="1134572" y="25617"/>
                </a:lnTo>
                <a:lnTo>
                  <a:pt x="1078692" y="25617"/>
                </a:lnTo>
                <a:close/>
                <a:moveTo>
                  <a:pt x="888857" y="3265"/>
                </a:moveTo>
                <a:lnTo>
                  <a:pt x="920376" y="3265"/>
                </a:lnTo>
                <a:lnTo>
                  <a:pt x="1015561" y="151945"/>
                </a:lnTo>
                <a:cubicBezTo>
                  <a:pt x="1020081" y="158977"/>
                  <a:pt x="1022760" y="163456"/>
                  <a:pt x="1023598" y="165381"/>
                </a:cubicBezTo>
                <a:lnTo>
                  <a:pt x="1024100" y="165381"/>
                </a:lnTo>
                <a:cubicBezTo>
                  <a:pt x="1023263" y="159856"/>
                  <a:pt x="1022844" y="150396"/>
                  <a:pt x="1022844" y="137001"/>
                </a:cubicBezTo>
                <a:lnTo>
                  <a:pt x="1022844" y="3265"/>
                </a:lnTo>
                <a:lnTo>
                  <a:pt x="1047708" y="3265"/>
                </a:lnTo>
                <a:lnTo>
                  <a:pt x="1047708" y="197779"/>
                </a:lnTo>
                <a:lnTo>
                  <a:pt x="1017947" y="197779"/>
                </a:lnTo>
                <a:lnTo>
                  <a:pt x="920125" y="46463"/>
                </a:lnTo>
                <a:cubicBezTo>
                  <a:pt x="917362" y="42193"/>
                  <a:pt x="915144" y="37966"/>
                  <a:pt x="913469" y="33780"/>
                </a:cubicBezTo>
                <a:lnTo>
                  <a:pt x="912716" y="33780"/>
                </a:lnTo>
                <a:cubicBezTo>
                  <a:pt x="913386" y="38133"/>
                  <a:pt x="913721" y="47216"/>
                  <a:pt x="913721" y="61029"/>
                </a:cubicBezTo>
                <a:lnTo>
                  <a:pt x="913721" y="197779"/>
                </a:lnTo>
                <a:lnTo>
                  <a:pt x="888857" y="197779"/>
                </a:lnTo>
                <a:close/>
                <a:moveTo>
                  <a:pt x="745982" y="3265"/>
                </a:moveTo>
                <a:lnTo>
                  <a:pt x="846190" y="3265"/>
                </a:lnTo>
                <a:lnTo>
                  <a:pt x="846190" y="25617"/>
                </a:lnTo>
                <a:lnTo>
                  <a:pt x="771097" y="25617"/>
                </a:lnTo>
                <a:lnTo>
                  <a:pt x="771097" y="87902"/>
                </a:lnTo>
                <a:lnTo>
                  <a:pt x="840664" y="87902"/>
                </a:lnTo>
                <a:lnTo>
                  <a:pt x="840664" y="110129"/>
                </a:lnTo>
                <a:lnTo>
                  <a:pt x="771097" y="110129"/>
                </a:lnTo>
                <a:lnTo>
                  <a:pt x="771097" y="175553"/>
                </a:lnTo>
                <a:lnTo>
                  <a:pt x="850585" y="175553"/>
                </a:lnTo>
                <a:lnTo>
                  <a:pt x="850585" y="197779"/>
                </a:lnTo>
                <a:lnTo>
                  <a:pt x="745982" y="197779"/>
                </a:lnTo>
                <a:close/>
                <a:moveTo>
                  <a:pt x="583392" y="3265"/>
                </a:moveTo>
                <a:lnTo>
                  <a:pt x="720644" y="3265"/>
                </a:lnTo>
                <a:lnTo>
                  <a:pt x="720644" y="25617"/>
                </a:lnTo>
                <a:lnTo>
                  <a:pt x="664512" y="25617"/>
                </a:lnTo>
                <a:lnTo>
                  <a:pt x="664512" y="197779"/>
                </a:lnTo>
                <a:lnTo>
                  <a:pt x="639272" y="197779"/>
                </a:lnTo>
                <a:lnTo>
                  <a:pt x="639272" y="25617"/>
                </a:lnTo>
                <a:lnTo>
                  <a:pt x="583392" y="25617"/>
                </a:lnTo>
                <a:close/>
                <a:moveTo>
                  <a:pt x="393557" y="3265"/>
                </a:moveTo>
                <a:lnTo>
                  <a:pt x="425076" y="3265"/>
                </a:lnTo>
                <a:lnTo>
                  <a:pt x="520261" y="151945"/>
                </a:lnTo>
                <a:cubicBezTo>
                  <a:pt x="524781" y="158977"/>
                  <a:pt x="527460" y="163456"/>
                  <a:pt x="528298" y="165381"/>
                </a:cubicBezTo>
                <a:lnTo>
                  <a:pt x="528800" y="165381"/>
                </a:lnTo>
                <a:cubicBezTo>
                  <a:pt x="527963" y="159856"/>
                  <a:pt x="527544" y="150396"/>
                  <a:pt x="527544" y="137001"/>
                </a:cubicBezTo>
                <a:lnTo>
                  <a:pt x="527544" y="3265"/>
                </a:lnTo>
                <a:lnTo>
                  <a:pt x="552408" y="3265"/>
                </a:lnTo>
                <a:lnTo>
                  <a:pt x="552408" y="197779"/>
                </a:lnTo>
                <a:lnTo>
                  <a:pt x="522647" y="197779"/>
                </a:lnTo>
                <a:lnTo>
                  <a:pt x="424825" y="46463"/>
                </a:lnTo>
                <a:cubicBezTo>
                  <a:pt x="422062" y="42193"/>
                  <a:pt x="419844" y="37966"/>
                  <a:pt x="418169" y="33780"/>
                </a:cubicBezTo>
                <a:lnTo>
                  <a:pt x="417416" y="33780"/>
                </a:lnTo>
                <a:cubicBezTo>
                  <a:pt x="418086" y="38133"/>
                  <a:pt x="418421" y="47216"/>
                  <a:pt x="418421" y="61029"/>
                </a:cubicBezTo>
                <a:lnTo>
                  <a:pt x="418421" y="197779"/>
                </a:lnTo>
                <a:lnTo>
                  <a:pt x="393557" y="197779"/>
                </a:lnTo>
                <a:close/>
                <a:moveTo>
                  <a:pt x="1300929" y="0"/>
                </a:moveTo>
                <a:cubicBezTo>
                  <a:pt x="1320268" y="0"/>
                  <a:pt x="1334458" y="2344"/>
                  <a:pt x="1343499" y="7033"/>
                </a:cubicBezTo>
                <a:lnTo>
                  <a:pt x="1343499" y="34408"/>
                </a:lnTo>
                <a:cubicBezTo>
                  <a:pt x="1331779" y="26287"/>
                  <a:pt x="1316961" y="22227"/>
                  <a:pt x="1299046" y="22227"/>
                </a:cubicBezTo>
                <a:cubicBezTo>
                  <a:pt x="1287158" y="22227"/>
                  <a:pt x="1277468" y="24718"/>
                  <a:pt x="1269976" y="29699"/>
                </a:cubicBezTo>
                <a:cubicBezTo>
                  <a:pt x="1262483" y="34680"/>
                  <a:pt x="1258737" y="41607"/>
                  <a:pt x="1258737" y="50481"/>
                </a:cubicBezTo>
                <a:cubicBezTo>
                  <a:pt x="1258737" y="58350"/>
                  <a:pt x="1261332" y="64755"/>
                  <a:pt x="1266522" y="69694"/>
                </a:cubicBezTo>
                <a:cubicBezTo>
                  <a:pt x="1271713" y="74633"/>
                  <a:pt x="1282972" y="81372"/>
                  <a:pt x="1300302" y="89911"/>
                </a:cubicBezTo>
                <a:cubicBezTo>
                  <a:pt x="1319389" y="99036"/>
                  <a:pt x="1332741" y="108161"/>
                  <a:pt x="1340360" y="117286"/>
                </a:cubicBezTo>
                <a:cubicBezTo>
                  <a:pt x="1347978" y="126411"/>
                  <a:pt x="1351787" y="136667"/>
                  <a:pt x="1351787" y="148052"/>
                </a:cubicBezTo>
                <a:cubicBezTo>
                  <a:pt x="1351787" y="165130"/>
                  <a:pt x="1345592" y="178231"/>
                  <a:pt x="1333202" y="187356"/>
                </a:cubicBezTo>
                <a:cubicBezTo>
                  <a:pt x="1320812" y="196481"/>
                  <a:pt x="1303608" y="201044"/>
                  <a:pt x="1281591" y="201044"/>
                </a:cubicBezTo>
                <a:cubicBezTo>
                  <a:pt x="1273889" y="201044"/>
                  <a:pt x="1264911" y="199977"/>
                  <a:pt x="1254656" y="197842"/>
                </a:cubicBezTo>
                <a:cubicBezTo>
                  <a:pt x="1244400" y="195707"/>
                  <a:pt x="1236929" y="193049"/>
                  <a:pt x="1232241" y="189868"/>
                </a:cubicBezTo>
                <a:lnTo>
                  <a:pt x="1232241" y="161237"/>
                </a:lnTo>
                <a:cubicBezTo>
                  <a:pt x="1238184" y="166427"/>
                  <a:pt x="1246137" y="170697"/>
                  <a:pt x="1256100" y="174046"/>
                </a:cubicBezTo>
                <a:cubicBezTo>
                  <a:pt x="1266062" y="177394"/>
                  <a:pt x="1275522" y="179069"/>
                  <a:pt x="1284479" y="179069"/>
                </a:cubicBezTo>
                <a:cubicBezTo>
                  <a:pt x="1311771" y="179069"/>
                  <a:pt x="1325416" y="169358"/>
                  <a:pt x="1325416" y="149935"/>
                </a:cubicBezTo>
                <a:cubicBezTo>
                  <a:pt x="1325416" y="144494"/>
                  <a:pt x="1323951" y="139597"/>
                  <a:pt x="1321021" y="135243"/>
                </a:cubicBezTo>
                <a:cubicBezTo>
                  <a:pt x="1318091" y="130890"/>
                  <a:pt x="1314073" y="127039"/>
                  <a:pt x="1308966" y="123691"/>
                </a:cubicBezTo>
                <a:cubicBezTo>
                  <a:pt x="1303860" y="120342"/>
                  <a:pt x="1294274" y="115193"/>
                  <a:pt x="1280210" y="108245"/>
                </a:cubicBezTo>
                <a:cubicBezTo>
                  <a:pt x="1260704" y="98534"/>
                  <a:pt x="1247854" y="89514"/>
                  <a:pt x="1241659" y="81184"/>
                </a:cubicBezTo>
                <a:cubicBezTo>
                  <a:pt x="1235464" y="72854"/>
                  <a:pt x="1232366" y="63331"/>
                  <a:pt x="1232366" y="52616"/>
                </a:cubicBezTo>
                <a:cubicBezTo>
                  <a:pt x="1232366" y="36459"/>
                  <a:pt x="1238854" y="23650"/>
                  <a:pt x="1251830" y="14190"/>
                </a:cubicBezTo>
                <a:cubicBezTo>
                  <a:pt x="1264806" y="4730"/>
                  <a:pt x="1281173" y="0"/>
                  <a:pt x="1300929" y="0"/>
                </a:cubicBezTo>
                <a:close/>
                <a:moveTo>
                  <a:pt x="266007" y="0"/>
                </a:moveTo>
                <a:cubicBezTo>
                  <a:pt x="293047" y="0"/>
                  <a:pt x="314813" y="9084"/>
                  <a:pt x="331305" y="27250"/>
                </a:cubicBezTo>
                <a:cubicBezTo>
                  <a:pt x="347797" y="45416"/>
                  <a:pt x="356043" y="69066"/>
                  <a:pt x="356043" y="98199"/>
                </a:cubicBezTo>
                <a:cubicBezTo>
                  <a:pt x="356043" y="129760"/>
                  <a:pt x="347588" y="154791"/>
                  <a:pt x="330677" y="173292"/>
                </a:cubicBezTo>
                <a:cubicBezTo>
                  <a:pt x="313766" y="191793"/>
                  <a:pt x="291163" y="201044"/>
                  <a:pt x="262867" y="201044"/>
                </a:cubicBezTo>
                <a:cubicBezTo>
                  <a:pt x="235241" y="201044"/>
                  <a:pt x="213098" y="191961"/>
                  <a:pt x="196439" y="173794"/>
                </a:cubicBezTo>
                <a:cubicBezTo>
                  <a:pt x="179779" y="155628"/>
                  <a:pt x="171450" y="131978"/>
                  <a:pt x="171450" y="102845"/>
                </a:cubicBezTo>
                <a:cubicBezTo>
                  <a:pt x="171450" y="71452"/>
                  <a:pt x="179947" y="46463"/>
                  <a:pt x="196941" y="27878"/>
                </a:cubicBezTo>
                <a:cubicBezTo>
                  <a:pt x="213935" y="9293"/>
                  <a:pt x="236957" y="0"/>
                  <a:pt x="266007" y="0"/>
                </a:cubicBezTo>
                <a:close/>
                <a:moveTo>
                  <a:pt x="99579" y="0"/>
                </a:moveTo>
                <a:cubicBezTo>
                  <a:pt x="118164" y="0"/>
                  <a:pt x="133526" y="2637"/>
                  <a:pt x="145665" y="7912"/>
                </a:cubicBezTo>
                <a:lnTo>
                  <a:pt x="145665" y="34156"/>
                </a:lnTo>
                <a:cubicBezTo>
                  <a:pt x="131768" y="26455"/>
                  <a:pt x="116490" y="22604"/>
                  <a:pt x="99831" y="22604"/>
                </a:cubicBezTo>
                <a:cubicBezTo>
                  <a:pt x="78148" y="22604"/>
                  <a:pt x="60484" y="29824"/>
                  <a:pt x="46839" y="44265"/>
                </a:cubicBezTo>
                <a:cubicBezTo>
                  <a:pt x="33193" y="58706"/>
                  <a:pt x="26370" y="78191"/>
                  <a:pt x="26370" y="102720"/>
                </a:cubicBezTo>
                <a:cubicBezTo>
                  <a:pt x="26370" y="125993"/>
                  <a:pt x="32732" y="144473"/>
                  <a:pt x="45457" y="158161"/>
                </a:cubicBezTo>
                <a:cubicBezTo>
                  <a:pt x="58182" y="171848"/>
                  <a:pt x="74841" y="178692"/>
                  <a:pt x="95436" y="178692"/>
                </a:cubicBezTo>
                <a:cubicBezTo>
                  <a:pt x="114690" y="178692"/>
                  <a:pt x="131433" y="174339"/>
                  <a:pt x="145665" y="165632"/>
                </a:cubicBezTo>
                <a:lnTo>
                  <a:pt x="145665" y="189742"/>
                </a:lnTo>
                <a:cubicBezTo>
                  <a:pt x="131350" y="197277"/>
                  <a:pt x="113393" y="201044"/>
                  <a:pt x="91794" y="201044"/>
                </a:cubicBezTo>
                <a:cubicBezTo>
                  <a:pt x="63917" y="201044"/>
                  <a:pt x="41648" y="192191"/>
                  <a:pt x="24989" y="174485"/>
                </a:cubicBezTo>
                <a:cubicBezTo>
                  <a:pt x="8329" y="156779"/>
                  <a:pt x="0" y="133360"/>
                  <a:pt x="0" y="104227"/>
                </a:cubicBezTo>
                <a:cubicBezTo>
                  <a:pt x="0" y="72917"/>
                  <a:pt x="9376" y="47718"/>
                  <a:pt x="28128" y="28631"/>
                </a:cubicBezTo>
                <a:cubicBezTo>
                  <a:pt x="46880" y="9544"/>
                  <a:pt x="70698" y="0"/>
                  <a:pt x="99579" y="0"/>
                </a:cubicBezTo>
                <a:close/>
              </a:path>
            </a:pathLst>
          </a:custGeom>
          <a:solidFill>
            <a:schemeClr val="accent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ustDataLst>
      <p:tags r:id="rId15"/>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4971"/>
            <a:ext cx="12192000" cy="884005"/>
          </a:xfr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0" name="内容占位符 2"/>
          <p:cNvSpPr txBox="1"/>
          <p:nvPr/>
        </p:nvSpPr>
        <p:spPr>
          <a:xfrm>
            <a:off x="121812" y="1092530"/>
            <a:ext cx="12192000" cy="5168160"/>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1. </a:t>
            </a:r>
            <a:r>
              <a:rPr lang="zh-CN" altLang="en-US" sz="1800" b="1" dirty="0">
                <a:solidFill>
                  <a:srgbClr val="1B3055"/>
                </a:solidFill>
                <a:latin typeface="微软雅黑" panose="020B0503020204020204" pitchFamily="34" charset="-122"/>
                <a:ea typeface="微软雅黑" panose="020B0503020204020204" pitchFamily="34" charset="-122"/>
              </a:rPr>
              <a:t>解剖区域和不明确部位编码</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如果诊断未特指肿瘤起源的组织成分，则编码到字母索引建议首选的</a:t>
            </a:r>
            <a:r>
              <a:rPr lang="en-US" altLang="zh-CN" sz="1800" dirty="0">
                <a:solidFill>
                  <a:srgbClr val="1B3055"/>
                </a:solidFill>
                <a:latin typeface="微软雅黑" panose="020B0503020204020204" pitchFamily="34" charset="-122"/>
                <a:ea typeface="微软雅黑" panose="020B0503020204020204" pitchFamily="34" charset="-122"/>
              </a:rPr>
              <a:t>NOS</a:t>
            </a:r>
            <a:r>
              <a:rPr lang="zh-CN" altLang="en-US" sz="1800" dirty="0">
                <a:solidFill>
                  <a:srgbClr val="1B3055"/>
                </a:solidFill>
                <a:latin typeface="微软雅黑" panose="020B0503020204020204" pitchFamily="34" charset="-122"/>
                <a:ea typeface="微软雅黑" panose="020B0503020204020204" pitchFamily="34" charset="-122"/>
              </a:rPr>
              <a:t>（未特指）类目所对应的适当组织中。</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2" name="内容占位符 2"/>
          <p:cNvSpPr txBox="1"/>
          <p:nvPr/>
        </p:nvSpPr>
        <p:spPr>
          <a:xfrm>
            <a:off x="722201" y="2206356"/>
            <a:ext cx="4065679" cy="426112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600" b="1" dirty="0">
                <a:solidFill>
                  <a:srgbClr val="1B3055"/>
                </a:solidFill>
                <a:latin typeface="微软雅黑" panose="020B0503020204020204" pitchFamily="34" charset="-122"/>
                <a:ea typeface="微软雅黑" panose="020B0503020204020204" pitchFamily="34" charset="-122"/>
              </a:rPr>
              <a:t>臂</a:t>
            </a:r>
            <a:endParaRPr lang="en-US" altLang="zh-CN" sz="1600" b="1"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C76.4	NOS</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C44.6	NOS (</a:t>
            </a:r>
            <a:r>
              <a:rPr lang="zh-CN" altLang="en-US" sz="1600" dirty="0">
                <a:solidFill>
                  <a:srgbClr val="1B3055"/>
                </a:solidFill>
                <a:latin typeface="微软雅黑" panose="020B0503020204020204" pitchFamily="34" charset="-122"/>
                <a:ea typeface="微软雅黑" panose="020B0503020204020204" pitchFamily="34" charset="-122"/>
              </a:rPr>
              <a:t>癌、黑色素瘤、痣</a:t>
            </a:r>
            <a:r>
              <a:rPr lang="en-US" altLang="zh-CN"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C49.1	NOS (</a:t>
            </a:r>
            <a:r>
              <a:rPr lang="zh-CN" altLang="en-US" sz="1600" dirty="0">
                <a:solidFill>
                  <a:srgbClr val="1B3055"/>
                </a:solidFill>
                <a:latin typeface="微软雅黑" panose="020B0503020204020204" pitchFamily="34" charset="-122"/>
                <a:ea typeface="微软雅黑" panose="020B0503020204020204" pitchFamily="34" charset="-122"/>
              </a:rPr>
              <a:t>肉瘤、脂肪瘤</a:t>
            </a:r>
            <a:r>
              <a:rPr lang="en-US" altLang="zh-CN"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C49.1	</a:t>
            </a:r>
            <a:r>
              <a:rPr lang="zh-CN" altLang="en-US" sz="1600" dirty="0">
                <a:solidFill>
                  <a:srgbClr val="1B3055"/>
                </a:solidFill>
                <a:latin typeface="微软雅黑" panose="020B0503020204020204" pitchFamily="34" charset="-122"/>
                <a:ea typeface="微软雅黑" panose="020B0503020204020204" pitchFamily="34" charset="-122"/>
              </a:rPr>
              <a:t>脂肪组织</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C47.1	</a:t>
            </a:r>
            <a:r>
              <a:rPr lang="zh-CN" altLang="en-US" sz="1600" dirty="0">
                <a:solidFill>
                  <a:srgbClr val="1B3055"/>
                </a:solidFill>
                <a:latin typeface="微软雅黑" panose="020B0503020204020204" pitchFamily="34" charset="-122"/>
                <a:ea typeface="微软雅黑" panose="020B0503020204020204" pitchFamily="34" charset="-122"/>
              </a:rPr>
              <a:t>自主神经系统</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C40.0	</a:t>
            </a:r>
            <a:r>
              <a:rPr lang="zh-CN" altLang="en-US" sz="1600" dirty="0">
                <a:solidFill>
                  <a:srgbClr val="1B3055"/>
                </a:solidFill>
                <a:latin typeface="微软雅黑" panose="020B0503020204020204" pitchFamily="34" charset="-122"/>
                <a:ea typeface="微软雅黑" panose="020B0503020204020204" pitchFamily="34" charset="-122"/>
              </a:rPr>
              <a:t>骨</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C49.1	</a:t>
            </a:r>
            <a:r>
              <a:rPr lang="zh-CN" altLang="en-US" sz="1600" dirty="0">
                <a:solidFill>
                  <a:srgbClr val="1B3055"/>
                </a:solidFill>
                <a:latin typeface="微软雅黑" panose="020B0503020204020204" pitchFamily="34" charset="-122"/>
                <a:ea typeface="微软雅黑" panose="020B0503020204020204" pitchFamily="34" charset="-122"/>
              </a:rPr>
              <a:t>结缔组织</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C49.1	</a:t>
            </a:r>
            <a:r>
              <a:rPr lang="zh-CN" altLang="en-US" sz="1600" dirty="0">
                <a:solidFill>
                  <a:srgbClr val="1B3055"/>
                </a:solidFill>
                <a:latin typeface="微软雅黑" panose="020B0503020204020204" pitchFamily="34" charset="-122"/>
                <a:ea typeface="微软雅黑" panose="020B0503020204020204" pitchFamily="34" charset="-122"/>
              </a:rPr>
              <a:t>脂肪组织</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C49.1	</a:t>
            </a:r>
            <a:r>
              <a:rPr lang="zh-CN" altLang="en-US" sz="1600" dirty="0">
                <a:solidFill>
                  <a:srgbClr val="1B3055"/>
                </a:solidFill>
                <a:latin typeface="微软雅黑" panose="020B0503020204020204" pitchFamily="34" charset="-122"/>
                <a:ea typeface="微软雅黑" panose="020B0503020204020204" pitchFamily="34" charset="-122"/>
              </a:rPr>
              <a:t>纤维组织</a:t>
            </a:r>
            <a:endParaRPr lang="zh-CN" altLang="en-US"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C77.3	</a:t>
            </a:r>
            <a:r>
              <a:rPr lang="zh-CN" altLang="en-US" sz="1600" dirty="0">
                <a:solidFill>
                  <a:srgbClr val="1B3055"/>
                </a:solidFill>
                <a:latin typeface="微软雅黑" panose="020B0503020204020204" pitchFamily="34" charset="-122"/>
                <a:ea typeface="微软雅黑" panose="020B0503020204020204" pitchFamily="34" charset="-122"/>
              </a:rPr>
              <a:t>淋巴结</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en-US" altLang="zh-CN" sz="1600" dirty="0">
                <a:solidFill>
                  <a:srgbClr val="1B3055"/>
                </a:solidFill>
                <a:latin typeface="微软雅黑" panose="020B0503020204020204" pitchFamily="34" charset="-122"/>
                <a:ea typeface="微软雅黑" panose="020B0503020204020204" pitchFamily="34" charset="-122"/>
              </a:rPr>
              <a:t>……</a:t>
            </a:r>
            <a:endParaRPr lang="zh-CN" altLang="en-US" sz="1600" dirty="0">
              <a:solidFill>
                <a:srgbClr val="1B3055"/>
              </a:solidFill>
              <a:latin typeface="微软雅黑" panose="020B0503020204020204" pitchFamily="34" charset="-122"/>
              <a:ea typeface="微软雅黑" panose="020B0503020204020204" pitchFamily="34" charset="-122"/>
            </a:endParaRPr>
          </a:p>
        </p:txBody>
      </p:sp>
      <p:sp>
        <p:nvSpPr>
          <p:cNvPr id="11" name="内容占位符 2"/>
          <p:cNvSpPr txBox="1"/>
          <p:nvPr/>
        </p:nvSpPr>
        <p:spPr>
          <a:xfrm>
            <a:off x="4674380" y="2222079"/>
            <a:ext cx="6175169" cy="426112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800" dirty="0">
                <a:solidFill>
                  <a:srgbClr val="020340"/>
                </a:solidFill>
                <a:latin typeface="微软雅黑" panose="020B0503020204020204" pitchFamily="34" charset="-122"/>
                <a:ea typeface="微软雅黑" panose="020B0503020204020204" pitchFamily="34" charset="-122"/>
              </a:rPr>
              <a:t>组织成分类目编码所包含的术语：</a:t>
            </a:r>
            <a:endParaRPr lang="en-US" altLang="zh-CN" sz="1800" dirty="0">
              <a:solidFill>
                <a:srgbClr val="02034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4146664" y="2665949"/>
          <a:ext cx="7221918" cy="3835017"/>
        </p:xfrm>
        <a:graphic>
          <a:graphicData uri="http://schemas.openxmlformats.org/drawingml/2006/table">
            <a:tbl>
              <a:tblPr firstRow="1" firstCol="1" bandRow="1">
                <a:tableStyleId>{5C22544A-7EE6-4342-B048-85BDC9FD1C3A}</a:tableStyleId>
              </a:tblPr>
              <a:tblGrid>
                <a:gridCol w="1744434"/>
                <a:gridCol w="5477484"/>
              </a:tblGrid>
              <a:tr h="656153">
                <a:tc>
                  <a:txBody>
                    <a:bodyPr/>
                    <a:lstStyle/>
                    <a:p>
                      <a:pPr indent="266700" algn="just">
                        <a:spcAft>
                          <a:spcPts val="0"/>
                        </a:spcAft>
                      </a:pPr>
                      <a:r>
                        <a:rPr lang="zh-CN" altLang="en-US" sz="1800" kern="100" dirty="0">
                          <a:solidFill>
                            <a:srgbClr val="1D3259"/>
                          </a:solidFill>
                          <a:effectLst/>
                          <a:latin typeface="微软雅黑" panose="020B0503020204020204" pitchFamily="34" charset="-122"/>
                          <a:ea typeface="微软雅黑" panose="020B0503020204020204" pitchFamily="34" charset="-122"/>
                        </a:rPr>
                        <a:t>类目</a:t>
                      </a:r>
                      <a:r>
                        <a:rPr lang="zh-CN" sz="1800" kern="100" dirty="0">
                          <a:solidFill>
                            <a:srgbClr val="1D3259"/>
                          </a:solidFill>
                          <a:effectLst/>
                          <a:latin typeface="微软雅黑" panose="020B0503020204020204" pitchFamily="34" charset="-122"/>
                          <a:ea typeface="微软雅黑" panose="020B0503020204020204" pitchFamily="34" charset="-122"/>
                        </a:rPr>
                        <a:t>编码</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zh-CN" altLang="en-US" sz="1800" kern="100" dirty="0">
                          <a:solidFill>
                            <a:srgbClr val="1D3259"/>
                          </a:solidFill>
                          <a:effectLst/>
                          <a:latin typeface="微软雅黑" panose="020B0503020204020204" pitchFamily="34" charset="-122"/>
                          <a:ea typeface="微软雅黑" panose="020B0503020204020204" pitchFamily="34" charset="-122"/>
                        </a:rPr>
                        <a:t>组织成分术语</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17186">
                <a:tc>
                  <a:txBody>
                    <a:bodyPr/>
                    <a:lstStyle/>
                    <a:p>
                      <a:pPr algn="just">
                        <a:spcAft>
                          <a:spcPts val="0"/>
                        </a:spcAft>
                      </a:pPr>
                      <a:r>
                        <a:rPr lang="en-US" sz="1800" kern="0" dirty="0">
                          <a:solidFill>
                            <a:srgbClr val="1D3259"/>
                          </a:solidFill>
                          <a:effectLst/>
                          <a:latin typeface="微软雅黑" panose="020B0503020204020204" pitchFamily="34" charset="-122"/>
                          <a:ea typeface="微软雅黑" panose="020B0503020204020204" pitchFamily="34" charset="-122"/>
                        </a:rPr>
                        <a:t>C40-C41</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四肢、其他或未特指部位的骨、关节和关节软骨</a:t>
                      </a:r>
                      <a:endParaRPr 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17186">
                <a:tc>
                  <a:txBody>
                    <a:bodyPr/>
                    <a:lstStyle/>
                    <a:p>
                      <a:pPr algn="just">
                        <a:spcAft>
                          <a:spcPts val="0"/>
                        </a:spcAft>
                      </a:pPr>
                      <a:r>
                        <a:rPr lang="en-US" alt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C44</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皮肤，不包括外阴皮肤</a:t>
                      </a:r>
                      <a:r>
                        <a:rPr lang="en-US" alt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C51</a:t>
                      </a: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，阴茎皮肤</a:t>
                      </a:r>
                      <a:r>
                        <a:rPr lang="en-US" alt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C60.9</a:t>
                      </a: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，阴囊皮肤</a:t>
                      </a:r>
                      <a:r>
                        <a:rPr lang="en-US" alt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C63.2</a:t>
                      </a:r>
                      <a:endParaRPr 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17186">
                <a:tc>
                  <a:txBody>
                    <a:bodyPr/>
                    <a:lstStyle/>
                    <a:p>
                      <a:pPr algn="just">
                        <a:spcAft>
                          <a:spcPts val="0"/>
                        </a:spcAft>
                      </a:pPr>
                      <a:r>
                        <a:rPr lang="en-US" alt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C47</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周围神经和自主神经系统，包括自主神经系统、神经节、神经、副交感神经系统、周围神经、脊神经、交感神经系统等</a:t>
                      </a:r>
                      <a:endParaRPr 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710120">
                <a:tc>
                  <a:txBody>
                    <a:bodyPr/>
                    <a:lstStyle/>
                    <a:p>
                      <a:pPr algn="just">
                        <a:spcAft>
                          <a:spcPts val="0"/>
                        </a:spcAft>
                      </a:pPr>
                      <a:r>
                        <a:rPr lang="en-US" alt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C49</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结缔组织、皮下组织和其他软组织，包括脂肪组织、腱膜、动脉、血管、滑囊、结缔组织、筋膜、脂肪组织、纤维组织、韧带、淋巴、肌肉、骨骼肌、皮下组织、滑膜、肌腱、腱鞘、静脉、脉管等</a:t>
                      </a:r>
                      <a:endParaRPr 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17186">
                <a:tc>
                  <a:txBody>
                    <a:bodyPr/>
                    <a:lstStyle/>
                    <a:p>
                      <a:pPr algn="just">
                        <a:spcAft>
                          <a:spcPts val="0"/>
                        </a:spcAft>
                      </a:pPr>
                      <a:r>
                        <a:rPr lang="en-US" alt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C77</a:t>
                      </a:r>
                      <a:endParaRPr lang="zh-CN" sz="18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rPr>
                        <a:t>淋巴结</a:t>
                      </a:r>
                      <a:endParaRPr lang="zh-CN" sz="1400" b="1"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400339" y="1182923"/>
            <a:ext cx="10529455"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2. </a:t>
            </a:r>
            <a:r>
              <a:rPr lang="zh-CN" altLang="en-US" sz="1800" b="1" dirty="0">
                <a:solidFill>
                  <a:srgbClr val="1B3055"/>
                </a:solidFill>
                <a:latin typeface="微软雅黑" panose="020B0503020204020204" pitchFamily="34" charset="-122"/>
                <a:ea typeface="微软雅黑" panose="020B0503020204020204" pitchFamily="34" charset="-122"/>
              </a:rPr>
              <a:t>有关“前缀”修饰词的编码</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如果解剖部位被如“周围”、“旁”或在</a:t>
            </a:r>
            <a:r>
              <a:rPr lang="en-US" altLang="zh-CN" sz="1800" dirty="0">
                <a:solidFill>
                  <a:srgbClr val="1B3055"/>
                </a:solidFill>
                <a:latin typeface="微软雅黑" panose="020B0503020204020204" pitchFamily="34" charset="-122"/>
                <a:ea typeface="微软雅黑" panose="020B0503020204020204" pitchFamily="34" charset="-122"/>
              </a:rPr>
              <a:t>ICD-O</a:t>
            </a:r>
            <a:r>
              <a:rPr lang="zh-CN" altLang="en-US" sz="1800" dirty="0">
                <a:solidFill>
                  <a:srgbClr val="1B3055"/>
                </a:solidFill>
                <a:latin typeface="微软雅黑" panose="020B0503020204020204" pitchFamily="34" charset="-122"/>
                <a:ea typeface="微软雅黑" panose="020B0503020204020204" pitchFamily="34" charset="-122"/>
              </a:rPr>
              <a:t>列表中未特指的类似的词“上”、“下”、“前”、“后”、“</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部位”、“</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区”所修饰的话，则编码到适当的不明确的亚目</a:t>
            </a:r>
            <a:r>
              <a:rPr lang="en-US" altLang="zh-CN" sz="1800" dirty="0">
                <a:solidFill>
                  <a:srgbClr val="1B3055"/>
                </a:solidFill>
                <a:latin typeface="微软雅黑" panose="020B0503020204020204" pitchFamily="34" charset="-122"/>
                <a:ea typeface="微软雅黑" panose="020B0503020204020204" pitchFamily="34" charset="-122"/>
              </a:rPr>
              <a:t>C76</a:t>
            </a:r>
            <a:r>
              <a:rPr lang="zh-CN" altLang="en-US" sz="1800" dirty="0">
                <a:solidFill>
                  <a:srgbClr val="1B3055"/>
                </a:solidFill>
                <a:latin typeface="微软雅黑" panose="020B0503020204020204" pitchFamily="34" charset="-122"/>
                <a:ea typeface="微软雅黑" panose="020B0503020204020204" pitchFamily="34" charset="-122"/>
              </a:rPr>
              <a:t>，除非肿瘤的分型指出其起源于一个特定组织或书中给出了专门的编码。</a:t>
            </a:r>
            <a:endParaRPr lang="en-US" altLang="zh-CN" sz="18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 name="内容占位符 2"/>
          <p:cNvSpPr txBox="1"/>
          <p:nvPr/>
        </p:nvSpPr>
        <p:spPr>
          <a:xfrm>
            <a:off x="852965" y="3203783"/>
            <a:ext cx="3034144" cy="278978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600" b="1" dirty="0">
                <a:solidFill>
                  <a:srgbClr val="1B3055"/>
                </a:solidFill>
                <a:latin typeface="微软雅黑" panose="020B0503020204020204" pitchFamily="34" charset="-122"/>
                <a:ea typeface="微软雅黑" panose="020B0503020204020204" pitchFamily="34" charset="-122"/>
              </a:rPr>
              <a:t>未给出编码：</a:t>
            </a:r>
            <a:endParaRPr lang="en-US" altLang="zh-CN" sz="1600" b="1"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脊周背            </a:t>
            </a:r>
            <a:r>
              <a:rPr lang="en-US" altLang="zh-CN" sz="1600" dirty="0">
                <a:solidFill>
                  <a:srgbClr val="1B3055"/>
                </a:solidFill>
                <a:latin typeface="微软雅黑" panose="020B0503020204020204" pitchFamily="34" charset="-122"/>
                <a:ea typeface="微软雅黑" panose="020B0503020204020204" pitchFamily="34" charset="-122"/>
              </a:rPr>
              <a:t>C76.7</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胃旁腹            </a:t>
            </a:r>
            <a:r>
              <a:rPr lang="en-US" altLang="zh-CN" sz="1600" dirty="0">
                <a:solidFill>
                  <a:srgbClr val="1B3055"/>
                </a:solidFill>
                <a:latin typeface="微软雅黑" panose="020B0503020204020204" pitchFamily="34" charset="-122"/>
                <a:ea typeface="微软雅黑" panose="020B0503020204020204" pitchFamily="34" charset="-122"/>
              </a:rPr>
              <a:t>C76.2</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胆管旁腹         </a:t>
            </a:r>
            <a:r>
              <a:rPr lang="en-US" altLang="zh-CN" sz="1600" dirty="0">
                <a:solidFill>
                  <a:srgbClr val="1B3055"/>
                </a:solidFill>
                <a:latin typeface="微软雅黑" panose="020B0503020204020204" pitchFamily="34" charset="-122"/>
                <a:ea typeface="微软雅黑" panose="020B0503020204020204" pitchFamily="34" charset="-122"/>
              </a:rPr>
              <a:t>C76.2</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纵膈旁胸         </a:t>
            </a:r>
            <a:r>
              <a:rPr lang="en-US" altLang="zh-CN" sz="1600" dirty="0">
                <a:solidFill>
                  <a:srgbClr val="1B3055"/>
                </a:solidFill>
                <a:latin typeface="微软雅黑" panose="020B0503020204020204" pitchFamily="34" charset="-122"/>
                <a:ea typeface="微软雅黑" panose="020B0503020204020204" pitchFamily="34" charset="-122"/>
              </a:rPr>
              <a:t>C76.1</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甲状腺旁颈      </a:t>
            </a:r>
            <a:r>
              <a:rPr lang="en-US" altLang="zh-CN" sz="1600" dirty="0">
                <a:solidFill>
                  <a:srgbClr val="1B3055"/>
                </a:solidFill>
                <a:latin typeface="微软雅黑" panose="020B0503020204020204" pitchFamily="34" charset="-122"/>
                <a:ea typeface="微软雅黑" panose="020B0503020204020204" pitchFamily="34" charset="-122"/>
              </a:rPr>
              <a:t>C76.0</a:t>
            </a:r>
            <a:endParaRPr lang="en-US" altLang="zh-CN" sz="1600" dirty="0">
              <a:solidFill>
                <a:srgbClr val="1B3055"/>
              </a:solidFill>
              <a:latin typeface="微软雅黑" panose="020B0503020204020204" pitchFamily="34" charset="-122"/>
              <a:ea typeface="微软雅黑" panose="020B0503020204020204" pitchFamily="34" charset="-122"/>
            </a:endParaRPr>
          </a:p>
        </p:txBody>
      </p:sp>
      <p:sp>
        <p:nvSpPr>
          <p:cNvPr id="8" name="内容占位符 2"/>
          <p:cNvSpPr txBox="1"/>
          <p:nvPr/>
        </p:nvSpPr>
        <p:spPr>
          <a:xfrm>
            <a:off x="3985847" y="3203783"/>
            <a:ext cx="3231620" cy="278978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600" b="1" dirty="0">
                <a:solidFill>
                  <a:srgbClr val="1B3055"/>
                </a:solidFill>
                <a:latin typeface="微软雅黑" panose="020B0503020204020204" pitchFamily="34" charset="-122"/>
                <a:ea typeface="微软雅黑" panose="020B0503020204020204" pitchFamily="34" charset="-122"/>
              </a:rPr>
              <a:t>腹膜后肿瘤：</a:t>
            </a:r>
            <a:endParaRPr lang="en-US" altLang="zh-CN" sz="1600" b="1"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肾上腺周围组织    </a:t>
            </a:r>
            <a:r>
              <a:rPr lang="en-US" altLang="zh-CN" sz="1600" dirty="0">
                <a:solidFill>
                  <a:srgbClr val="1B3055"/>
                </a:solidFill>
                <a:latin typeface="微软雅黑" panose="020B0503020204020204" pitchFamily="34" charset="-122"/>
                <a:ea typeface="微软雅黑" panose="020B0503020204020204" pitchFamily="34" charset="-122"/>
              </a:rPr>
              <a:t>C48.0</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肾周围组织           </a:t>
            </a:r>
            <a:r>
              <a:rPr lang="en-US" altLang="zh-CN" sz="1600" dirty="0">
                <a:solidFill>
                  <a:srgbClr val="1B3055"/>
                </a:solidFill>
                <a:latin typeface="微软雅黑" panose="020B0503020204020204" pitchFamily="34" charset="-122"/>
                <a:ea typeface="微软雅黑" panose="020B0503020204020204" pitchFamily="34" charset="-122"/>
              </a:rPr>
              <a:t>C48.0</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胰腺周围的组织    </a:t>
            </a:r>
            <a:r>
              <a:rPr lang="en-US" altLang="zh-CN" sz="1600" dirty="0">
                <a:solidFill>
                  <a:srgbClr val="1B3055"/>
                </a:solidFill>
                <a:latin typeface="微软雅黑" panose="020B0503020204020204" pitchFamily="34" charset="-122"/>
                <a:ea typeface="微软雅黑" panose="020B0503020204020204" pitchFamily="34" charset="-122"/>
              </a:rPr>
              <a:t>C48.0</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盲肠后组织           </a:t>
            </a:r>
            <a:r>
              <a:rPr lang="en-US" altLang="zh-CN" sz="1600" dirty="0">
                <a:solidFill>
                  <a:srgbClr val="1B3055"/>
                </a:solidFill>
                <a:latin typeface="微软雅黑" panose="020B0503020204020204" pitchFamily="34" charset="-122"/>
                <a:ea typeface="微软雅黑" panose="020B0503020204020204" pitchFamily="34" charset="-122"/>
              </a:rPr>
              <a:t>C48.0</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腹膜后组织           </a:t>
            </a:r>
            <a:r>
              <a:rPr lang="en-US" altLang="zh-CN" sz="1600" dirty="0">
                <a:solidFill>
                  <a:srgbClr val="1B3055"/>
                </a:solidFill>
                <a:latin typeface="微软雅黑" panose="020B0503020204020204" pitchFamily="34" charset="-122"/>
                <a:ea typeface="微软雅黑" panose="020B0503020204020204" pitchFamily="34" charset="-122"/>
              </a:rPr>
              <a:t>C48.0</a:t>
            </a:r>
            <a:endParaRPr lang="en-US" altLang="zh-CN" sz="1600" dirty="0">
              <a:solidFill>
                <a:srgbClr val="1B3055"/>
              </a:solidFill>
              <a:latin typeface="微软雅黑" panose="020B0503020204020204" pitchFamily="34" charset="-122"/>
              <a:ea typeface="微软雅黑" panose="020B0503020204020204" pitchFamily="34" charset="-122"/>
            </a:endParaRPr>
          </a:p>
        </p:txBody>
      </p:sp>
      <p:sp>
        <p:nvSpPr>
          <p:cNvPr id="9" name="内容占位符 2"/>
          <p:cNvSpPr txBox="1"/>
          <p:nvPr/>
        </p:nvSpPr>
        <p:spPr>
          <a:xfrm>
            <a:off x="7217467" y="3203783"/>
            <a:ext cx="3462256" cy="2789783"/>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600" b="1" dirty="0">
                <a:solidFill>
                  <a:srgbClr val="1B3055"/>
                </a:solidFill>
                <a:latin typeface="微软雅黑" panose="020B0503020204020204" pitchFamily="34" charset="-122"/>
                <a:ea typeface="微软雅黑" panose="020B0503020204020204" pitchFamily="34" charset="-122"/>
              </a:rPr>
              <a:t>腹内淋巴结肿瘤：</a:t>
            </a:r>
            <a:endParaRPr lang="en-US" altLang="zh-CN" sz="1600" b="1"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主动脉旁淋巴结    </a:t>
            </a:r>
            <a:r>
              <a:rPr lang="en-US" altLang="zh-CN" sz="1600" dirty="0">
                <a:solidFill>
                  <a:srgbClr val="1B3055"/>
                </a:solidFill>
                <a:latin typeface="微软雅黑" panose="020B0503020204020204" pitchFamily="34" charset="-122"/>
                <a:ea typeface="微软雅黑" panose="020B0503020204020204" pitchFamily="34" charset="-122"/>
              </a:rPr>
              <a:t>C77.2</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主动脉周淋巴结    </a:t>
            </a:r>
            <a:r>
              <a:rPr lang="en-US" altLang="zh-CN" sz="1600" dirty="0">
                <a:solidFill>
                  <a:srgbClr val="1B3055"/>
                </a:solidFill>
                <a:latin typeface="微软雅黑" panose="020B0503020204020204" pitchFamily="34" charset="-122"/>
                <a:ea typeface="微软雅黑" panose="020B0503020204020204" pitchFamily="34" charset="-122"/>
              </a:rPr>
              <a:t>C77.2</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胰腺周淋巴结        </a:t>
            </a:r>
            <a:r>
              <a:rPr lang="en-US" altLang="zh-CN" sz="1600" dirty="0">
                <a:solidFill>
                  <a:srgbClr val="1B3055"/>
                </a:solidFill>
                <a:latin typeface="微软雅黑" panose="020B0503020204020204" pitchFamily="34" charset="-122"/>
                <a:ea typeface="微软雅黑" panose="020B0503020204020204" pitchFamily="34" charset="-122"/>
              </a:rPr>
              <a:t>C77.2</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肠系膜上淋巴结     </a:t>
            </a:r>
            <a:r>
              <a:rPr lang="en-US" altLang="zh-CN" sz="1600" dirty="0">
                <a:solidFill>
                  <a:srgbClr val="1B3055"/>
                </a:solidFill>
                <a:latin typeface="微软雅黑" panose="020B0503020204020204" pitchFamily="34" charset="-122"/>
                <a:ea typeface="微软雅黑" panose="020B0503020204020204" pitchFamily="34" charset="-122"/>
              </a:rPr>
              <a:t>C77.2</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00000"/>
              </a:lnSpc>
            </a:pPr>
            <a:r>
              <a:rPr lang="zh-CN" altLang="en-US" sz="1600" dirty="0">
                <a:solidFill>
                  <a:srgbClr val="1B3055"/>
                </a:solidFill>
                <a:latin typeface="微软雅黑" panose="020B0503020204020204" pitchFamily="34" charset="-122"/>
                <a:ea typeface="微软雅黑" panose="020B0503020204020204" pitchFamily="34" charset="-122"/>
              </a:rPr>
              <a:t>肠系膜下淋巴结     </a:t>
            </a:r>
            <a:r>
              <a:rPr lang="en-US" altLang="zh-CN" sz="1600" dirty="0">
                <a:solidFill>
                  <a:srgbClr val="1B3055"/>
                </a:solidFill>
                <a:latin typeface="微软雅黑" panose="020B0503020204020204" pitchFamily="34" charset="-122"/>
                <a:ea typeface="微软雅黑" panose="020B0503020204020204" pitchFamily="34" charset="-122"/>
              </a:rPr>
              <a:t>C77.2</a:t>
            </a:r>
            <a:endParaRPr lang="en-US" altLang="zh-CN" sz="1600" dirty="0">
              <a:solidFill>
                <a:srgbClr val="1B305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982230" y="1248053"/>
            <a:ext cx="10529455" cy="5131965"/>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3. </a:t>
            </a:r>
            <a:r>
              <a:rPr lang="zh-CN" altLang="en-US" sz="1800" b="1" dirty="0">
                <a:solidFill>
                  <a:srgbClr val="1B3055"/>
                </a:solidFill>
                <a:latin typeface="微软雅黑" panose="020B0503020204020204" pitchFamily="34" charset="-122"/>
                <a:ea typeface="微软雅黑" panose="020B0503020204020204" pitchFamily="34" charset="-122"/>
              </a:rPr>
              <a:t>交搭跨越恶性肿瘤</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“交搭”√：相互毗邻   “跨越”</a:t>
            </a:r>
            <a:r>
              <a:rPr lang="en-US" altLang="zh-CN" sz="1800" dirty="0">
                <a:solidFill>
                  <a:srgbClr val="1B3055"/>
                </a:solidFill>
                <a:latin typeface="微软雅黑" panose="020B0503020204020204" pitchFamily="34" charset="-122"/>
                <a:ea typeface="微软雅黑" panose="020B0503020204020204" pitchFamily="34" charset="-122"/>
              </a:rPr>
              <a:t>×</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胰头</a:t>
            </a:r>
            <a:r>
              <a:rPr lang="en-US" altLang="zh-CN" sz="1800" dirty="0">
                <a:solidFill>
                  <a:srgbClr val="1B3055"/>
                </a:solidFill>
                <a:latin typeface="微软雅黑" panose="020B0503020204020204" pitchFamily="34" charset="-122"/>
                <a:ea typeface="微软雅黑" panose="020B0503020204020204" pitchFamily="34" charset="-122"/>
              </a:rPr>
              <a:t>C25.0</a:t>
            </a:r>
            <a:r>
              <a:rPr lang="zh-CN" altLang="en-US" sz="1800" dirty="0">
                <a:solidFill>
                  <a:srgbClr val="1B3055"/>
                </a:solidFill>
                <a:latin typeface="微软雅黑" panose="020B0503020204020204" pitchFamily="34" charset="-122"/>
                <a:ea typeface="微软雅黑" panose="020B0503020204020204" pitchFamily="34" charset="-122"/>
              </a:rPr>
              <a:t>  胰体</a:t>
            </a:r>
            <a:r>
              <a:rPr lang="en-US" altLang="zh-CN" sz="1800" dirty="0">
                <a:solidFill>
                  <a:srgbClr val="1B3055"/>
                </a:solidFill>
                <a:latin typeface="微软雅黑" panose="020B0503020204020204" pitchFamily="34" charset="-122"/>
                <a:ea typeface="微软雅黑" panose="020B0503020204020204" pitchFamily="34" charset="-122"/>
              </a:rPr>
              <a:t>C25.1</a:t>
            </a:r>
            <a:r>
              <a:rPr lang="zh-CN" altLang="en-US" sz="1800" dirty="0">
                <a:solidFill>
                  <a:srgbClr val="1B3055"/>
                </a:solidFill>
                <a:latin typeface="微软雅黑" panose="020B0503020204020204" pitchFamily="34" charset="-122"/>
                <a:ea typeface="微软雅黑" panose="020B0503020204020204" pitchFamily="34" charset="-122"/>
              </a:rPr>
              <a:t>      胰交搭跨越</a:t>
            </a:r>
            <a:r>
              <a:rPr lang="en-US" altLang="zh-CN" sz="1800" dirty="0">
                <a:solidFill>
                  <a:srgbClr val="1B3055"/>
                </a:solidFill>
                <a:latin typeface="微软雅黑" panose="020B0503020204020204" pitchFamily="34" charset="-122"/>
                <a:ea typeface="微软雅黑" panose="020B0503020204020204" pitchFamily="34" charset="-122"/>
              </a:rPr>
              <a:t>C25.8</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胰头</a:t>
            </a:r>
            <a:r>
              <a:rPr lang="en-US" altLang="zh-CN" sz="1800" dirty="0">
                <a:solidFill>
                  <a:srgbClr val="1B3055"/>
                </a:solidFill>
                <a:latin typeface="微软雅黑" panose="020B0503020204020204" pitchFamily="34" charset="-122"/>
                <a:ea typeface="微软雅黑" panose="020B0503020204020204" pitchFamily="34" charset="-122"/>
              </a:rPr>
              <a:t>C25.0</a:t>
            </a:r>
            <a:r>
              <a:rPr lang="zh-CN" altLang="en-US" sz="1800" dirty="0">
                <a:solidFill>
                  <a:srgbClr val="1B3055"/>
                </a:solidFill>
                <a:latin typeface="微软雅黑" panose="020B0503020204020204" pitchFamily="34" charset="-122"/>
                <a:ea typeface="微软雅黑" panose="020B0503020204020204" pitchFamily="34" charset="-122"/>
              </a:rPr>
              <a:t>  胰尾</a:t>
            </a:r>
            <a:r>
              <a:rPr lang="en-US" altLang="zh-CN" sz="1800" dirty="0">
                <a:solidFill>
                  <a:srgbClr val="1B3055"/>
                </a:solidFill>
                <a:latin typeface="微软雅黑" panose="020B0503020204020204" pitchFamily="34" charset="-122"/>
                <a:ea typeface="微软雅黑" panose="020B0503020204020204" pitchFamily="34" charset="-122"/>
              </a:rPr>
              <a:t>C25.2</a:t>
            </a:r>
            <a:r>
              <a:rPr lang="zh-CN" altLang="en-US" sz="1800" dirty="0">
                <a:solidFill>
                  <a:srgbClr val="1B3055"/>
                </a:solidFill>
                <a:latin typeface="微软雅黑" panose="020B0503020204020204" pitchFamily="34" charset="-122"/>
                <a:ea typeface="微软雅黑" panose="020B0503020204020204" pitchFamily="34" charset="-122"/>
              </a:rPr>
              <a:t>     双原发</a:t>
            </a:r>
            <a:r>
              <a:rPr lang="en-US" altLang="zh-CN" sz="1800" dirty="0">
                <a:solidFill>
                  <a:srgbClr val="1B3055"/>
                </a:solidFill>
                <a:latin typeface="微软雅黑" panose="020B0503020204020204" pitchFamily="34" charset="-122"/>
                <a:ea typeface="微软雅黑" panose="020B0503020204020204" pitchFamily="34" charset="-122"/>
              </a:rPr>
              <a:t>/</a:t>
            </a:r>
            <a:r>
              <a:rPr lang="zh-CN" altLang="en-US" sz="1800" dirty="0">
                <a:solidFill>
                  <a:srgbClr val="1B3055"/>
                </a:solidFill>
                <a:latin typeface="微软雅黑" panose="020B0503020204020204" pitchFamily="34" charset="-122"/>
                <a:ea typeface="微软雅黑" panose="020B0503020204020204" pitchFamily="34" charset="-122"/>
              </a:rPr>
              <a:t>转移</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类目相同亚目不同的编码，编码到该类目的</a:t>
            </a:r>
            <a:r>
              <a:rPr lang="en-US" altLang="zh-CN" sz="1600" dirty="0">
                <a:solidFill>
                  <a:srgbClr val="1B3055"/>
                </a:solidFill>
                <a:latin typeface="微软雅黑" panose="020B0503020204020204" pitchFamily="34" charset="-122"/>
                <a:ea typeface="微软雅黑" panose="020B0503020204020204" pitchFamily="34" charset="-122"/>
              </a:rPr>
              <a:t>.8</a:t>
            </a:r>
            <a:r>
              <a:rPr lang="zh-CN" altLang="en-US" sz="1600" dirty="0">
                <a:solidFill>
                  <a:srgbClr val="1B3055"/>
                </a:solidFill>
                <a:latin typeface="微软雅黑" panose="020B0503020204020204" pitchFamily="34" charset="-122"/>
                <a:ea typeface="微软雅黑" panose="020B0503020204020204" pitchFamily="34" charset="-122"/>
              </a:rPr>
              <a:t>中，索引另有特指的则按特指编码，如食管和胃交搭跨越恶性肿瘤</a:t>
            </a:r>
            <a:r>
              <a:rPr lang="en-US" altLang="zh-CN" sz="1600" dirty="0">
                <a:solidFill>
                  <a:srgbClr val="1B3055"/>
                </a:solidFill>
                <a:latin typeface="微软雅黑" panose="020B0503020204020204" pitchFamily="34" charset="-122"/>
                <a:ea typeface="微软雅黑" panose="020B0503020204020204" pitchFamily="34" charset="-122"/>
              </a:rPr>
              <a:t>C16.0</a:t>
            </a:r>
            <a:r>
              <a:rPr lang="zh-CN" altLang="en-US"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系统相同类目不相同的编码，按照归属的系统分类到</a:t>
            </a:r>
            <a:r>
              <a:rPr lang="en-US" altLang="zh-CN" sz="1600" dirty="0">
                <a:solidFill>
                  <a:srgbClr val="1B3055"/>
                </a:solidFill>
                <a:latin typeface="微软雅黑" panose="020B0503020204020204" pitchFamily="34" charset="-122"/>
                <a:ea typeface="微软雅黑" panose="020B0503020204020204" pitchFamily="34" charset="-122"/>
              </a:rPr>
              <a:t>.8</a:t>
            </a:r>
            <a:r>
              <a:rPr lang="zh-CN" altLang="en-US" sz="1600" dirty="0">
                <a:solidFill>
                  <a:srgbClr val="1B3055"/>
                </a:solidFill>
                <a:latin typeface="微软雅黑" panose="020B0503020204020204" pitchFamily="34" charset="-122"/>
                <a:ea typeface="微软雅黑" panose="020B0503020204020204" pitchFamily="34" charset="-122"/>
              </a:rPr>
              <a:t>中，如胃和小肠交搭跨越恶性肿瘤</a:t>
            </a:r>
            <a:r>
              <a:rPr lang="en-US" altLang="zh-CN" sz="1600" dirty="0">
                <a:solidFill>
                  <a:srgbClr val="1B3055"/>
                </a:solidFill>
                <a:latin typeface="微软雅黑" panose="020B0503020204020204" pitchFamily="34" charset="-122"/>
                <a:ea typeface="微软雅黑" panose="020B0503020204020204" pitchFamily="34" charset="-122"/>
              </a:rPr>
              <a:t>C26.8 (</a:t>
            </a:r>
            <a:r>
              <a:rPr lang="zh-CN" altLang="en-US" sz="1600" dirty="0">
                <a:solidFill>
                  <a:srgbClr val="1B3055"/>
                </a:solidFill>
                <a:latin typeface="微软雅黑" panose="020B0503020204020204" pitchFamily="34" charset="-122"/>
                <a:ea typeface="微软雅黑" panose="020B0503020204020204" pitchFamily="34" charset="-122"/>
              </a:rPr>
              <a:t>消化系统交搭跨越恶性肿瘤）</a:t>
            </a:r>
            <a:endParaRPr lang="en-US" altLang="zh-CN" sz="16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跨越系统的交搭跨越恶性肿瘤分类于</a:t>
            </a:r>
            <a:r>
              <a:rPr lang="en-US" altLang="zh-CN" sz="1600" dirty="0">
                <a:solidFill>
                  <a:srgbClr val="1B3055"/>
                </a:solidFill>
                <a:latin typeface="微软雅黑" panose="020B0503020204020204" pitchFamily="34" charset="-122"/>
                <a:ea typeface="微软雅黑" panose="020B0503020204020204" pitchFamily="34" charset="-122"/>
              </a:rPr>
              <a:t>C76.8</a:t>
            </a:r>
            <a:r>
              <a:rPr lang="zh-CN" altLang="en-US"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7292255" y="1072336"/>
            <a:ext cx="4559588" cy="2185481"/>
          </a:xfrm>
          <a:prstGeom prst="rect">
            <a:avLst/>
          </a:prstGeom>
        </p:spPr>
      </p:pic>
      <p:pic>
        <p:nvPicPr>
          <p:cNvPr id="14" name="图片 1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cxnSp>
        <p:nvCxnSpPr>
          <p:cNvPr id="15" name="直接箭头连接符 14"/>
          <p:cNvCxnSpPr/>
          <p:nvPr/>
        </p:nvCxnSpPr>
        <p:spPr>
          <a:xfrm>
            <a:off x="3610100" y="2624447"/>
            <a:ext cx="308758" cy="0"/>
          </a:xfrm>
          <a:prstGeom prst="straightConnector1">
            <a:avLst/>
          </a:prstGeom>
          <a:ln w="28575">
            <a:solidFill>
              <a:srgbClr val="1D325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3584371" y="3144982"/>
            <a:ext cx="308758" cy="0"/>
          </a:xfrm>
          <a:prstGeom prst="straightConnector1">
            <a:avLst/>
          </a:prstGeom>
          <a:ln w="28575">
            <a:solidFill>
              <a:srgbClr val="1D3259"/>
            </a:solidFill>
            <a:tailEnd type="triangle"/>
          </a:ln>
        </p:spPr>
        <p:style>
          <a:lnRef idx="1">
            <a:schemeClr val="accent1"/>
          </a:lnRef>
          <a:fillRef idx="0">
            <a:schemeClr val="accent1"/>
          </a:fillRef>
          <a:effectRef idx="0">
            <a:schemeClr val="accent1"/>
          </a:effectRef>
          <a:fontRef idx="minor">
            <a:schemeClr val="tx1"/>
          </a:fontRef>
        </p:style>
      </p:cxnSp>
      <p:sp>
        <p:nvSpPr>
          <p:cNvPr id="12"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p:nvPr>
            <p:custDataLst>
              <p:tags r:id="rId1"/>
            </p:custDataLst>
          </p:nvPr>
        </p:nvSpPr>
        <p:spPr>
          <a:xfrm>
            <a:off x="1353820" y="1512570"/>
            <a:ext cx="9506585" cy="4032885"/>
          </a:xfrm>
          <a:prstGeom prst="rect">
            <a:avLst/>
          </a:prstGeom>
          <a:noFill/>
          <a:ln w="3175">
            <a:noFill/>
            <a:prstDash val="sys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285750" marR="0" lvl="0" indent="-285750" algn="just" defTabSz="914400" rtl="0" eaLnBrk="1" fontAlgn="auto" latinLnBrk="0" hangingPunct="1">
              <a:lnSpc>
                <a:spcPct val="130000"/>
              </a:lnSpc>
              <a:spcBef>
                <a:spcPts val="0"/>
              </a:spcBef>
              <a:spcAft>
                <a:spcPts val="800"/>
              </a:spcAft>
              <a:buClrTx/>
              <a:buSzTx/>
              <a:buFont typeface="Arial" panose="020B0604020202020204" pitchFamily="34" charset="0"/>
              <a:buChar char="•"/>
              <a:defRPr/>
            </a:pPr>
            <a:r>
              <a:rPr kumimoji="0" lang="zh-CN" altLang="en-US" sz="3200" b="0" i="0" strike="noStrike" spc="50" baseline="0" noProof="0" dirty="0">
                <a:ln w="3175">
                  <a:noFill/>
                  <a:prstDash val="dash"/>
                </a:ln>
                <a:solidFill>
                  <a:sysClr val="windowText" lastClr="000000">
                    <a:lumMod val="65000"/>
                    <a:lumOff val="35000"/>
                  </a:sysClr>
                </a:solidFill>
                <a:effectLst/>
                <a:uLnTx/>
                <a:uFillTx/>
                <a:latin typeface="Arial" panose="020B0604020202020204" pitchFamily="34" charset="0"/>
                <a:ea typeface="微软雅黑 Light" panose="020B0502040204020203" pitchFamily="34" charset="-122"/>
                <a:cs typeface="微软雅黑" panose="020B0503020204020204" pitchFamily="34" charset="-122"/>
              </a:rPr>
              <a:t>对象：本地户籍居民、常住、本地诊断的癌症患者</a:t>
            </a:r>
            <a:endParaRPr kumimoji="0" lang="zh-CN" altLang="en-US" sz="3200" b="0" i="0" strike="noStrike" spc="50" baseline="0" noProof="0" dirty="0">
              <a:ln w="3175">
                <a:noFill/>
                <a:prstDash val="dash"/>
              </a:ln>
              <a:solidFill>
                <a:sysClr val="windowText" lastClr="000000">
                  <a:lumMod val="65000"/>
                  <a:lumOff val="35000"/>
                </a:sysClr>
              </a:solidFill>
              <a:effectLst/>
              <a:uLnTx/>
              <a:uFillTx/>
              <a:latin typeface="Arial" panose="020B0604020202020204" pitchFamily="34" charset="0"/>
              <a:ea typeface="微软雅黑 Light" panose="020B0502040204020203" pitchFamily="34" charset="-122"/>
              <a:cs typeface="微软雅黑" panose="020B0503020204020204" pitchFamily="34" charset="-122"/>
            </a:endParaRPr>
          </a:p>
          <a:p>
            <a:pPr marL="285750" marR="0" lvl="0" indent="-285750" algn="just" defTabSz="914400" rtl="0" eaLnBrk="1" fontAlgn="auto" latinLnBrk="0" hangingPunct="1">
              <a:lnSpc>
                <a:spcPct val="130000"/>
              </a:lnSpc>
              <a:spcBef>
                <a:spcPts val="0"/>
              </a:spcBef>
              <a:spcAft>
                <a:spcPts val="800"/>
              </a:spcAft>
              <a:buClrTx/>
              <a:buSzTx/>
              <a:buFont typeface="Arial" panose="020B0604020202020204" pitchFamily="34" charset="0"/>
              <a:buChar char="•"/>
              <a:defRPr/>
            </a:pPr>
            <a:r>
              <a:rPr altLang="zh-CN" sz="3200" strike="noStrike" noProof="1">
                <a:solidFill>
                  <a:srgbClr val="FF0000"/>
                </a:solidFill>
                <a:latin typeface="+mj-lt"/>
                <a:ea typeface="宋体" panose="02010600030101010101" pitchFamily="2" charset="-122"/>
                <a:cs typeface="Segoe UI" panose="020B0502040204020203" pitchFamily="34" charset="0"/>
                <a:sym typeface="+mn-ea"/>
              </a:rPr>
              <a:t>ICD10</a:t>
            </a:r>
            <a:r>
              <a:rPr lang="zh-CN" altLang="en-US" sz="3200" strike="noStrike" noProof="1">
                <a:solidFill>
                  <a:srgbClr val="FF0000"/>
                </a:solidFill>
                <a:latin typeface="+mj-lt"/>
                <a:ea typeface="宋体" panose="02010600030101010101" pitchFamily="2" charset="-122"/>
                <a:cs typeface="Segoe UI" panose="020B0502040204020203" pitchFamily="34" charset="0"/>
                <a:sym typeface="+mn-ea"/>
              </a:rPr>
              <a:t>范围</a:t>
            </a:r>
            <a:r>
              <a:rPr altLang="zh-CN" sz="3200" strike="noStrike" noProof="1">
                <a:solidFill>
                  <a:srgbClr val="FF0000"/>
                </a:solidFill>
                <a:latin typeface="+mj-lt"/>
                <a:ea typeface="宋体" panose="02010600030101010101" pitchFamily="2" charset="-122"/>
                <a:cs typeface="Segoe UI" panose="020B0502040204020203" pitchFamily="34" charset="0"/>
                <a:sym typeface="+mn-ea"/>
              </a:rPr>
              <a:t>: C00-C97;D32-D33:D00</a:t>
            </a:r>
            <a:r>
              <a:rPr altLang="zh-CN" sz="3200" strike="noStrike" noProof="1">
                <a:solidFill>
                  <a:srgbClr val="FF0000"/>
                </a:solidFill>
                <a:latin typeface="楷体" panose="02010609060101010101" pitchFamily="49" charset="-122"/>
                <a:ea typeface="楷体" panose="02010609060101010101" pitchFamily="49" charset="-122"/>
                <a:cs typeface="Segoe UI" panose="020B0502040204020203" pitchFamily="34" charset="0"/>
                <a:sym typeface="+mn-ea"/>
              </a:rPr>
              <a:t>—</a:t>
            </a:r>
            <a:r>
              <a:rPr altLang="zh-CN" sz="3200" strike="noStrike" noProof="1">
                <a:solidFill>
                  <a:srgbClr val="FF0000"/>
                </a:solidFill>
                <a:latin typeface="+mj-lt"/>
                <a:ea typeface="宋体" panose="02010600030101010101" pitchFamily="2" charset="-122"/>
                <a:cs typeface="Segoe UI" panose="020B0502040204020203" pitchFamily="34" charset="0"/>
                <a:sym typeface="+mn-ea"/>
              </a:rPr>
              <a:t>D09;D45-D47.3</a:t>
            </a:r>
            <a:endParaRPr altLang="zh-CN" sz="3200" strike="noStrike" noProof="1">
              <a:solidFill>
                <a:srgbClr val="FF0000"/>
              </a:solidFill>
              <a:ea typeface="宋体" panose="02010600030101010101" pitchFamily="2" charset="-122"/>
              <a:sym typeface="+mn-ea"/>
            </a:endParaRPr>
          </a:p>
          <a:p>
            <a:pPr marL="285750" marR="0" lvl="0" indent="-285750" algn="just" defTabSz="914400" rtl="0" eaLnBrk="1" fontAlgn="auto" latinLnBrk="0" hangingPunct="1">
              <a:lnSpc>
                <a:spcPct val="130000"/>
              </a:lnSpc>
              <a:spcBef>
                <a:spcPts val="0"/>
              </a:spcBef>
              <a:spcAft>
                <a:spcPts val="800"/>
              </a:spcAft>
              <a:buClrTx/>
              <a:buSzTx/>
              <a:buFont typeface="Arial" panose="020B0604020202020204" pitchFamily="34" charset="0"/>
              <a:buChar char="•"/>
              <a:defRPr/>
            </a:pPr>
            <a:r>
              <a:rPr kumimoji="0" lang="zh-CN" altLang="en-US" sz="3200" b="0" i="0" strike="noStrike" spc="50" baseline="0" noProof="0" dirty="0">
                <a:ln w="3175">
                  <a:noFill/>
                  <a:prstDash val="dash"/>
                </a:ln>
                <a:solidFill>
                  <a:sysClr val="windowText" lastClr="000000">
                    <a:lumMod val="65000"/>
                    <a:lumOff val="35000"/>
                  </a:sysClr>
                </a:solidFill>
                <a:effectLst/>
                <a:uLnTx/>
                <a:uFillTx/>
                <a:latin typeface="Arial" panose="020B0604020202020204" pitchFamily="34" charset="0"/>
                <a:ea typeface="微软雅黑 Light" panose="020B0502040204020203" pitchFamily="34" charset="-122"/>
                <a:cs typeface="微软雅黑" panose="020B0503020204020204" pitchFamily="34" charset="-122"/>
              </a:rPr>
              <a:t>做什么：把患者登记在册，每年随访直到患者死亡</a:t>
            </a:r>
            <a:endParaRPr kumimoji="0" lang="zh-CN" altLang="en-US" sz="3200" b="0" i="0" strike="noStrike" spc="50" baseline="0" noProof="0" dirty="0">
              <a:ln w="3175">
                <a:noFill/>
                <a:prstDash val="dash"/>
              </a:ln>
              <a:solidFill>
                <a:sysClr val="windowText" lastClr="000000">
                  <a:lumMod val="65000"/>
                  <a:lumOff val="35000"/>
                </a:sysClr>
              </a:solidFill>
              <a:effectLst/>
              <a:uLnTx/>
              <a:uFillTx/>
              <a:latin typeface="Arial" panose="020B0604020202020204" pitchFamily="34" charset="0"/>
              <a:ea typeface="微软雅黑 Light" panose="020B0502040204020203" pitchFamily="34" charset="-122"/>
              <a:cs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938151" y="985644"/>
            <a:ext cx="10229150"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同一系统不同类目交搭跨越恶性肿瘤的系统分类</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938151" y="1638794"/>
          <a:ext cx="10229150" cy="4334490"/>
        </p:xfrm>
        <a:graphic>
          <a:graphicData uri="http://schemas.openxmlformats.org/drawingml/2006/table">
            <a:tbl>
              <a:tblPr firstRow="1" firstCol="1" bandRow="1">
                <a:tableStyleId>{5C22544A-7EE6-4342-B048-85BDC9FD1C3A}</a:tableStyleId>
              </a:tblPr>
              <a:tblGrid>
                <a:gridCol w="1290667"/>
                <a:gridCol w="4052667"/>
                <a:gridCol w="2203101"/>
                <a:gridCol w="2682715"/>
              </a:tblGrid>
              <a:tr h="577932">
                <a:tc>
                  <a:txBody>
                    <a:bodyPr/>
                    <a:lstStyle/>
                    <a:p>
                      <a:pPr indent="266700" algn="just">
                        <a:spcAft>
                          <a:spcPts val="0"/>
                        </a:spcAft>
                      </a:pPr>
                      <a:r>
                        <a:rPr lang="zh-CN" sz="1400" kern="100" dirty="0">
                          <a:solidFill>
                            <a:srgbClr val="1D3259"/>
                          </a:solidFill>
                          <a:effectLst/>
                          <a:latin typeface="微软雅黑" panose="020B0503020204020204" pitchFamily="34" charset="-122"/>
                          <a:ea typeface="微软雅黑" panose="020B0503020204020204" pitchFamily="34" charset="-122"/>
                        </a:rPr>
                        <a:t>部位编码</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zh-CN" sz="1400" kern="100" dirty="0">
                          <a:solidFill>
                            <a:srgbClr val="1D3259"/>
                          </a:solidFill>
                          <a:effectLst/>
                          <a:latin typeface="微软雅黑" panose="020B0503020204020204" pitchFamily="34" charset="-122"/>
                          <a:ea typeface="微软雅黑" panose="020B0503020204020204" pitchFamily="34" charset="-122"/>
                        </a:rPr>
                        <a:t>部位说明</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zh-CN" sz="1400" kern="100">
                          <a:solidFill>
                            <a:srgbClr val="1D3259"/>
                          </a:solidFill>
                          <a:effectLst/>
                          <a:latin typeface="微软雅黑" panose="020B0503020204020204" pitchFamily="34" charset="-122"/>
                          <a:ea typeface="微软雅黑" panose="020B0503020204020204" pitchFamily="34" charset="-122"/>
                        </a:rPr>
                        <a:t>亚目范围</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zh-CN" sz="1400" kern="100">
                          <a:solidFill>
                            <a:srgbClr val="1D3259"/>
                          </a:solidFill>
                          <a:effectLst/>
                          <a:latin typeface="微软雅黑" panose="020B0503020204020204" pitchFamily="34" charset="-122"/>
                          <a:ea typeface="微软雅黑" panose="020B0503020204020204" pitchFamily="34" charset="-122"/>
                        </a:rPr>
                        <a:t>举例</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C02.8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舌交搭跨越的损害</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C01-C02.4</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zh-CN" sz="1400" kern="100">
                          <a:solidFill>
                            <a:srgbClr val="1D3259"/>
                          </a:solidFill>
                          <a:effectLst/>
                          <a:latin typeface="微软雅黑" panose="020B0503020204020204" pitchFamily="34" charset="-122"/>
                          <a:ea typeface="微软雅黑" panose="020B0503020204020204" pitchFamily="34" charset="-122"/>
                        </a:rPr>
                        <a:t>舌根舌背</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C08.8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大涎腺交搭跨越的损害</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C07-C08.1</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腮腺颌下腺</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C14.8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唇、口腔和咽交搭跨越的损害</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C00-C14.2</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鼻咽口咽</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C21.8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直肠、肛门和肛管交搭跨越的损害</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C20-C21.2</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直肠肛管</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C24.8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胆道交搭跨越的损害</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dirty="0">
                          <a:solidFill>
                            <a:srgbClr val="1D3259"/>
                          </a:solidFill>
                          <a:effectLst/>
                          <a:latin typeface="微软雅黑" panose="020B0503020204020204" pitchFamily="34" charset="-122"/>
                          <a:ea typeface="微软雅黑" panose="020B0503020204020204" pitchFamily="34" charset="-122"/>
                        </a:rPr>
                        <a:t>C22-C24.1</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胆囊肝外胆管</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dirty="0">
                          <a:solidFill>
                            <a:srgbClr val="FF7919"/>
                          </a:solidFill>
                          <a:effectLst/>
                          <a:latin typeface="微软雅黑" panose="020B0503020204020204" pitchFamily="34" charset="-122"/>
                          <a:ea typeface="微软雅黑" panose="020B0503020204020204" pitchFamily="34" charset="-122"/>
                        </a:rPr>
                        <a:t>C26.8</a:t>
                      </a:r>
                      <a:endParaRPr lang="zh-CN" sz="14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FF7919"/>
                          </a:solidFill>
                          <a:effectLst/>
                          <a:latin typeface="微软雅黑" panose="020B0503020204020204" pitchFamily="34" charset="-122"/>
                          <a:ea typeface="微软雅黑" panose="020B0503020204020204" pitchFamily="34" charset="-122"/>
                        </a:rPr>
                        <a:t>消化系统交搭跨越的损害</a:t>
                      </a:r>
                      <a:endParaRPr lang="zh-CN" sz="14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dirty="0">
                          <a:solidFill>
                            <a:srgbClr val="FF7919"/>
                          </a:solidFill>
                          <a:effectLst/>
                          <a:latin typeface="微软雅黑" panose="020B0503020204020204" pitchFamily="34" charset="-122"/>
                          <a:ea typeface="微软雅黑" panose="020B0503020204020204" pitchFamily="34" charset="-122"/>
                        </a:rPr>
                        <a:t>C15-C26.1</a:t>
                      </a:r>
                      <a:endParaRPr lang="zh-CN" sz="14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FF7919"/>
                          </a:solidFill>
                          <a:effectLst/>
                          <a:latin typeface="微软雅黑" panose="020B0503020204020204" pitchFamily="34" charset="-122"/>
                          <a:ea typeface="微软雅黑" panose="020B0503020204020204" pitchFamily="34" charset="-122"/>
                        </a:rPr>
                        <a:t>胃小肠</a:t>
                      </a:r>
                      <a:endParaRPr lang="zh-CN" sz="1400" kern="100" dirty="0">
                        <a:solidFill>
                          <a:srgbClr val="FF791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C39.8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呼吸系统和胸腔内器官交搭跨越的损害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dirty="0">
                          <a:solidFill>
                            <a:srgbClr val="1D3259"/>
                          </a:solidFill>
                          <a:effectLst/>
                          <a:latin typeface="微软雅黑" panose="020B0503020204020204" pitchFamily="34" charset="-122"/>
                          <a:ea typeface="微软雅黑" panose="020B0503020204020204" pitchFamily="34" charset="-122"/>
                        </a:rPr>
                        <a:t>C30-C39.0</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鼻腔筛窦</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C41.8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骨、关节和关节软骨交搭跨越的损害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dirty="0">
                          <a:solidFill>
                            <a:srgbClr val="1D3259"/>
                          </a:solidFill>
                          <a:effectLst/>
                          <a:latin typeface="微软雅黑" panose="020B0503020204020204" pitchFamily="34" charset="-122"/>
                          <a:ea typeface="微软雅黑" panose="020B0503020204020204" pitchFamily="34" charset="-122"/>
                        </a:rPr>
                        <a:t>C40-C41.4</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肩胛骨肋骨</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C49.8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结缔组织、皮下组织和其他软组织交搭跨越的损害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dirty="0">
                          <a:solidFill>
                            <a:srgbClr val="1D3259"/>
                          </a:solidFill>
                          <a:effectLst/>
                          <a:latin typeface="微软雅黑" panose="020B0503020204020204" pitchFamily="34" charset="-122"/>
                          <a:ea typeface="微软雅黑" panose="020B0503020204020204" pitchFamily="34" charset="-122"/>
                        </a:rPr>
                        <a:t>C47-C49.6</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腹壁腹股沟</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C57.8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女性生殖器官交搭跨越的损害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C51-C57.7</a:t>
                      </a:r>
                      <a:r>
                        <a:rPr lang="zh-CN" sz="1400" kern="100">
                          <a:solidFill>
                            <a:srgbClr val="1D3259"/>
                          </a:solidFill>
                          <a:effectLst/>
                          <a:latin typeface="微软雅黑" panose="020B0503020204020204" pitchFamily="34" charset="-122"/>
                          <a:ea typeface="微软雅黑" panose="020B0503020204020204" pitchFamily="34" charset="-122"/>
                        </a:rPr>
                        <a:t>和</a:t>
                      </a:r>
                      <a:r>
                        <a:rPr lang="en-US" sz="1400" kern="100">
                          <a:solidFill>
                            <a:srgbClr val="1D3259"/>
                          </a:solidFill>
                          <a:effectLst/>
                          <a:latin typeface="微软雅黑" panose="020B0503020204020204" pitchFamily="34" charset="-122"/>
                          <a:ea typeface="微软雅黑" panose="020B0503020204020204" pitchFamily="34" charset="-122"/>
                        </a:rPr>
                        <a:t>C58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卵巢输卵管</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C63.8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男性生殖器官交搭跨越的损害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C60-C63.7</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睾丸附睾</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C68.8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泌尿器官交搭跨越的损害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C64-C68.1</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输尿管膀胱</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88966">
                <a:tc>
                  <a:txBody>
                    <a:bodyPr/>
                    <a:lstStyle/>
                    <a:p>
                      <a:pPr algn="just">
                        <a:spcAft>
                          <a:spcPts val="0"/>
                        </a:spcAft>
                      </a:pPr>
                      <a:r>
                        <a:rPr lang="en-US" sz="1400" kern="0">
                          <a:solidFill>
                            <a:srgbClr val="1D3259"/>
                          </a:solidFill>
                          <a:effectLst/>
                          <a:latin typeface="微软雅黑" panose="020B0503020204020204" pitchFamily="34" charset="-122"/>
                          <a:ea typeface="微软雅黑" panose="020B0503020204020204" pitchFamily="34" charset="-122"/>
                        </a:rPr>
                        <a:t>C72.8</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a:solidFill>
                            <a:srgbClr val="1D3259"/>
                          </a:solidFill>
                          <a:effectLst/>
                          <a:latin typeface="微软雅黑" panose="020B0503020204020204" pitchFamily="34" charset="-122"/>
                          <a:ea typeface="微软雅黑" panose="020B0503020204020204" pitchFamily="34" charset="-122"/>
                        </a:rPr>
                        <a:t>脑和中枢神经系统交搭跨越的损害</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1400" kern="100">
                          <a:solidFill>
                            <a:srgbClr val="1D3259"/>
                          </a:solidFill>
                          <a:effectLst/>
                          <a:latin typeface="微软雅黑" panose="020B0503020204020204" pitchFamily="34" charset="-122"/>
                          <a:ea typeface="微软雅黑" panose="020B0503020204020204" pitchFamily="34" charset="-122"/>
                        </a:rPr>
                        <a:t>C70-C72.5</a:t>
                      </a:r>
                      <a:endParaRPr lang="zh-CN" sz="1400" kern="10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1400" kern="0" dirty="0">
                          <a:solidFill>
                            <a:srgbClr val="1D3259"/>
                          </a:solidFill>
                          <a:effectLst/>
                          <a:latin typeface="微软雅黑" panose="020B0503020204020204" pitchFamily="34" charset="-122"/>
                          <a:ea typeface="微软雅黑" panose="020B0503020204020204" pitchFamily="34" charset="-122"/>
                        </a:rPr>
                        <a:t>脑脊髓</a:t>
                      </a: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808892" y="2015177"/>
            <a:ext cx="10984523"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400" b="1" dirty="0">
                <a:solidFill>
                  <a:srgbClr val="1B3055"/>
                </a:solidFill>
                <a:latin typeface="微软雅黑" panose="020B0503020204020204" pitchFamily="34" charset="-122"/>
                <a:ea typeface="微软雅黑" panose="020B0503020204020204" pitchFamily="34" charset="-122"/>
              </a:rPr>
              <a:t>规则</a:t>
            </a:r>
            <a:r>
              <a:rPr lang="en-US" altLang="zh-CN" sz="2400" b="1" dirty="0">
                <a:solidFill>
                  <a:srgbClr val="1B3055"/>
                </a:solidFill>
                <a:latin typeface="微软雅黑" panose="020B0503020204020204" pitchFamily="34" charset="-122"/>
                <a:ea typeface="微软雅黑" panose="020B0503020204020204" pitchFamily="34" charset="-122"/>
              </a:rPr>
              <a:t>4. </a:t>
            </a:r>
            <a:r>
              <a:rPr lang="zh-CN" altLang="en-US" sz="2400" b="1" dirty="0">
                <a:solidFill>
                  <a:srgbClr val="1B3055"/>
                </a:solidFill>
                <a:latin typeface="微软雅黑" panose="020B0503020204020204" pitchFamily="34" charset="-122"/>
                <a:ea typeface="微软雅黑" panose="020B0503020204020204" pitchFamily="34" charset="-122"/>
              </a:rPr>
              <a:t>累及、扩散、侵蚀部位的恶性肿瘤</a:t>
            </a:r>
            <a:endParaRPr lang="en-US" altLang="zh-CN" sz="24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1B3055"/>
                </a:solidFill>
                <a:latin typeface="微软雅黑" panose="020B0503020204020204" pitchFamily="34" charset="-122"/>
                <a:ea typeface="微软雅黑" panose="020B0503020204020204" pitchFamily="34" charset="-122"/>
              </a:rPr>
              <a:t>当某原发性恶性肿瘤累及、扩散或侵蚀到其他部位时，按照起源部位肿瘤编码</a:t>
            </a:r>
            <a:endParaRPr lang="en-US" altLang="zh-CN" sz="2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1B3055"/>
                </a:solidFill>
                <a:latin typeface="微软雅黑" panose="020B0503020204020204" pitchFamily="34" charset="-122"/>
                <a:ea typeface="微软雅黑" panose="020B0503020204020204" pitchFamily="34" charset="-122"/>
              </a:rPr>
              <a:t>如舌尖部癌累及舌面，部位编码为</a:t>
            </a:r>
            <a:r>
              <a:rPr lang="en-US" altLang="zh-CN" sz="2400" dirty="0">
                <a:solidFill>
                  <a:srgbClr val="1B3055"/>
                </a:solidFill>
                <a:latin typeface="微软雅黑" panose="020B0503020204020204" pitchFamily="34" charset="-122"/>
                <a:ea typeface="微软雅黑" panose="020B0503020204020204" pitchFamily="34" charset="-122"/>
              </a:rPr>
              <a:t>C02.1</a:t>
            </a:r>
            <a:r>
              <a:rPr lang="zh-CN" altLang="en-US" sz="2400" dirty="0">
                <a:solidFill>
                  <a:srgbClr val="1B3055"/>
                </a:solidFill>
                <a:latin typeface="微软雅黑" panose="020B0503020204020204" pitchFamily="34" charset="-122"/>
                <a:ea typeface="微软雅黑" panose="020B0503020204020204" pitchFamily="34" charset="-122"/>
              </a:rPr>
              <a:t>（舌尖）   </a:t>
            </a:r>
            <a:r>
              <a:rPr lang="en-US" altLang="zh-CN" sz="2400" dirty="0">
                <a:solidFill>
                  <a:srgbClr val="1B3055"/>
                </a:solidFill>
                <a:latin typeface="微软雅黑" panose="020B0503020204020204" pitchFamily="34" charset="-122"/>
                <a:ea typeface="微软雅黑" panose="020B0503020204020204" pitchFamily="34" charset="-122"/>
              </a:rPr>
              <a:t>C02.2</a:t>
            </a:r>
            <a:r>
              <a:rPr lang="zh-CN" altLang="en-US" sz="2400" dirty="0">
                <a:solidFill>
                  <a:srgbClr val="1B3055"/>
                </a:solidFill>
                <a:latin typeface="微软雅黑" panose="020B0503020204020204" pitchFamily="34" charset="-122"/>
                <a:ea typeface="微软雅黑" panose="020B0503020204020204" pitchFamily="34" charset="-122"/>
              </a:rPr>
              <a:t>（舌面）</a:t>
            </a:r>
            <a:endParaRPr lang="en-US" altLang="zh-CN" sz="24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7848600" y="3733800"/>
            <a:ext cx="2103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1278577" y="1070264"/>
            <a:ext cx="10229150" cy="4717472"/>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5. </a:t>
            </a:r>
            <a:r>
              <a:rPr lang="zh-CN" altLang="en-US" sz="1800" b="1" dirty="0">
                <a:solidFill>
                  <a:srgbClr val="1B3055"/>
                </a:solidFill>
                <a:latin typeface="微软雅黑" panose="020B0503020204020204" pitchFamily="34" charset="-122"/>
                <a:ea typeface="微软雅黑" panose="020B0503020204020204" pitchFamily="34" charset="-122"/>
              </a:rPr>
              <a:t>淋巴瘤的解剖学编码</a:t>
            </a:r>
            <a:endParaRPr lang="en-US" altLang="zh-CN" sz="1800" b="1"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颈恶性淋巴瘤            </a:t>
            </a:r>
            <a:r>
              <a:rPr lang="en-US" altLang="zh-CN" sz="1800" dirty="0">
                <a:solidFill>
                  <a:srgbClr val="FF7919"/>
                </a:solidFill>
                <a:latin typeface="微软雅黑" panose="020B0503020204020204" pitchFamily="34" charset="-122"/>
                <a:ea typeface="微软雅黑" panose="020B0503020204020204" pitchFamily="34" charset="-122"/>
              </a:rPr>
              <a:t>ICD-10</a:t>
            </a:r>
            <a:r>
              <a:rPr lang="zh-CN" altLang="en-US" sz="1800" dirty="0">
                <a:solidFill>
                  <a:srgbClr val="FF7919"/>
                </a:solidFill>
                <a:latin typeface="微软雅黑" panose="020B0503020204020204" pitchFamily="34" charset="-122"/>
                <a:ea typeface="微软雅黑" panose="020B0503020204020204" pitchFamily="34" charset="-122"/>
              </a:rPr>
              <a:t>：</a:t>
            </a:r>
            <a:r>
              <a:rPr lang="en-US" altLang="zh-CN" sz="1800" dirty="0">
                <a:solidFill>
                  <a:srgbClr val="FF7919"/>
                </a:solidFill>
                <a:latin typeface="微软雅黑" panose="020B0503020204020204" pitchFamily="34" charset="-122"/>
                <a:ea typeface="微软雅黑" panose="020B0503020204020204" pitchFamily="34" charset="-122"/>
              </a:rPr>
              <a:t>C85.9       </a:t>
            </a:r>
            <a:r>
              <a:rPr lang="en-US" altLang="zh-CN" sz="1800" dirty="0">
                <a:solidFill>
                  <a:srgbClr val="14314C"/>
                </a:solidFill>
                <a:latin typeface="微软雅黑" panose="020B0503020204020204" pitchFamily="34" charset="-122"/>
                <a:ea typeface="微软雅黑" panose="020B0503020204020204" pitchFamily="34" charset="-122"/>
              </a:rPr>
              <a:t>ICD-O3</a:t>
            </a:r>
            <a:r>
              <a:rPr lang="zh-CN" altLang="en-US" sz="1800" dirty="0">
                <a:solidFill>
                  <a:srgbClr val="14314C"/>
                </a:solidFill>
                <a:latin typeface="微软雅黑" panose="020B0503020204020204" pitchFamily="34" charset="-122"/>
                <a:ea typeface="微软雅黑" panose="020B0503020204020204" pitchFamily="34" charset="-122"/>
              </a:rPr>
              <a:t>：</a:t>
            </a:r>
            <a:r>
              <a:rPr lang="en-US" altLang="zh-CN" sz="1800" dirty="0">
                <a:solidFill>
                  <a:srgbClr val="14314C"/>
                </a:solidFill>
                <a:latin typeface="微软雅黑" panose="020B0503020204020204" pitchFamily="34" charset="-122"/>
                <a:ea typeface="微软雅黑" panose="020B0503020204020204" pitchFamily="34" charset="-122"/>
              </a:rPr>
              <a:t>C77.0</a:t>
            </a:r>
            <a:endParaRPr lang="en-US" altLang="zh-CN" sz="1800" dirty="0">
              <a:solidFill>
                <a:srgbClr val="14314C"/>
              </a:solidFill>
              <a:latin typeface="微软雅黑" panose="020B0503020204020204" pitchFamily="34" charset="-122"/>
              <a:ea typeface="微软雅黑" panose="020B0503020204020204" pitchFamily="34" charset="-122"/>
            </a:endParaRPr>
          </a:p>
          <a:p>
            <a:pPr lvl="1">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颈纵隔恶性淋巴瘤      </a:t>
            </a:r>
            <a:r>
              <a:rPr lang="en-US" altLang="zh-CN" sz="1800" dirty="0">
                <a:solidFill>
                  <a:srgbClr val="FF7919"/>
                </a:solidFill>
                <a:latin typeface="微软雅黑" panose="020B0503020204020204" pitchFamily="34" charset="-122"/>
                <a:ea typeface="微软雅黑" panose="020B0503020204020204" pitchFamily="34" charset="-122"/>
              </a:rPr>
              <a:t>ICD-10</a:t>
            </a:r>
            <a:r>
              <a:rPr lang="zh-CN" altLang="en-US" sz="1800" dirty="0">
                <a:solidFill>
                  <a:srgbClr val="FF7919"/>
                </a:solidFill>
                <a:latin typeface="微软雅黑" panose="020B0503020204020204" pitchFamily="34" charset="-122"/>
                <a:ea typeface="微软雅黑" panose="020B0503020204020204" pitchFamily="34" charset="-122"/>
              </a:rPr>
              <a:t>： </a:t>
            </a:r>
            <a:r>
              <a:rPr lang="en-US" altLang="zh-CN" sz="1800" dirty="0">
                <a:solidFill>
                  <a:srgbClr val="FF7919"/>
                </a:solidFill>
                <a:latin typeface="微软雅黑" panose="020B0503020204020204" pitchFamily="34" charset="-122"/>
                <a:ea typeface="微软雅黑" panose="020B0503020204020204" pitchFamily="34" charset="-122"/>
              </a:rPr>
              <a:t>C85.9     </a:t>
            </a:r>
            <a:r>
              <a:rPr lang="en-US" altLang="zh-CN" sz="1800" dirty="0">
                <a:solidFill>
                  <a:srgbClr val="14314C"/>
                </a:solidFill>
                <a:latin typeface="微软雅黑" panose="020B0503020204020204" pitchFamily="34" charset="-122"/>
                <a:ea typeface="微软雅黑" panose="020B0503020204020204" pitchFamily="34" charset="-122"/>
              </a:rPr>
              <a:t>ICD-O3</a:t>
            </a:r>
            <a:r>
              <a:rPr lang="zh-CN" altLang="en-US" sz="1800" dirty="0">
                <a:solidFill>
                  <a:srgbClr val="14314C"/>
                </a:solidFill>
                <a:latin typeface="微软雅黑" panose="020B0503020204020204" pitchFamily="34" charset="-122"/>
                <a:ea typeface="微软雅黑" panose="020B0503020204020204" pitchFamily="34" charset="-122"/>
              </a:rPr>
              <a:t>：</a:t>
            </a:r>
            <a:r>
              <a:rPr lang="en-US" altLang="zh-CN" sz="1800" dirty="0">
                <a:solidFill>
                  <a:srgbClr val="14314C"/>
                </a:solidFill>
                <a:latin typeface="微软雅黑" panose="020B0503020204020204" pitchFamily="34" charset="-122"/>
                <a:ea typeface="微软雅黑" panose="020B0503020204020204" pitchFamily="34" charset="-122"/>
              </a:rPr>
              <a:t>C77.8</a:t>
            </a:r>
            <a:endParaRPr lang="en-US" altLang="zh-CN" sz="1800" dirty="0">
              <a:solidFill>
                <a:srgbClr val="14314C"/>
              </a:solidFill>
              <a:latin typeface="微软雅黑" panose="020B0503020204020204" pitchFamily="34" charset="-122"/>
              <a:ea typeface="微软雅黑" panose="020B0503020204020204" pitchFamily="34" charset="-122"/>
            </a:endParaRPr>
          </a:p>
          <a:p>
            <a:pPr lvl="1">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胃恶性淋巴瘤             </a:t>
            </a:r>
            <a:r>
              <a:rPr lang="en-US" altLang="zh-CN" sz="1800" dirty="0">
                <a:solidFill>
                  <a:srgbClr val="FF7919"/>
                </a:solidFill>
                <a:latin typeface="微软雅黑" panose="020B0503020204020204" pitchFamily="34" charset="-122"/>
                <a:ea typeface="微软雅黑" panose="020B0503020204020204" pitchFamily="34" charset="-122"/>
              </a:rPr>
              <a:t>ICD-10</a:t>
            </a:r>
            <a:r>
              <a:rPr lang="zh-CN" altLang="en-US" sz="1800" dirty="0">
                <a:solidFill>
                  <a:srgbClr val="FF7919"/>
                </a:solidFill>
                <a:latin typeface="微软雅黑" panose="020B0503020204020204" pitchFamily="34" charset="-122"/>
                <a:ea typeface="微软雅黑" panose="020B0503020204020204" pitchFamily="34" charset="-122"/>
              </a:rPr>
              <a:t>： </a:t>
            </a:r>
            <a:r>
              <a:rPr lang="en-US" altLang="zh-CN" sz="1800" dirty="0">
                <a:solidFill>
                  <a:srgbClr val="FF7919"/>
                </a:solidFill>
                <a:latin typeface="微软雅黑" panose="020B0503020204020204" pitchFamily="34" charset="-122"/>
                <a:ea typeface="微软雅黑" panose="020B0503020204020204" pitchFamily="34" charset="-122"/>
              </a:rPr>
              <a:t>C85.9     </a:t>
            </a:r>
            <a:r>
              <a:rPr lang="en-US" altLang="zh-CN" sz="1800" dirty="0">
                <a:solidFill>
                  <a:srgbClr val="14314C"/>
                </a:solidFill>
                <a:latin typeface="微软雅黑" panose="020B0503020204020204" pitchFamily="34" charset="-122"/>
                <a:ea typeface="微软雅黑" panose="020B0503020204020204" pitchFamily="34" charset="-122"/>
              </a:rPr>
              <a:t>ICD-O3</a:t>
            </a:r>
            <a:r>
              <a:rPr lang="zh-CN" altLang="en-US" sz="1800" dirty="0">
                <a:solidFill>
                  <a:srgbClr val="14314C"/>
                </a:solidFill>
                <a:latin typeface="微软雅黑" panose="020B0503020204020204" pitchFamily="34" charset="-122"/>
                <a:ea typeface="微软雅黑" panose="020B0503020204020204" pitchFamily="34" charset="-122"/>
              </a:rPr>
              <a:t>：</a:t>
            </a:r>
            <a:r>
              <a:rPr lang="en-US" altLang="zh-CN" sz="1800" dirty="0">
                <a:solidFill>
                  <a:srgbClr val="14314C"/>
                </a:solidFill>
                <a:latin typeface="微软雅黑" panose="020B0503020204020204" pitchFamily="34" charset="-122"/>
                <a:ea typeface="微软雅黑" panose="020B0503020204020204" pitchFamily="34" charset="-122"/>
              </a:rPr>
              <a:t>C16.9 (</a:t>
            </a:r>
            <a:r>
              <a:rPr lang="zh-CN" altLang="en-US" sz="1800" dirty="0">
                <a:solidFill>
                  <a:srgbClr val="14314C"/>
                </a:solidFill>
                <a:latin typeface="微软雅黑" panose="020B0503020204020204" pitchFamily="34" charset="-122"/>
                <a:ea typeface="微软雅黑" panose="020B0503020204020204" pitchFamily="34" charset="-122"/>
              </a:rPr>
              <a:t>结外淋巴瘤，编码到起源的部位</a:t>
            </a:r>
            <a:r>
              <a:rPr lang="en-US" altLang="zh-CN" sz="1800" dirty="0">
                <a:solidFill>
                  <a:srgbClr val="14314C"/>
                </a:solidFill>
                <a:latin typeface="微软雅黑" panose="020B0503020204020204" pitchFamily="34" charset="-122"/>
                <a:ea typeface="微软雅黑" panose="020B0503020204020204" pitchFamily="34" charset="-122"/>
              </a:rPr>
              <a:t>)</a:t>
            </a:r>
            <a:endParaRPr lang="zh-CN" altLang="en-US" sz="1800" dirty="0">
              <a:solidFill>
                <a:srgbClr val="14314C"/>
              </a:solidFill>
              <a:latin typeface="微软雅黑" panose="020B0503020204020204" pitchFamily="34" charset="-122"/>
              <a:ea typeface="微软雅黑" panose="020B0503020204020204" pitchFamily="34" charset="-122"/>
            </a:endParaRPr>
          </a:p>
          <a:p>
            <a:pPr>
              <a:lnSpc>
                <a:spcPct val="150000"/>
              </a:lnSpc>
            </a:pP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1278577" y="1686143"/>
          <a:ext cx="10163146" cy="30968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946604" y="1248053"/>
            <a:ext cx="10529455" cy="4941732"/>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6. </a:t>
            </a:r>
            <a:r>
              <a:rPr lang="zh-CN" altLang="en-US" sz="1800" b="1" dirty="0">
                <a:solidFill>
                  <a:srgbClr val="1B3055"/>
                </a:solidFill>
                <a:latin typeface="微软雅黑" panose="020B0503020204020204" pitchFamily="34" charset="-122"/>
                <a:ea typeface="微软雅黑" panose="020B0503020204020204" pitchFamily="34" charset="-122"/>
              </a:rPr>
              <a:t>白血病的解剖学编码</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LL	      </a:t>
            </a:r>
            <a:r>
              <a:rPr lang="zh-CN" altLang="en-US" sz="1800" dirty="0">
                <a:solidFill>
                  <a:srgbClr val="1B3055"/>
                </a:solidFill>
                <a:latin typeface="微软雅黑" panose="020B0503020204020204" pitchFamily="34" charset="-122"/>
                <a:ea typeface="微软雅黑" panose="020B0503020204020204" pitchFamily="34" charset="-122"/>
              </a:rPr>
              <a:t>淋巴细胞白血病                                    </a:t>
            </a:r>
            <a:r>
              <a:rPr lang="en-US" altLang="zh-CN" sz="1800" dirty="0">
                <a:solidFill>
                  <a:srgbClr val="FF7919"/>
                </a:solidFill>
                <a:latin typeface="微软雅黑" panose="020B0503020204020204" pitchFamily="34" charset="-122"/>
                <a:ea typeface="微软雅黑" panose="020B0503020204020204" pitchFamily="34" charset="-122"/>
              </a:rPr>
              <a:t>ICD-10:C91.9     </a:t>
            </a:r>
            <a:r>
              <a:rPr lang="en-US" altLang="zh-CN" sz="1800" dirty="0">
                <a:solidFill>
                  <a:srgbClr val="1B3055"/>
                </a:solidFill>
                <a:latin typeface="微软雅黑" panose="020B0503020204020204" pitchFamily="34" charset="-122"/>
                <a:ea typeface="微软雅黑" panose="020B0503020204020204" pitchFamily="34" charset="-122"/>
              </a:rPr>
              <a:t>ICD-O-3:C42.1   M9820/3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L1/L2	      </a:t>
            </a:r>
            <a:r>
              <a:rPr lang="zh-CN" altLang="en-US" sz="1800" dirty="0">
                <a:solidFill>
                  <a:srgbClr val="1B3055"/>
                </a:solidFill>
                <a:latin typeface="微软雅黑" panose="020B0503020204020204" pitchFamily="34" charset="-122"/>
                <a:ea typeface="微软雅黑" panose="020B0503020204020204" pitchFamily="34" charset="-122"/>
              </a:rPr>
              <a:t>急性淋巴细胞白血病</a:t>
            </a:r>
            <a:r>
              <a:rPr lang="en-US" altLang="zh-CN" sz="1800" dirty="0">
                <a:solidFill>
                  <a:srgbClr val="1B3055"/>
                </a:solidFill>
                <a:latin typeface="微软雅黑" panose="020B0503020204020204" pitchFamily="34" charset="-122"/>
                <a:ea typeface="微软雅黑" panose="020B0503020204020204" pitchFamily="34" charset="-122"/>
              </a:rPr>
              <a:t>I/II</a:t>
            </a:r>
            <a:r>
              <a:rPr lang="zh-CN" altLang="en-US" sz="1800" dirty="0">
                <a:solidFill>
                  <a:srgbClr val="1B3055"/>
                </a:solidFill>
                <a:latin typeface="微软雅黑" panose="020B0503020204020204" pitchFamily="34" charset="-122"/>
                <a:ea typeface="微软雅黑" panose="020B0503020204020204" pitchFamily="34" charset="-122"/>
              </a:rPr>
              <a:t>型                      </a:t>
            </a:r>
            <a:r>
              <a:rPr lang="en-US" altLang="zh-CN" sz="1800" dirty="0">
                <a:solidFill>
                  <a:srgbClr val="FF7919"/>
                </a:solidFill>
                <a:latin typeface="微软雅黑" panose="020B0503020204020204" pitchFamily="34" charset="-122"/>
                <a:ea typeface="微软雅黑" panose="020B0503020204020204" pitchFamily="34" charset="-122"/>
              </a:rPr>
              <a:t>ICD-10: C91.0    </a:t>
            </a:r>
            <a:r>
              <a:rPr lang="en-US" altLang="zh-CN" sz="1800" dirty="0">
                <a:solidFill>
                  <a:srgbClr val="1B3055"/>
                </a:solidFill>
                <a:latin typeface="微软雅黑" panose="020B0503020204020204" pitchFamily="34" charset="-122"/>
                <a:ea typeface="微软雅黑" panose="020B0503020204020204" pitchFamily="34" charset="-122"/>
              </a:rPr>
              <a:t>ICD-O-3: C42.1  M9835/3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L3	      </a:t>
            </a:r>
            <a:r>
              <a:rPr lang="zh-CN" altLang="en-US" sz="1800" dirty="0">
                <a:solidFill>
                  <a:srgbClr val="1B3055"/>
                </a:solidFill>
                <a:latin typeface="微软雅黑" panose="020B0503020204020204" pitchFamily="34" charset="-122"/>
                <a:ea typeface="微软雅黑" panose="020B0503020204020204" pitchFamily="34" charset="-122"/>
              </a:rPr>
              <a:t>急性（淋巴细胞）白血病，伯基特型      </a:t>
            </a:r>
            <a:r>
              <a:rPr lang="en-US" altLang="zh-CN" sz="1800" dirty="0">
                <a:solidFill>
                  <a:srgbClr val="FF7919"/>
                </a:solidFill>
                <a:latin typeface="微软雅黑" panose="020B0503020204020204" pitchFamily="34" charset="-122"/>
                <a:ea typeface="微软雅黑" panose="020B0503020204020204" pitchFamily="34" charset="-122"/>
              </a:rPr>
              <a:t>ICD-10: C91.0    </a:t>
            </a:r>
            <a:r>
              <a:rPr lang="en-US" altLang="zh-CN" sz="1800" dirty="0">
                <a:solidFill>
                  <a:srgbClr val="1B3055"/>
                </a:solidFill>
                <a:latin typeface="微软雅黑" panose="020B0503020204020204" pitchFamily="34" charset="-122"/>
                <a:ea typeface="微软雅黑" panose="020B0503020204020204" pitchFamily="34" charset="-122"/>
              </a:rPr>
              <a:t>ICD-O-3: C42.1  M9826/3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CLL	      </a:t>
            </a:r>
            <a:r>
              <a:rPr lang="zh-CN" altLang="en-US" sz="1800" dirty="0">
                <a:solidFill>
                  <a:srgbClr val="1B3055"/>
                </a:solidFill>
                <a:latin typeface="微软雅黑" panose="020B0503020204020204" pitchFamily="34" charset="-122"/>
                <a:ea typeface="微软雅黑" panose="020B0503020204020204" pitchFamily="34" charset="-122"/>
              </a:rPr>
              <a:t>慢性淋巴细胞白血病                              </a:t>
            </a:r>
            <a:r>
              <a:rPr lang="en-US" altLang="zh-CN" sz="1800" dirty="0">
                <a:solidFill>
                  <a:srgbClr val="FF7919"/>
                </a:solidFill>
                <a:latin typeface="微软雅黑" panose="020B0503020204020204" pitchFamily="34" charset="-122"/>
                <a:ea typeface="微软雅黑" panose="020B0503020204020204" pitchFamily="34" charset="-122"/>
              </a:rPr>
              <a:t>ICD-10: C91.1    </a:t>
            </a:r>
            <a:r>
              <a:rPr lang="en-US" altLang="zh-CN" sz="1800" dirty="0">
                <a:solidFill>
                  <a:srgbClr val="1B3055"/>
                </a:solidFill>
                <a:latin typeface="微软雅黑" panose="020B0503020204020204" pitchFamily="34" charset="-122"/>
                <a:ea typeface="微软雅黑" panose="020B0503020204020204" pitchFamily="34" charset="-122"/>
              </a:rPr>
              <a:t>ICD-O-3: C42.1  MM9823/3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NLL	      </a:t>
            </a:r>
            <a:r>
              <a:rPr lang="zh-CN" altLang="en-US" sz="1800" dirty="0">
                <a:solidFill>
                  <a:srgbClr val="1B3055"/>
                </a:solidFill>
                <a:latin typeface="微软雅黑" panose="020B0503020204020204" pitchFamily="34" charset="-122"/>
                <a:ea typeface="微软雅黑" panose="020B0503020204020204" pitchFamily="34" charset="-122"/>
              </a:rPr>
              <a:t>非淋巴细胞白血病，即髓样白血病          </a:t>
            </a:r>
            <a:r>
              <a:rPr lang="en-US" altLang="zh-CN" sz="1800" dirty="0">
                <a:solidFill>
                  <a:srgbClr val="FF7919"/>
                </a:solidFill>
                <a:latin typeface="微软雅黑" panose="020B0503020204020204" pitchFamily="34" charset="-122"/>
                <a:ea typeface="微软雅黑" panose="020B0503020204020204" pitchFamily="34" charset="-122"/>
              </a:rPr>
              <a:t>ICD-10: C92.9    </a:t>
            </a:r>
            <a:r>
              <a:rPr lang="en-US" altLang="zh-CN" sz="1800" dirty="0">
                <a:solidFill>
                  <a:srgbClr val="1B3055"/>
                </a:solidFill>
                <a:latin typeface="微软雅黑" panose="020B0503020204020204" pitchFamily="34" charset="-122"/>
                <a:ea typeface="微软雅黑" panose="020B0503020204020204" pitchFamily="34" charset="-122"/>
              </a:rPr>
              <a:t>ICD-O-3: C42.1  M9860/3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CMOL      </a:t>
            </a:r>
            <a:r>
              <a:rPr lang="zh-CN" altLang="en-US" sz="1800" dirty="0">
                <a:solidFill>
                  <a:srgbClr val="1B3055"/>
                </a:solidFill>
                <a:latin typeface="微软雅黑" panose="020B0503020204020204" pitchFamily="34" charset="-122"/>
                <a:ea typeface="微软雅黑" panose="020B0503020204020204" pitchFamily="34" charset="-122"/>
              </a:rPr>
              <a:t>慢性单核细胞白血病                              </a:t>
            </a:r>
            <a:r>
              <a:rPr lang="en-US" altLang="zh-CN" sz="1800" dirty="0">
                <a:solidFill>
                  <a:srgbClr val="FF7919"/>
                </a:solidFill>
                <a:latin typeface="微软雅黑" panose="020B0503020204020204" pitchFamily="34" charset="-122"/>
                <a:ea typeface="微软雅黑" panose="020B0503020204020204" pitchFamily="34" charset="-122"/>
              </a:rPr>
              <a:t>ICD-10: C93.1    </a:t>
            </a:r>
            <a:r>
              <a:rPr lang="en-US" altLang="zh-CN" sz="1800" dirty="0">
                <a:solidFill>
                  <a:srgbClr val="1B3055"/>
                </a:solidFill>
                <a:latin typeface="微软雅黑" panose="020B0503020204020204" pitchFamily="34" charset="-122"/>
                <a:ea typeface="微软雅黑" panose="020B0503020204020204" pitchFamily="34" charset="-122"/>
              </a:rPr>
              <a:t>ICD-O-3: C42.1  M9860/3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AML M6   </a:t>
            </a:r>
            <a:r>
              <a:rPr lang="zh-CN" altLang="en-US" sz="1800" dirty="0">
                <a:solidFill>
                  <a:srgbClr val="1B3055"/>
                </a:solidFill>
                <a:latin typeface="微软雅黑" panose="020B0503020204020204" pitchFamily="34" charset="-122"/>
                <a:ea typeface="微软雅黑" panose="020B0503020204020204" pitchFamily="34" charset="-122"/>
              </a:rPr>
              <a:t>急性红白血病                                       </a:t>
            </a:r>
            <a:r>
              <a:rPr lang="en-US" altLang="zh-CN" sz="1800" dirty="0">
                <a:solidFill>
                  <a:srgbClr val="FF7919"/>
                </a:solidFill>
                <a:latin typeface="微软雅黑" panose="020B0503020204020204" pitchFamily="34" charset="-122"/>
                <a:ea typeface="微软雅黑" panose="020B0503020204020204" pitchFamily="34" charset="-122"/>
              </a:rPr>
              <a:t>ICD-10: C94.0     </a:t>
            </a:r>
            <a:r>
              <a:rPr lang="en-US" altLang="zh-CN" sz="1800" dirty="0">
                <a:solidFill>
                  <a:srgbClr val="1B3055"/>
                </a:solidFill>
                <a:latin typeface="微软雅黑" panose="020B0503020204020204" pitchFamily="34" charset="-122"/>
                <a:ea typeface="微软雅黑" panose="020B0503020204020204" pitchFamily="34" charset="-122"/>
              </a:rPr>
              <a:t>ICD-O-3: C42.1  M9840/3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1B3055"/>
                </a:solidFill>
                <a:latin typeface="微软雅黑" panose="020B0503020204020204" pitchFamily="34" charset="-122"/>
                <a:ea typeface="微软雅黑" panose="020B0503020204020204" pitchFamily="34" charset="-122"/>
              </a:rPr>
              <a:t>MDS	      </a:t>
            </a:r>
            <a:r>
              <a:rPr lang="zh-CN" altLang="en-US" sz="1800" dirty="0">
                <a:solidFill>
                  <a:srgbClr val="1B3055"/>
                </a:solidFill>
                <a:latin typeface="微软雅黑" panose="020B0503020204020204" pitchFamily="34" charset="-122"/>
                <a:ea typeface="微软雅黑" panose="020B0503020204020204" pitchFamily="34" charset="-122"/>
              </a:rPr>
              <a:t>骨髓增生异常综合征                              </a:t>
            </a:r>
            <a:r>
              <a:rPr lang="en-US" altLang="zh-CN" sz="1800" dirty="0">
                <a:solidFill>
                  <a:srgbClr val="FF7919"/>
                </a:solidFill>
                <a:latin typeface="微软雅黑" panose="020B0503020204020204" pitchFamily="34" charset="-122"/>
                <a:ea typeface="微软雅黑" panose="020B0503020204020204" pitchFamily="34" charset="-122"/>
              </a:rPr>
              <a:t>ICD-10: D46.9    </a:t>
            </a:r>
            <a:r>
              <a:rPr lang="en-US" altLang="zh-CN" sz="1800" dirty="0">
                <a:solidFill>
                  <a:srgbClr val="1B3055"/>
                </a:solidFill>
                <a:latin typeface="微软雅黑" panose="020B0503020204020204" pitchFamily="34" charset="-122"/>
                <a:ea typeface="微软雅黑" panose="020B0503020204020204" pitchFamily="34" charset="-122"/>
              </a:rPr>
              <a:t>ICD-O-3: C42.1  M998-/3</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解剖学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63336" y="5278884"/>
            <a:ext cx="5178434" cy="269010"/>
          </a:xfrm>
          <a:prstGeom prst="rect">
            <a:avLst/>
          </a:prstGeom>
        </p:spPr>
      </p:pic>
      <p:pic>
        <p:nvPicPr>
          <p:cNvPr id="5" name="图片 4"/>
          <p:cNvPicPr>
            <a:picLocks noChangeAspect="1"/>
          </p:cNvPicPr>
          <p:nvPr/>
        </p:nvPicPr>
        <p:blipFill>
          <a:blip r:embed="rId2"/>
          <a:stretch>
            <a:fillRect/>
          </a:stretch>
        </p:blipFill>
        <p:spPr>
          <a:xfrm>
            <a:off x="563336" y="5655283"/>
            <a:ext cx="5093097" cy="208536"/>
          </a:xfrm>
          <a:prstGeom prst="rect">
            <a:avLst/>
          </a:prstGeom>
        </p:spPr>
      </p:pic>
      <p:pic>
        <p:nvPicPr>
          <p:cNvPr id="10" name="图片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pic>
        <p:nvPicPr>
          <p:cNvPr id="8" name="图片 7"/>
          <p:cNvPicPr>
            <a:picLocks noChangeAspect="1"/>
          </p:cNvPicPr>
          <p:nvPr/>
        </p:nvPicPr>
        <p:blipFill>
          <a:blip r:embed="rId4"/>
          <a:stretch>
            <a:fillRect/>
          </a:stretch>
        </p:blipFill>
        <p:spPr>
          <a:xfrm>
            <a:off x="542925" y="1553232"/>
            <a:ext cx="5198845" cy="3217526"/>
          </a:xfrm>
          <a:prstGeom prst="rect">
            <a:avLst/>
          </a:prstGeom>
        </p:spPr>
      </p:pic>
      <p:pic>
        <p:nvPicPr>
          <p:cNvPr id="13" name="图片 12"/>
          <p:cNvPicPr>
            <a:picLocks noChangeAspect="1"/>
          </p:cNvPicPr>
          <p:nvPr/>
        </p:nvPicPr>
        <p:blipFill>
          <a:blip r:embed="rId5"/>
          <a:stretch>
            <a:fillRect/>
          </a:stretch>
        </p:blipFill>
        <p:spPr>
          <a:xfrm>
            <a:off x="6019928" y="1553232"/>
            <a:ext cx="5198845" cy="259101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982230" y="1900044"/>
            <a:ext cx="10529455"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7. </a:t>
            </a:r>
            <a:r>
              <a:rPr lang="zh-CN" altLang="en-US" sz="1800" b="1" dirty="0">
                <a:solidFill>
                  <a:srgbClr val="1B3055"/>
                </a:solidFill>
                <a:latin typeface="微软雅黑" panose="020B0503020204020204" pitchFamily="34" charset="-122"/>
                <a:ea typeface="微软雅黑" panose="020B0503020204020204" pitchFamily="34" charset="-122"/>
              </a:rPr>
              <a:t>恶性变</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恶变的部位编码：无论是良性肿瘤的恶变还是非肿瘤的恶变，都根据形态学编码的指示，到肿瘤表的恶性栏中去查找。</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恶变的形态学编码：</a:t>
            </a:r>
            <a:endParaRPr lang="zh-CN" altLang="en-US"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良性肿瘤的恶变，形态学编码的第五位</a:t>
            </a:r>
            <a:r>
              <a:rPr lang="en-US" altLang="zh-CN" sz="1800" dirty="0">
                <a:solidFill>
                  <a:srgbClr val="1B3055"/>
                </a:solidFill>
                <a:latin typeface="微软雅黑" panose="020B0503020204020204" pitchFamily="34" charset="-122"/>
                <a:ea typeface="微软雅黑" panose="020B0503020204020204" pitchFamily="34" charset="-122"/>
              </a:rPr>
              <a:t>/0</a:t>
            </a:r>
            <a:r>
              <a:rPr lang="zh-CN" altLang="en-US" sz="1800" dirty="0">
                <a:solidFill>
                  <a:srgbClr val="1B3055"/>
                </a:solidFill>
                <a:latin typeface="微软雅黑" panose="020B0503020204020204" pitchFamily="34" charset="-122"/>
                <a:ea typeface="微软雅黑" panose="020B0503020204020204" pitchFamily="34" charset="-122"/>
              </a:rPr>
              <a:t>改为</a:t>
            </a:r>
            <a:r>
              <a:rPr lang="en-US" altLang="zh-CN" sz="1800" dirty="0">
                <a:solidFill>
                  <a:srgbClr val="1B3055"/>
                </a:solidFill>
                <a:latin typeface="微软雅黑" panose="020B0503020204020204" pitchFamily="34" charset="-122"/>
                <a:ea typeface="微软雅黑" panose="020B0503020204020204" pitchFamily="34" charset="-122"/>
              </a:rPr>
              <a:t>/3</a:t>
            </a:r>
            <a:r>
              <a:rPr lang="zh-CN" altLang="en-US" sz="1800" dirty="0">
                <a:solidFill>
                  <a:srgbClr val="1B3055"/>
                </a:solidFill>
                <a:latin typeface="微软雅黑" panose="020B0503020204020204" pitchFamily="34" charset="-122"/>
                <a:ea typeface="微软雅黑" panose="020B0503020204020204" pitchFamily="34" charset="-122"/>
              </a:rPr>
              <a:t>，如子宫纤维肌瘤恶变，将子宫平滑肌瘤 </a:t>
            </a:r>
            <a:r>
              <a:rPr lang="en-US" altLang="zh-CN" sz="1800" dirty="0">
                <a:solidFill>
                  <a:srgbClr val="1B3055"/>
                </a:solidFill>
                <a:latin typeface="微软雅黑" panose="020B0503020204020204" pitchFamily="34" charset="-122"/>
                <a:ea typeface="微软雅黑" panose="020B0503020204020204" pitchFamily="34" charset="-122"/>
              </a:rPr>
              <a:t>D25.9 M8890/0</a:t>
            </a:r>
            <a:r>
              <a:rPr lang="zh-CN" altLang="en-US" sz="1800" dirty="0">
                <a:solidFill>
                  <a:srgbClr val="1B3055"/>
                </a:solidFill>
                <a:latin typeface="微软雅黑" panose="020B0503020204020204" pitchFamily="34" charset="-122"/>
                <a:ea typeface="微软雅黑" panose="020B0503020204020204" pitchFamily="34" charset="-122"/>
              </a:rPr>
              <a:t>，改为子宫平滑肌瘤恶变 </a:t>
            </a:r>
            <a:r>
              <a:rPr lang="en-US" altLang="zh-CN" sz="1800" dirty="0">
                <a:solidFill>
                  <a:srgbClr val="1B3055"/>
                </a:solidFill>
                <a:latin typeface="微软雅黑" panose="020B0503020204020204" pitchFamily="34" charset="-122"/>
                <a:ea typeface="微软雅黑" panose="020B0503020204020204" pitchFamily="34" charset="-122"/>
              </a:rPr>
              <a:t>C55 M8890/3</a:t>
            </a:r>
            <a:r>
              <a:rPr lang="zh-CN" altLang="en-US" sz="1800" dirty="0">
                <a:solidFill>
                  <a:srgbClr val="1B3055"/>
                </a:solidFill>
                <a:latin typeface="微软雅黑" panose="020B0503020204020204" pitchFamily="34" charset="-122"/>
                <a:ea typeface="微软雅黑" panose="020B0503020204020204" pitchFamily="34" charset="-122"/>
              </a:rPr>
              <a:t>。</a:t>
            </a:r>
            <a:endParaRPr lang="zh-CN" altLang="en-US"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非肿瘤的恶变，直接采用</a:t>
            </a:r>
            <a:r>
              <a:rPr lang="en-US" altLang="zh-CN" sz="1800" dirty="0">
                <a:solidFill>
                  <a:srgbClr val="1B3055"/>
                </a:solidFill>
                <a:latin typeface="微软雅黑" panose="020B0503020204020204" pitchFamily="34" charset="-122"/>
                <a:ea typeface="微软雅黑" panose="020B0503020204020204" pitchFamily="34" charset="-122"/>
              </a:rPr>
              <a:t>M8000/3</a:t>
            </a:r>
            <a:r>
              <a:rPr lang="zh-CN" altLang="en-US" sz="1800" dirty="0">
                <a:solidFill>
                  <a:srgbClr val="1B3055"/>
                </a:solidFill>
                <a:latin typeface="微软雅黑" panose="020B0503020204020204" pitchFamily="34" charset="-122"/>
                <a:ea typeface="微软雅黑" panose="020B0503020204020204" pitchFamily="34" charset="-122"/>
              </a:rPr>
              <a:t>，如胃溃疡恶变，将胃溃疡 </a:t>
            </a:r>
            <a:r>
              <a:rPr lang="en-US" altLang="zh-CN" sz="1800" dirty="0">
                <a:solidFill>
                  <a:srgbClr val="1B3055"/>
                </a:solidFill>
                <a:latin typeface="微软雅黑" panose="020B0503020204020204" pitchFamily="34" charset="-122"/>
                <a:ea typeface="微软雅黑" panose="020B0503020204020204" pitchFamily="34" charset="-122"/>
              </a:rPr>
              <a:t>K25.9</a:t>
            </a:r>
            <a:r>
              <a:rPr lang="zh-CN" altLang="en-US" sz="1800" dirty="0">
                <a:solidFill>
                  <a:srgbClr val="1B3055"/>
                </a:solidFill>
                <a:latin typeface="微软雅黑" panose="020B0503020204020204" pitchFamily="34" charset="-122"/>
                <a:ea typeface="微软雅黑" panose="020B0503020204020204" pitchFamily="34" charset="-122"/>
              </a:rPr>
              <a:t>，改为胃溃疡恶变</a:t>
            </a:r>
            <a:r>
              <a:rPr lang="en-US" altLang="zh-CN" sz="1800" dirty="0">
                <a:solidFill>
                  <a:srgbClr val="1B3055"/>
                </a:solidFill>
                <a:latin typeface="微软雅黑" panose="020B0503020204020204" pitchFamily="34" charset="-122"/>
                <a:ea typeface="微软雅黑" panose="020B0503020204020204" pitchFamily="34" charset="-122"/>
              </a:rPr>
              <a:t>C16.9 M8000/3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形态学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665019" y="1089990"/>
            <a:ext cx="10229150"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8. </a:t>
            </a:r>
            <a:r>
              <a:rPr lang="zh-CN" altLang="en-US" sz="1800" b="1" dirty="0">
                <a:solidFill>
                  <a:srgbClr val="1B3055"/>
                </a:solidFill>
                <a:latin typeface="微软雅黑" panose="020B0503020204020204" pitchFamily="34" charset="-122"/>
                <a:ea typeface="微软雅黑" panose="020B0503020204020204" pitchFamily="34" charset="-122"/>
              </a:rPr>
              <a:t>行为学编码</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形态学编码矩阵</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行为学编码取恶性程度更高的编码：</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右肺上叶原位腺癌，局灶微浸润 </a:t>
            </a:r>
            <a:r>
              <a:rPr lang="en-US" altLang="zh-CN" sz="1400" b="1" dirty="0">
                <a:solidFill>
                  <a:srgbClr val="1B3055"/>
                </a:solidFill>
                <a:latin typeface="微软雅黑" panose="020B0503020204020204" pitchFamily="34" charset="-122"/>
                <a:ea typeface="微软雅黑" panose="020B0503020204020204" pitchFamily="34" charset="-122"/>
              </a:rPr>
              <a:t>M8140/3</a:t>
            </a:r>
            <a:endParaRPr lang="en-US" altLang="zh-CN" sz="1400" b="1"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左乳包裹性乳头状癌，局灶浸润囊壁 </a:t>
            </a:r>
            <a:r>
              <a:rPr lang="en-US" altLang="zh-CN" sz="1400" b="1" dirty="0">
                <a:solidFill>
                  <a:srgbClr val="1B3055"/>
                </a:solidFill>
                <a:latin typeface="微软雅黑" panose="020B0503020204020204" pitchFamily="34" charset="-122"/>
                <a:ea typeface="微软雅黑" panose="020B0503020204020204" pitchFamily="34" charset="-122"/>
              </a:rPr>
              <a:t>M8504/3</a:t>
            </a:r>
            <a:endParaRPr lang="en-US" altLang="zh-CN" sz="1400" b="1" dirty="0">
              <a:solidFill>
                <a:srgbClr val="1B3055"/>
              </a:solidFill>
              <a:latin typeface="微软雅黑" panose="020B0503020204020204" pitchFamily="34" charset="-122"/>
              <a:ea typeface="微软雅黑" panose="020B0503020204020204" pitchFamily="34" charset="-122"/>
            </a:endParaRPr>
          </a:p>
        </p:txBody>
      </p:sp>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形态学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997527" y="2214080"/>
          <a:ext cx="10426535" cy="3079680"/>
        </p:xfrm>
        <a:graphic>
          <a:graphicData uri="http://schemas.openxmlformats.org/drawingml/2006/table">
            <a:tbl>
              <a:tblPr firstRow="1" firstCol="1" bandRow="1">
                <a:tableStyleId>{5C22544A-7EE6-4342-B048-85BDC9FD1C3A}</a:tableStyleId>
              </a:tblPr>
              <a:tblGrid>
                <a:gridCol w="3063499"/>
                <a:gridCol w="2361680"/>
                <a:gridCol w="2773861"/>
                <a:gridCol w="2227495"/>
              </a:tblGrid>
              <a:tr h="324000">
                <a:tc>
                  <a:txBody>
                    <a:bodyPr/>
                    <a:lstStyle/>
                    <a:p>
                      <a:pPr indent="266700" algn="just">
                        <a:spcAft>
                          <a:spcPts val="0"/>
                        </a:spcAft>
                      </a:pPr>
                      <a:endParaRPr lang="zh-CN" sz="1400" kern="100" dirty="0">
                        <a:solidFill>
                          <a:srgbClr val="1D32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266700" indent="177800"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266700" indent="177800"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266700" indent="177800"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基本细胞类型</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M8140</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M9000</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M9370</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第五位数</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行为学</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编码</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/0 </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良性</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腺瘤</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布伦纳瘤</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 (C56.9)</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/1 </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良性恶性未肯定</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支气管腺瘤</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 (C34._)</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布伦纳瘤</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交界恶性</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 (C56.9)</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/2 </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原位，非侵袭性</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原位腺癌</a:t>
                      </a: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/3 </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恶性，原发性</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腺癌</a:t>
                      </a: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布伦纳瘤</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恶性</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 (C56.9)</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脊索瘤</a:t>
                      </a: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/6 </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恶性，转移性</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腺癌</a:t>
                      </a: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转移性</a:t>
                      </a: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,NOS</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324000">
                <a:tc>
                  <a:txBody>
                    <a:bodyPr/>
                    <a:lstStyle/>
                    <a:p>
                      <a:pPr marL="266700" indent="177800" algn="l">
                        <a:spcAft>
                          <a:spcPts val="0"/>
                        </a:spcAft>
                      </a:pP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/9 </a:t>
                      </a: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恶性，原发或继发未肯定</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831272" y="1592774"/>
            <a:ext cx="10529455"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400" b="1" dirty="0">
                <a:solidFill>
                  <a:srgbClr val="1B3055"/>
                </a:solidFill>
                <a:latin typeface="微软雅黑" panose="020B0503020204020204" pitchFamily="34" charset="-122"/>
                <a:ea typeface="微软雅黑" panose="020B0503020204020204" pitchFamily="34" charset="-122"/>
              </a:rPr>
              <a:t>规则</a:t>
            </a:r>
            <a:r>
              <a:rPr lang="en-US" altLang="zh-CN" sz="2400" b="1" dirty="0">
                <a:solidFill>
                  <a:srgbClr val="1B3055"/>
                </a:solidFill>
                <a:latin typeface="微软雅黑" panose="020B0503020204020204" pitchFamily="34" charset="-122"/>
                <a:ea typeface="微软雅黑" panose="020B0503020204020204" pitchFamily="34" charset="-122"/>
              </a:rPr>
              <a:t>9. </a:t>
            </a:r>
            <a:r>
              <a:rPr lang="zh-CN" altLang="en-US" sz="2400" b="1" dirty="0">
                <a:solidFill>
                  <a:srgbClr val="1B3055"/>
                </a:solidFill>
                <a:latin typeface="微软雅黑" panose="020B0503020204020204" pitchFamily="34" charset="-122"/>
                <a:ea typeface="微软雅黑" panose="020B0503020204020204" pitchFamily="34" charset="-122"/>
              </a:rPr>
              <a:t>第⑥位编码</a:t>
            </a:r>
            <a:endParaRPr lang="en-US" altLang="zh-CN" sz="24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1B3055"/>
                </a:solidFill>
                <a:latin typeface="微软雅黑" panose="020B0503020204020204" pitchFamily="34" charset="-122"/>
                <a:ea typeface="微软雅黑" panose="020B0503020204020204" pitchFamily="34" charset="-122"/>
              </a:rPr>
              <a:t>如果诊断中有两个不同的等级或分化程度，对较高级别进行编码。</a:t>
            </a:r>
            <a:endParaRPr lang="en-US" altLang="zh-CN" sz="20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中分化鳞状细胞癌伴有低分化区</a:t>
            </a:r>
            <a:r>
              <a:rPr lang="en-US" altLang="zh-CN" sz="1600" dirty="0">
                <a:solidFill>
                  <a:srgbClr val="1B3055"/>
                </a:solidFill>
                <a:latin typeface="微软雅黑" panose="020B0503020204020204" pitchFamily="34" charset="-122"/>
                <a:ea typeface="微软雅黑" panose="020B0503020204020204" pitchFamily="34" charset="-122"/>
              </a:rPr>
              <a:t>—</a:t>
            </a:r>
            <a:r>
              <a:rPr lang="zh-CN" altLang="en-US" sz="1600" dirty="0">
                <a:solidFill>
                  <a:srgbClr val="1B3055"/>
                </a:solidFill>
                <a:latin typeface="微软雅黑" panose="020B0503020204020204" pitchFamily="34" charset="-122"/>
                <a:ea typeface="微软雅黑" panose="020B0503020204020204" pitchFamily="34" charset="-122"/>
              </a:rPr>
              <a:t>低分化鳞状细胞癌</a:t>
            </a:r>
            <a:r>
              <a:rPr lang="en-US" altLang="zh-CN" sz="1600" b="1" dirty="0">
                <a:solidFill>
                  <a:srgbClr val="1B3055"/>
                </a:solidFill>
                <a:latin typeface="微软雅黑" panose="020B0503020204020204" pitchFamily="34" charset="-122"/>
                <a:ea typeface="微软雅黑" panose="020B0503020204020204" pitchFamily="34" charset="-122"/>
              </a:rPr>
              <a:t>M8070/3</a:t>
            </a:r>
            <a:r>
              <a:rPr lang="en-US" altLang="zh-CN" sz="1600" b="1" dirty="0">
                <a:solidFill>
                  <a:srgbClr val="FF0000"/>
                </a:solidFill>
                <a:latin typeface="微软雅黑" panose="020B0503020204020204" pitchFamily="34" charset="-122"/>
                <a:ea typeface="微软雅黑" panose="020B0503020204020204" pitchFamily="34" charset="-122"/>
              </a:rPr>
              <a:t>3</a:t>
            </a:r>
            <a:endParaRPr lang="en-US" altLang="zh-CN" sz="16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移行细胞癌</a:t>
            </a:r>
            <a:r>
              <a:rPr lang="en-US" altLang="zh-CN" sz="1600" dirty="0">
                <a:solidFill>
                  <a:srgbClr val="1B3055"/>
                </a:solidFill>
                <a:latin typeface="微软雅黑" panose="020B0503020204020204" pitchFamily="34" charset="-122"/>
                <a:ea typeface="微软雅黑" panose="020B0503020204020204" pitchFamily="34" charset="-122"/>
              </a:rPr>
              <a:t>II—III</a:t>
            </a:r>
            <a:r>
              <a:rPr lang="zh-CN" altLang="en-US" sz="1600" dirty="0">
                <a:solidFill>
                  <a:srgbClr val="1B3055"/>
                </a:solidFill>
                <a:latin typeface="微软雅黑" panose="020B0503020204020204" pitchFamily="34" charset="-122"/>
                <a:ea typeface="微软雅黑" panose="020B0503020204020204" pitchFamily="34" charset="-122"/>
              </a:rPr>
              <a:t>级</a:t>
            </a:r>
            <a:r>
              <a:rPr lang="en-US" altLang="zh-CN" sz="1600" dirty="0">
                <a:solidFill>
                  <a:srgbClr val="1B3055"/>
                </a:solidFill>
                <a:latin typeface="微软雅黑" panose="020B0503020204020204" pitchFamily="34" charset="-122"/>
                <a:ea typeface="微软雅黑" panose="020B0503020204020204" pitchFamily="34" charset="-122"/>
              </a:rPr>
              <a:t>—</a:t>
            </a:r>
            <a:r>
              <a:rPr lang="zh-CN" altLang="en-US" sz="1600" dirty="0">
                <a:solidFill>
                  <a:srgbClr val="1B3055"/>
                </a:solidFill>
                <a:latin typeface="微软雅黑" panose="020B0503020204020204" pitchFamily="34" charset="-122"/>
                <a:ea typeface="微软雅黑" panose="020B0503020204020204" pitchFamily="34" charset="-122"/>
              </a:rPr>
              <a:t>移行细胞癌</a:t>
            </a:r>
            <a:r>
              <a:rPr lang="en-US" altLang="zh-CN" sz="1600" dirty="0">
                <a:solidFill>
                  <a:srgbClr val="1B3055"/>
                </a:solidFill>
                <a:latin typeface="微软雅黑" panose="020B0503020204020204" pitchFamily="34" charset="-122"/>
                <a:ea typeface="微软雅黑" panose="020B0503020204020204" pitchFamily="34" charset="-122"/>
              </a:rPr>
              <a:t>III</a:t>
            </a:r>
            <a:r>
              <a:rPr lang="zh-CN" altLang="en-US" sz="1600" dirty="0">
                <a:solidFill>
                  <a:srgbClr val="1B3055"/>
                </a:solidFill>
                <a:latin typeface="微软雅黑" panose="020B0503020204020204" pitchFamily="34" charset="-122"/>
                <a:ea typeface="微软雅黑" panose="020B0503020204020204" pitchFamily="34" charset="-122"/>
              </a:rPr>
              <a:t>级</a:t>
            </a:r>
            <a:r>
              <a:rPr lang="en-US" altLang="zh-CN" sz="1600" b="1" dirty="0">
                <a:solidFill>
                  <a:srgbClr val="1B3055"/>
                </a:solidFill>
                <a:latin typeface="微软雅黑" panose="020B0503020204020204" pitchFamily="34" charset="-122"/>
                <a:ea typeface="微软雅黑" panose="020B0503020204020204" pitchFamily="34" charset="-122"/>
              </a:rPr>
              <a:t>M8120/3</a:t>
            </a:r>
            <a:r>
              <a:rPr lang="en-US" altLang="zh-CN" sz="1600" b="1" dirty="0">
                <a:solidFill>
                  <a:srgbClr val="FF0000"/>
                </a:solidFill>
                <a:latin typeface="微软雅黑" panose="020B0503020204020204" pitchFamily="34" charset="-122"/>
                <a:ea typeface="微软雅黑" panose="020B0503020204020204" pitchFamily="34" charset="-122"/>
              </a:rPr>
              <a:t>3</a:t>
            </a:r>
            <a:endParaRPr lang="zh-CN" altLang="en-US" sz="1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1B3055"/>
                </a:solidFill>
                <a:latin typeface="微软雅黑" panose="020B0503020204020204" pitchFamily="34" charset="-122"/>
                <a:ea typeface="微软雅黑" panose="020B0503020204020204" pitchFamily="34" charset="-122"/>
              </a:rPr>
              <a:t>有的形态学术语本身含有分化程度，编码时应把恰当的等级编码与形态学编码一起使用。</a:t>
            </a:r>
            <a:endParaRPr lang="en-US" altLang="zh-CN" sz="20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恶性畸胎瘤，间变性 </a:t>
            </a:r>
            <a:r>
              <a:rPr lang="en-US" altLang="zh-CN" sz="1600" b="1" dirty="0">
                <a:solidFill>
                  <a:srgbClr val="1B3055"/>
                </a:solidFill>
                <a:latin typeface="微软雅黑" panose="020B0503020204020204" pitchFamily="34" charset="-122"/>
                <a:ea typeface="微软雅黑" panose="020B0503020204020204" pitchFamily="34" charset="-122"/>
              </a:rPr>
              <a:t>M9082/3</a:t>
            </a:r>
            <a:r>
              <a:rPr lang="en-US" altLang="zh-CN" sz="1600" b="1" dirty="0">
                <a:solidFill>
                  <a:srgbClr val="FF0000"/>
                </a:solidFill>
                <a:latin typeface="微软雅黑" panose="020B0503020204020204" pitchFamily="34" charset="-122"/>
                <a:ea typeface="微软雅黑" panose="020B0503020204020204" pitchFamily="34" charset="-122"/>
              </a:rPr>
              <a:t>4 </a:t>
            </a:r>
            <a:r>
              <a:rPr lang="zh-CN" altLang="en-US" sz="1600" b="1" dirty="0">
                <a:solidFill>
                  <a:schemeClr val="accent1">
                    <a:lumMod val="60000"/>
                    <a:lumOff val="40000"/>
                  </a:schemeClr>
                </a:solidFill>
                <a:latin typeface="微软雅黑" panose="020B0503020204020204" pitchFamily="34" charset="-122"/>
                <a:ea typeface="微软雅黑" panose="020B0503020204020204" pitchFamily="34" charset="-122"/>
              </a:rPr>
              <a:t>（错误：</a:t>
            </a:r>
            <a:r>
              <a:rPr lang="en-US" altLang="zh-CN" sz="1600" b="1" dirty="0">
                <a:solidFill>
                  <a:schemeClr val="accent1">
                    <a:lumMod val="60000"/>
                    <a:lumOff val="40000"/>
                  </a:schemeClr>
                </a:solidFill>
                <a:latin typeface="微软雅黑" panose="020B0503020204020204" pitchFamily="34" charset="-122"/>
                <a:ea typeface="微软雅黑" panose="020B0503020204020204" pitchFamily="34" charset="-122"/>
              </a:rPr>
              <a:t>M9080/34</a:t>
            </a:r>
            <a:r>
              <a:rPr lang="zh-CN" altLang="en-US" sz="1600" b="1" dirty="0">
                <a:solidFill>
                  <a:schemeClr val="accent1">
                    <a:lumMod val="60000"/>
                    <a:lumOff val="40000"/>
                  </a:schemeClr>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高分化的脂肪肉瘤 </a:t>
            </a:r>
            <a:r>
              <a:rPr lang="en-US" altLang="zh-CN" sz="1600" b="1" dirty="0">
                <a:solidFill>
                  <a:srgbClr val="1B3055"/>
                </a:solidFill>
                <a:latin typeface="微软雅黑" panose="020B0503020204020204" pitchFamily="34" charset="-122"/>
                <a:ea typeface="微软雅黑" panose="020B0503020204020204" pitchFamily="34" charset="-122"/>
              </a:rPr>
              <a:t>M8851/3</a:t>
            </a:r>
            <a:r>
              <a:rPr lang="en-US" altLang="zh-CN" sz="1600" b="1" dirty="0">
                <a:solidFill>
                  <a:srgbClr val="FF0000"/>
                </a:solidFill>
                <a:latin typeface="微软雅黑" panose="020B0503020204020204" pitchFamily="34" charset="-122"/>
                <a:ea typeface="微软雅黑" panose="020B0503020204020204" pitchFamily="34" charset="-122"/>
              </a:rPr>
              <a:t>1  </a:t>
            </a:r>
            <a:r>
              <a:rPr lang="zh-CN" altLang="en-US" sz="1600" b="1" dirty="0">
                <a:solidFill>
                  <a:schemeClr val="accent1">
                    <a:lumMod val="60000"/>
                    <a:lumOff val="40000"/>
                  </a:schemeClr>
                </a:solidFill>
                <a:latin typeface="微软雅黑" panose="020B0503020204020204" pitchFamily="34" charset="-122"/>
                <a:ea typeface="微软雅黑" panose="020B0503020204020204" pitchFamily="34" charset="-122"/>
              </a:rPr>
              <a:t>（错误：</a:t>
            </a:r>
            <a:r>
              <a:rPr lang="en-US" altLang="zh-CN" sz="1600" b="1" dirty="0">
                <a:solidFill>
                  <a:schemeClr val="accent1">
                    <a:lumMod val="60000"/>
                    <a:lumOff val="40000"/>
                  </a:schemeClr>
                </a:solidFill>
                <a:latin typeface="微软雅黑" panose="020B0503020204020204" pitchFamily="34" charset="-122"/>
                <a:ea typeface="微软雅黑" panose="020B0503020204020204" pitchFamily="34" charset="-122"/>
              </a:rPr>
              <a:t>M8850/31</a:t>
            </a:r>
            <a:r>
              <a:rPr lang="zh-CN" altLang="en-US" sz="1600" b="1" dirty="0">
                <a:solidFill>
                  <a:schemeClr val="accent1">
                    <a:lumMod val="60000"/>
                    <a:lumOff val="40000"/>
                  </a:schemeClr>
                </a:solidFill>
                <a:latin typeface="微软雅黑" panose="020B0503020204020204" pitchFamily="34" charset="-122"/>
                <a:ea typeface="微软雅黑" panose="020B0503020204020204" pitchFamily="34" charset="-122"/>
              </a:rPr>
              <a:t>）</a:t>
            </a:r>
            <a:endParaRPr lang="en-US" altLang="zh-CN" sz="1600" b="1" dirty="0">
              <a:solidFill>
                <a:schemeClr val="accent1">
                  <a:lumMod val="60000"/>
                  <a:lumOff val="40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1B3055"/>
                </a:solidFill>
                <a:latin typeface="微软雅黑" panose="020B0503020204020204" pitchFamily="34" charset="-122"/>
                <a:ea typeface="微软雅黑" panose="020B0503020204020204" pitchFamily="34" charset="-122"/>
              </a:rPr>
              <a:t>对淋巴瘤和白血病而言，如果免疫显型编码和分化程度编码都有表述，用较高的编码。</a:t>
            </a:r>
            <a:endParaRPr lang="en-US" altLang="zh-CN" sz="20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1B3055"/>
                </a:solidFill>
                <a:latin typeface="微软雅黑" panose="020B0503020204020204" pitchFamily="34" charset="-122"/>
                <a:ea typeface="微软雅黑" panose="020B0503020204020204" pitchFamily="34" charset="-122"/>
              </a:rPr>
              <a:t>间变性大</a:t>
            </a:r>
            <a:r>
              <a:rPr lang="en-US" altLang="zh-CN" sz="1600" dirty="0">
                <a:solidFill>
                  <a:srgbClr val="1B3055"/>
                </a:solidFill>
                <a:latin typeface="微软雅黑" panose="020B0503020204020204" pitchFamily="34" charset="-122"/>
                <a:ea typeface="微软雅黑" panose="020B0503020204020204" pitchFamily="34" charset="-122"/>
              </a:rPr>
              <a:t>B</a:t>
            </a:r>
            <a:r>
              <a:rPr lang="zh-CN" altLang="en-US" sz="1600" dirty="0">
                <a:solidFill>
                  <a:srgbClr val="1B3055"/>
                </a:solidFill>
                <a:latin typeface="微软雅黑" panose="020B0503020204020204" pitchFamily="34" charset="-122"/>
                <a:ea typeface="微软雅黑" panose="020B0503020204020204" pitchFamily="34" charset="-122"/>
              </a:rPr>
              <a:t>细胞淋巴瘤 </a:t>
            </a:r>
            <a:r>
              <a:rPr lang="en-US" altLang="zh-CN" sz="1600" b="1" dirty="0">
                <a:solidFill>
                  <a:srgbClr val="1B3055"/>
                </a:solidFill>
                <a:latin typeface="微软雅黑" panose="020B0503020204020204" pitchFamily="34" charset="-122"/>
                <a:ea typeface="微软雅黑" panose="020B0503020204020204" pitchFamily="34" charset="-122"/>
              </a:rPr>
              <a:t>M9680/3</a:t>
            </a:r>
            <a:r>
              <a:rPr lang="en-US" altLang="zh-CN" sz="1600" b="1" dirty="0">
                <a:solidFill>
                  <a:srgbClr val="FF0000"/>
                </a:solidFill>
                <a:latin typeface="微软雅黑" panose="020B0503020204020204" pitchFamily="34" charset="-122"/>
                <a:ea typeface="微软雅黑" panose="020B0503020204020204" pitchFamily="34" charset="-122"/>
              </a:rPr>
              <a:t>6</a:t>
            </a:r>
            <a:r>
              <a:rPr lang="zh-CN" altLang="en-US" sz="1600" dirty="0">
                <a:solidFill>
                  <a:srgbClr val="1B3055"/>
                </a:solidFill>
                <a:latin typeface="微软雅黑" panose="020B0503020204020204" pitchFamily="34" charset="-122"/>
                <a:ea typeface="微软雅黑" panose="020B0503020204020204" pitchFamily="34" charset="-122"/>
              </a:rPr>
              <a:t>（间变性</a:t>
            </a:r>
            <a:r>
              <a:rPr lang="en-US" altLang="zh-CN" sz="1600" dirty="0">
                <a:solidFill>
                  <a:srgbClr val="1B3055"/>
                </a:solidFill>
                <a:latin typeface="微软雅黑" panose="020B0503020204020204" pitchFamily="34" charset="-122"/>
                <a:ea typeface="微软雅黑" panose="020B0503020204020204" pitchFamily="34" charset="-122"/>
              </a:rPr>
              <a:t>-4</a:t>
            </a:r>
            <a:r>
              <a:rPr lang="zh-CN" altLang="en-US" sz="1600" dirty="0">
                <a:solidFill>
                  <a:srgbClr val="1B3055"/>
                </a:solidFill>
                <a:latin typeface="微软雅黑" panose="020B0503020204020204" pitchFamily="34" charset="-122"/>
                <a:ea typeface="微软雅黑" panose="020B0503020204020204" pitchFamily="34" charset="-122"/>
              </a:rPr>
              <a:t>；</a:t>
            </a:r>
            <a:r>
              <a:rPr lang="en-US" altLang="zh-CN" sz="1600" dirty="0">
                <a:solidFill>
                  <a:srgbClr val="1B3055"/>
                </a:solidFill>
                <a:latin typeface="微软雅黑" panose="020B0503020204020204" pitchFamily="34" charset="-122"/>
                <a:ea typeface="微软雅黑" panose="020B0503020204020204" pitchFamily="34" charset="-122"/>
              </a:rPr>
              <a:t>B</a:t>
            </a:r>
            <a:r>
              <a:rPr lang="zh-CN" altLang="en-US" sz="1600" dirty="0">
                <a:solidFill>
                  <a:srgbClr val="1B3055"/>
                </a:solidFill>
                <a:latin typeface="微软雅黑" panose="020B0503020204020204" pitchFamily="34" charset="-122"/>
                <a:ea typeface="微软雅黑" panose="020B0503020204020204" pitchFamily="34" charset="-122"/>
              </a:rPr>
              <a:t>细胞</a:t>
            </a:r>
            <a:r>
              <a:rPr lang="en-US" altLang="zh-CN" sz="1600" dirty="0">
                <a:solidFill>
                  <a:srgbClr val="1B3055"/>
                </a:solidFill>
                <a:latin typeface="微软雅黑" panose="020B0503020204020204" pitchFamily="34" charset="-122"/>
                <a:ea typeface="微软雅黑" panose="020B0503020204020204" pitchFamily="34" charset="-122"/>
              </a:rPr>
              <a:t>-6</a:t>
            </a:r>
            <a:r>
              <a:rPr lang="zh-CN" altLang="en-US" sz="1600" dirty="0">
                <a:solidFill>
                  <a:srgbClr val="1B3055"/>
                </a:solidFill>
                <a:latin typeface="微软雅黑" panose="020B0503020204020204" pitchFamily="34" charset="-122"/>
                <a:ea typeface="微软雅黑" panose="020B0503020204020204" pitchFamily="34" charset="-122"/>
              </a:rPr>
              <a:t>）</a:t>
            </a:r>
            <a:endParaRPr lang="en-US" altLang="zh-CN" sz="16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形态学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831272" y="1592774"/>
            <a:ext cx="10529455"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16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形态学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946252" y="1759028"/>
            <a:ext cx="5950954" cy="4602873"/>
          </a:xfrm>
          <a:prstGeom prst="rect">
            <a:avLst/>
          </a:prstGeom>
        </p:spPr>
      </p:pic>
      <p:sp>
        <p:nvSpPr>
          <p:cNvPr id="3" name="矩形 2"/>
          <p:cNvSpPr/>
          <p:nvPr/>
        </p:nvSpPr>
        <p:spPr>
          <a:xfrm>
            <a:off x="1045030" y="1133866"/>
            <a:ext cx="4208698" cy="581057"/>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含有分化程度的形态学编码：</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831272" y="1248053"/>
            <a:ext cx="10529455" cy="4249751"/>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10. </a:t>
            </a:r>
            <a:r>
              <a:rPr lang="zh-CN" altLang="en-US" sz="1800" b="1" dirty="0">
                <a:solidFill>
                  <a:srgbClr val="1B3055"/>
                </a:solidFill>
                <a:latin typeface="微软雅黑" panose="020B0503020204020204" pitchFamily="34" charset="-122"/>
                <a:ea typeface="微软雅黑" panose="020B0503020204020204" pitchFamily="34" charset="-122"/>
              </a:rPr>
              <a:t>与部位相关的形态学术语</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某些形态学术之后提示了好发的特指部位或组织学类型，解剖部位未给出时，可以使用该部位编码。</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M8090/3  </a:t>
            </a:r>
            <a:r>
              <a:rPr lang="zh-CN" altLang="en-US" sz="1400" dirty="0">
                <a:solidFill>
                  <a:srgbClr val="1B3055"/>
                </a:solidFill>
                <a:latin typeface="微软雅黑" panose="020B0503020204020204" pitchFamily="34" charset="-122"/>
                <a:ea typeface="微软雅黑" panose="020B0503020204020204" pitchFamily="34" charset="-122"/>
              </a:rPr>
              <a:t>基底细胞癌（</a:t>
            </a:r>
            <a:r>
              <a:rPr lang="en-US" altLang="zh-CN" sz="1400" dirty="0">
                <a:solidFill>
                  <a:srgbClr val="1B3055"/>
                </a:solidFill>
                <a:latin typeface="微软雅黑" panose="020B0503020204020204" pitchFamily="34" charset="-122"/>
                <a:ea typeface="微软雅黑" panose="020B0503020204020204" pitchFamily="34" charset="-122"/>
              </a:rPr>
              <a:t>C44._</a:t>
            </a:r>
            <a:r>
              <a:rPr lang="zh-CN" altLang="en-US" sz="1400" dirty="0">
                <a:solidFill>
                  <a:srgbClr val="1B3055"/>
                </a:solidFill>
                <a:latin typeface="微软雅黑" panose="020B0503020204020204" pitchFamily="34" charset="-122"/>
                <a:ea typeface="微软雅黑" panose="020B0503020204020204" pitchFamily="34" charset="-122"/>
              </a:rPr>
              <a:t>）皮肤、</a:t>
            </a:r>
            <a:endParaRPr lang="en-US" altLang="zh-CN" sz="14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M8170/3   </a:t>
            </a:r>
            <a:r>
              <a:rPr lang="zh-CN" altLang="en-US" sz="1400" dirty="0">
                <a:solidFill>
                  <a:srgbClr val="1B3055"/>
                </a:solidFill>
                <a:latin typeface="微软雅黑" panose="020B0503020204020204" pitchFamily="34" charset="-122"/>
                <a:ea typeface="微软雅黑" panose="020B0503020204020204" pitchFamily="34" charset="-122"/>
              </a:rPr>
              <a:t>肝细胞癌（</a:t>
            </a:r>
            <a:r>
              <a:rPr lang="en-US" altLang="zh-CN" sz="1400" dirty="0">
                <a:solidFill>
                  <a:srgbClr val="1B3055"/>
                </a:solidFill>
                <a:latin typeface="微软雅黑" panose="020B0503020204020204" pitchFamily="34" charset="-122"/>
                <a:ea typeface="微软雅黑" panose="020B0503020204020204" pitchFamily="34" charset="-122"/>
              </a:rPr>
              <a:t>C22.0</a:t>
            </a:r>
            <a:r>
              <a:rPr lang="zh-CN" altLang="en-US" sz="1400" dirty="0">
                <a:solidFill>
                  <a:srgbClr val="1B3055"/>
                </a:solidFill>
                <a:latin typeface="微软雅黑" panose="020B0503020204020204" pitchFamily="34" charset="-122"/>
                <a:ea typeface="微软雅黑" panose="020B0503020204020204" pitchFamily="34" charset="-122"/>
              </a:rPr>
              <a:t>）肝、</a:t>
            </a:r>
            <a:endParaRPr lang="en-US" altLang="zh-CN" sz="14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M8470/3   </a:t>
            </a:r>
            <a:r>
              <a:rPr lang="zh-CN" altLang="en-US" sz="1400" dirty="0">
                <a:solidFill>
                  <a:srgbClr val="1B3055"/>
                </a:solidFill>
                <a:latin typeface="微软雅黑" panose="020B0503020204020204" pitchFamily="34" charset="-122"/>
                <a:ea typeface="微软雅黑" panose="020B0503020204020204" pitchFamily="34" charset="-122"/>
              </a:rPr>
              <a:t>粘液性囊腺癌，</a:t>
            </a:r>
            <a:r>
              <a:rPr lang="en-US" altLang="zh-CN" sz="1400" dirty="0">
                <a:solidFill>
                  <a:srgbClr val="1B3055"/>
                </a:solidFill>
                <a:latin typeface="微软雅黑" panose="020B0503020204020204" pitchFamily="34" charset="-122"/>
                <a:ea typeface="微软雅黑" panose="020B0503020204020204" pitchFamily="34" charset="-122"/>
              </a:rPr>
              <a:t>NOS</a:t>
            </a:r>
            <a:r>
              <a:rPr lang="zh-CN" altLang="en-US" sz="1400" dirty="0">
                <a:solidFill>
                  <a:srgbClr val="1B3055"/>
                </a:solidFill>
                <a:latin typeface="微软雅黑" panose="020B0503020204020204" pitchFamily="34" charset="-122"/>
                <a:ea typeface="微软雅黑" panose="020B0503020204020204" pitchFamily="34" charset="-122"/>
              </a:rPr>
              <a:t>（</a:t>
            </a:r>
            <a:r>
              <a:rPr lang="en-US" altLang="zh-CN" sz="1400" dirty="0">
                <a:solidFill>
                  <a:srgbClr val="1B3055"/>
                </a:solidFill>
                <a:latin typeface="微软雅黑" panose="020B0503020204020204" pitchFamily="34" charset="-122"/>
                <a:ea typeface="微软雅黑" panose="020B0503020204020204" pitchFamily="34" charset="-122"/>
              </a:rPr>
              <a:t>C56.9</a:t>
            </a:r>
            <a:r>
              <a:rPr lang="zh-CN" altLang="en-US" sz="1400" dirty="0">
                <a:solidFill>
                  <a:srgbClr val="1B3055"/>
                </a:solidFill>
                <a:latin typeface="微软雅黑" panose="020B0503020204020204" pitchFamily="34" charset="-122"/>
                <a:ea typeface="微软雅黑" panose="020B0503020204020204" pitchFamily="34" charset="-122"/>
              </a:rPr>
              <a:t>）卵巢、</a:t>
            </a:r>
            <a:endParaRPr lang="en-US" altLang="zh-CN" sz="14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M8500/3  </a:t>
            </a:r>
            <a:r>
              <a:rPr lang="zh-CN" altLang="en-US" sz="1400" dirty="0">
                <a:solidFill>
                  <a:srgbClr val="1B3055"/>
                </a:solidFill>
                <a:latin typeface="微软雅黑" panose="020B0503020204020204" pitchFamily="34" charset="-122"/>
                <a:ea typeface="微软雅黑" panose="020B0503020204020204" pitchFamily="34" charset="-122"/>
              </a:rPr>
              <a:t>浸润性导管癌，</a:t>
            </a:r>
            <a:r>
              <a:rPr lang="en-US" altLang="zh-CN" sz="1400" dirty="0">
                <a:solidFill>
                  <a:srgbClr val="1B3055"/>
                </a:solidFill>
                <a:latin typeface="微软雅黑" panose="020B0503020204020204" pitchFamily="34" charset="-122"/>
                <a:ea typeface="微软雅黑" panose="020B0503020204020204" pitchFamily="34" charset="-122"/>
              </a:rPr>
              <a:t>NOS</a:t>
            </a:r>
            <a:r>
              <a:rPr lang="zh-CN" altLang="en-US" sz="1400" dirty="0">
                <a:solidFill>
                  <a:srgbClr val="1B3055"/>
                </a:solidFill>
                <a:latin typeface="微软雅黑" panose="020B0503020204020204" pitchFamily="34" charset="-122"/>
                <a:ea typeface="微软雅黑" panose="020B0503020204020204" pitchFamily="34" charset="-122"/>
              </a:rPr>
              <a:t>（</a:t>
            </a:r>
            <a:r>
              <a:rPr lang="en-US" altLang="zh-CN" sz="1400" dirty="0">
                <a:solidFill>
                  <a:srgbClr val="1B3055"/>
                </a:solidFill>
                <a:latin typeface="微软雅黑" panose="020B0503020204020204" pitchFamily="34" charset="-122"/>
                <a:ea typeface="微软雅黑" panose="020B0503020204020204" pitchFamily="34" charset="-122"/>
              </a:rPr>
              <a:t>C50._</a:t>
            </a:r>
            <a:r>
              <a:rPr lang="zh-CN" altLang="en-US" sz="1400" dirty="0">
                <a:solidFill>
                  <a:srgbClr val="1B3055"/>
                </a:solidFill>
                <a:latin typeface="微软雅黑" panose="020B0503020204020204" pitchFamily="34" charset="-122"/>
                <a:ea typeface="微软雅黑" panose="020B0503020204020204" pitchFamily="34" charset="-122"/>
              </a:rPr>
              <a:t>）乳房、</a:t>
            </a:r>
            <a:endParaRPr lang="en-US" altLang="zh-CN" sz="14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M938-M948 </a:t>
            </a:r>
            <a:r>
              <a:rPr lang="zh-CN" altLang="en-US" sz="1400" dirty="0">
                <a:solidFill>
                  <a:srgbClr val="1B3055"/>
                </a:solidFill>
                <a:latin typeface="微软雅黑" panose="020B0503020204020204" pitchFamily="34" charset="-122"/>
                <a:ea typeface="微软雅黑" panose="020B0503020204020204" pitchFamily="34" charset="-122"/>
              </a:rPr>
              <a:t>神经胶质瘤（</a:t>
            </a:r>
            <a:r>
              <a:rPr lang="en-US" altLang="zh-CN" sz="1400" dirty="0">
                <a:solidFill>
                  <a:srgbClr val="1B3055"/>
                </a:solidFill>
                <a:latin typeface="微软雅黑" panose="020B0503020204020204" pitchFamily="34" charset="-122"/>
                <a:ea typeface="微软雅黑" panose="020B0503020204020204" pitchFamily="34" charset="-122"/>
              </a:rPr>
              <a:t>C71._</a:t>
            </a:r>
            <a:r>
              <a:rPr lang="zh-CN" altLang="en-US" sz="1400" dirty="0">
                <a:solidFill>
                  <a:srgbClr val="1B3055"/>
                </a:solidFill>
                <a:latin typeface="微软雅黑" panose="020B0503020204020204" pitchFamily="34" charset="-122"/>
                <a:ea typeface="微软雅黑" panose="020B0503020204020204" pitchFamily="34" charset="-122"/>
              </a:rPr>
              <a:t>）脑</a:t>
            </a:r>
            <a:endParaRPr lang="zh-CN" altLang="en-US"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但诊断中所给部位不同于括号中给出的解剖学部位时，编码者应忽略形态学术语后边的解剖学编码，采用与诊断相适应的解剖学部位和编码。</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胰腺浸润性导管癌       </a:t>
            </a:r>
            <a:r>
              <a:rPr lang="en-US" altLang="zh-CN" sz="1400" dirty="0">
                <a:solidFill>
                  <a:srgbClr val="1B3055"/>
                </a:solidFill>
                <a:latin typeface="微软雅黑" panose="020B0503020204020204" pitchFamily="34" charset="-122"/>
                <a:ea typeface="微软雅黑" panose="020B0503020204020204" pitchFamily="34" charset="-122"/>
              </a:rPr>
              <a:t>M8500/3 </a:t>
            </a:r>
            <a:r>
              <a:rPr lang="zh-CN" altLang="en-US" sz="1400" dirty="0">
                <a:solidFill>
                  <a:srgbClr val="1B3055"/>
                </a:solidFill>
                <a:latin typeface="微软雅黑" panose="020B0503020204020204" pitchFamily="34" charset="-122"/>
                <a:ea typeface="微软雅黑" panose="020B0503020204020204" pitchFamily="34" charset="-122"/>
              </a:rPr>
              <a:t>腺癌，浸润性（</a:t>
            </a:r>
            <a:r>
              <a:rPr lang="en-US" altLang="zh-CN" sz="1400" dirty="0">
                <a:solidFill>
                  <a:srgbClr val="1B3055"/>
                </a:solidFill>
                <a:latin typeface="微软雅黑" panose="020B0503020204020204" pitchFamily="34" charset="-122"/>
                <a:ea typeface="微软雅黑" panose="020B0503020204020204" pitchFamily="34" charset="-122"/>
              </a:rPr>
              <a:t>C50._</a:t>
            </a:r>
            <a:r>
              <a:rPr lang="zh-CN" altLang="en-US" sz="1400" dirty="0">
                <a:solidFill>
                  <a:srgbClr val="1B3055"/>
                </a:solidFill>
                <a:latin typeface="微软雅黑" panose="020B0503020204020204" pitchFamily="34" charset="-122"/>
                <a:ea typeface="微软雅黑" panose="020B0503020204020204" pitchFamily="34" charset="-122"/>
              </a:rPr>
              <a:t>）   </a:t>
            </a:r>
            <a:r>
              <a:rPr lang="en-US" altLang="zh-CN" sz="1400" b="1" dirty="0">
                <a:solidFill>
                  <a:srgbClr val="FF0000"/>
                </a:solidFill>
                <a:latin typeface="微软雅黑" panose="020B0503020204020204" pitchFamily="34" charset="-122"/>
                <a:ea typeface="微软雅黑" panose="020B0503020204020204" pitchFamily="34" charset="-122"/>
              </a:rPr>
              <a:t>C25.9  </a:t>
            </a:r>
            <a:r>
              <a:rPr lang="zh-CN" altLang="en-US" sz="1400" b="1" dirty="0">
                <a:solidFill>
                  <a:srgbClr val="FF0000"/>
                </a:solidFill>
                <a:latin typeface="微软雅黑" panose="020B0503020204020204" pitchFamily="34" charset="-122"/>
                <a:ea typeface="微软雅黑" panose="020B0503020204020204" pitchFamily="34" charset="-122"/>
              </a:rPr>
              <a:t>胰  </a:t>
            </a:r>
            <a:r>
              <a:rPr lang="en-US" altLang="zh-CN" sz="1400" b="1" dirty="0">
                <a:solidFill>
                  <a:srgbClr val="FF0000"/>
                </a:solidFill>
                <a:latin typeface="微软雅黑" panose="020B0503020204020204" pitchFamily="34" charset="-122"/>
                <a:ea typeface="微软雅黑" panose="020B0503020204020204" pitchFamily="34" charset="-122"/>
              </a:rPr>
              <a:t>NOS</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某些形态学术语看起来像起源于特殊部位，是假性解剖学性形态学术语，可以不必编码到该部位。</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en-US" altLang="zh-CN" sz="1400" dirty="0">
                <a:solidFill>
                  <a:srgbClr val="1B3055"/>
                </a:solidFill>
                <a:latin typeface="微软雅黑" panose="020B0503020204020204" pitchFamily="34" charset="-122"/>
                <a:ea typeface="微软雅黑" panose="020B0503020204020204" pitchFamily="34" charset="-122"/>
              </a:rPr>
              <a:t>M8160/3    </a:t>
            </a:r>
            <a:r>
              <a:rPr lang="zh-CN" altLang="en-US" sz="1400" dirty="0">
                <a:solidFill>
                  <a:srgbClr val="1B3055"/>
                </a:solidFill>
                <a:latin typeface="微软雅黑" panose="020B0503020204020204" pitchFamily="34" charset="-122"/>
                <a:ea typeface="微软雅黑" panose="020B0503020204020204" pitchFamily="34" charset="-122"/>
              </a:rPr>
              <a:t>胆管癌（</a:t>
            </a:r>
            <a:r>
              <a:rPr lang="en-US" altLang="zh-CN" sz="1400" dirty="0">
                <a:solidFill>
                  <a:srgbClr val="1B3055"/>
                </a:solidFill>
                <a:latin typeface="微软雅黑" panose="020B0503020204020204" pitchFamily="34" charset="-122"/>
                <a:ea typeface="微软雅黑" panose="020B0503020204020204" pitchFamily="34" charset="-122"/>
              </a:rPr>
              <a:t>C22.1  ,  C24.O</a:t>
            </a:r>
            <a:r>
              <a:rPr lang="zh-CN" altLang="en-US" sz="1400" dirty="0">
                <a:solidFill>
                  <a:srgbClr val="1B3055"/>
                </a:solidFill>
                <a:latin typeface="微软雅黑" panose="020B0503020204020204" pitchFamily="34" charset="-122"/>
                <a:ea typeface="微软雅黑" panose="020B0503020204020204" pitchFamily="34" charset="-122"/>
              </a:rPr>
              <a:t>）</a:t>
            </a:r>
            <a:endParaRPr lang="en-US" altLang="zh-CN" sz="14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形态学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367646" y="5343896"/>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custDataLst>
              <p:tags r:id="rId1"/>
            </p:custDataLst>
          </p:nvPr>
        </p:nvCxnSpPr>
        <p:spPr>
          <a:xfrm>
            <a:off x="1311059"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
            </p:custDataLst>
          </p:nvPr>
        </p:nvCxnSpPr>
        <p:spPr>
          <a:xfrm>
            <a:off x="4955537"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3"/>
            </p:custDataLst>
          </p:nvPr>
        </p:nvCxnSpPr>
        <p:spPr>
          <a:xfrm>
            <a:off x="8608481" y="3084563"/>
            <a:ext cx="0" cy="23383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4"/>
            </p:custDataLst>
          </p:nvPr>
        </p:nvSpPr>
        <p:spPr>
          <a:xfrm>
            <a:off x="1298359"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0" name="矩形 19"/>
          <p:cNvSpPr/>
          <p:nvPr>
            <p:custDataLst>
              <p:tags r:id="rId5"/>
            </p:custDataLst>
          </p:nvPr>
        </p:nvSpPr>
        <p:spPr>
          <a:xfrm>
            <a:off x="4942837"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矩形 21"/>
          <p:cNvSpPr/>
          <p:nvPr>
            <p:custDataLst>
              <p:tags r:id="rId6"/>
            </p:custDataLst>
          </p:nvPr>
        </p:nvSpPr>
        <p:spPr>
          <a:xfrm>
            <a:off x="8595781" y="3031624"/>
            <a:ext cx="36000" cy="606425"/>
          </a:xfrm>
          <a:prstGeom prst="rect">
            <a:avLst/>
          </a:prstGeom>
          <a:gradFill>
            <a:gsLst>
              <a:gs pos="0">
                <a:schemeClr val="accent2"/>
              </a:gs>
              <a:gs pos="7300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 name="序号"/>
          <p:cNvSpPr txBox="1"/>
          <p:nvPr>
            <p:custDataLst>
              <p:tags r:id="rId7"/>
            </p:custDataLst>
          </p:nvPr>
        </p:nvSpPr>
        <p:spPr>
          <a:xfrm>
            <a:off x="174561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01</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0" name="项标题"/>
          <p:cNvSpPr txBox="1"/>
          <p:nvPr>
            <p:custDataLst>
              <p:tags r:id="rId8"/>
            </p:custDataLst>
          </p:nvPr>
        </p:nvSpPr>
        <p:spPr>
          <a:xfrm>
            <a:off x="1515745" y="3946525"/>
            <a:ext cx="2997200" cy="1841500"/>
          </a:xfrm>
          <a:prstGeom prst="rect">
            <a:avLst/>
          </a:prstGeom>
          <a:noFill/>
        </p:spPr>
        <p:txBody>
          <a:bodyPr wrap="square" lIns="0" tIns="0" rIns="0" bIns="0" rtlCol="0" anchor="t" anchorCtr="0">
            <a:noAutofit/>
          </a:bodyPr>
          <a:lstStyle/>
          <a:p>
            <a:pPr>
              <a:lnSpc>
                <a:spcPct val="100000"/>
              </a:lnSpc>
            </a:pPr>
            <a:r>
              <a:rPr lang="en-US" altLang="zh-CN" sz="2400" b="1" spc="300" dirty="0">
                <a:solidFill>
                  <a:schemeClr val="tx2"/>
                </a:solidFill>
                <a:latin typeface="+mn-ea"/>
              </a:rPr>
              <a:t>ICD10</a:t>
            </a:r>
            <a:r>
              <a:rPr lang="zh-CN" altLang="en-US" sz="2400" b="1" spc="300" dirty="0">
                <a:solidFill>
                  <a:schemeClr val="tx2"/>
                </a:solidFill>
                <a:latin typeface="+mn-ea"/>
              </a:rPr>
              <a:t>与</a:t>
            </a:r>
            <a:r>
              <a:rPr lang="en-US" altLang="zh-CN" sz="2400" b="1" spc="300" dirty="0">
                <a:solidFill>
                  <a:schemeClr val="tx2"/>
                </a:solidFill>
                <a:latin typeface="+mn-ea"/>
              </a:rPr>
              <a:t>ICD-O-3</a:t>
            </a:r>
            <a:endParaRPr lang="en-US" altLang="zh-CN" sz="2400" b="1" spc="300" dirty="0">
              <a:solidFill>
                <a:schemeClr val="tx2"/>
              </a:solidFill>
              <a:latin typeface="+mn-ea"/>
            </a:endParaRPr>
          </a:p>
        </p:txBody>
      </p:sp>
      <p:sp>
        <p:nvSpPr>
          <p:cNvPr id="11" name="序号"/>
          <p:cNvSpPr txBox="1"/>
          <p:nvPr>
            <p:custDataLst>
              <p:tags r:id="rId9"/>
            </p:custDataLst>
          </p:nvPr>
        </p:nvSpPr>
        <p:spPr>
          <a:xfrm>
            <a:off x="539813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02</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2" name="项标题"/>
          <p:cNvSpPr txBox="1"/>
          <p:nvPr>
            <p:custDataLst>
              <p:tags r:id="rId10"/>
            </p:custDataLst>
          </p:nvPr>
        </p:nvSpPr>
        <p:spPr>
          <a:xfrm>
            <a:off x="5398351" y="3946257"/>
            <a:ext cx="2399441" cy="1841500"/>
          </a:xfrm>
          <a:prstGeom prst="rect">
            <a:avLst/>
          </a:prstGeom>
          <a:noFill/>
        </p:spPr>
        <p:txBody>
          <a:bodyPr wrap="square" lIns="0" tIns="0" rIns="0" bIns="0" rtlCol="0" anchor="t" anchorCtr="0">
            <a:noAutofit/>
          </a:bodyPr>
          <a:lstStyle/>
          <a:p>
            <a:pPr>
              <a:lnSpc>
                <a:spcPct val="100000"/>
              </a:lnSpc>
            </a:pPr>
            <a:r>
              <a:rPr lang="zh-CN" altLang="en-US" sz="2400" b="1" spc="300" dirty="0">
                <a:solidFill>
                  <a:schemeClr val="tx2"/>
                </a:solidFill>
                <a:latin typeface="+mn-ea"/>
              </a:rPr>
              <a:t>编码步骤</a:t>
            </a:r>
            <a:endParaRPr lang="zh-CN" altLang="en-US" sz="2400" b="1" spc="300" dirty="0">
              <a:solidFill>
                <a:schemeClr val="tx2"/>
              </a:solidFill>
              <a:latin typeface="+mn-ea"/>
            </a:endParaRPr>
          </a:p>
        </p:txBody>
      </p:sp>
      <p:sp>
        <p:nvSpPr>
          <p:cNvPr id="13" name="序号"/>
          <p:cNvSpPr txBox="1"/>
          <p:nvPr>
            <p:custDataLst>
              <p:tags r:id="rId11"/>
            </p:custDataLst>
          </p:nvPr>
        </p:nvSpPr>
        <p:spPr>
          <a:xfrm>
            <a:off x="9059545" y="2504440"/>
            <a:ext cx="2399665" cy="1238885"/>
          </a:xfrm>
          <a:prstGeom prst="rect">
            <a:avLst/>
          </a:prstGeom>
          <a:noFill/>
        </p:spPr>
        <p:txBody>
          <a:bodyPr wrap="none" lIns="0" tIns="0" rIns="0" bIns="0" rtlCol="0" anchor="b" anchorCtr="0">
            <a:noAutofit/>
          </a:bodyPr>
          <a:lstStyle/>
          <a:p>
            <a:pPr algn="l">
              <a:lnSpc>
                <a:spcPct val="100000"/>
              </a:lnSpc>
            </a:pPr>
            <a:r>
              <a:rPr lang="en-US" sz="4800" b="1" dirty="0">
                <a:gradFill flip="none" rotWithShape="1">
                  <a:gsLst>
                    <a:gs pos="66000">
                      <a:schemeClr val="accent1"/>
                    </a:gs>
                    <a:gs pos="7000">
                      <a:schemeClr val="accent2"/>
                    </a:gs>
                  </a:gsLst>
                  <a:lin ang="2700000" scaled="1"/>
                  <a:tileRect/>
                </a:gradFill>
                <a:latin typeface="+mn-ea"/>
              </a:rPr>
              <a:t>03</a:t>
            </a:r>
            <a:endParaRPr lang="en-US" sz="4800" b="1" dirty="0">
              <a:gradFill flip="none" rotWithShape="1">
                <a:gsLst>
                  <a:gs pos="66000">
                    <a:schemeClr val="accent1"/>
                  </a:gs>
                  <a:gs pos="7000">
                    <a:schemeClr val="accent2"/>
                  </a:gs>
                </a:gsLst>
                <a:lin ang="2700000" scaled="1"/>
                <a:tileRect/>
              </a:gradFill>
              <a:latin typeface="+mn-ea"/>
            </a:endParaRPr>
          </a:p>
        </p:txBody>
      </p:sp>
      <p:sp>
        <p:nvSpPr>
          <p:cNvPr id="14" name="项标题"/>
          <p:cNvSpPr txBox="1"/>
          <p:nvPr>
            <p:custDataLst>
              <p:tags r:id="rId12"/>
            </p:custDataLst>
          </p:nvPr>
        </p:nvSpPr>
        <p:spPr>
          <a:xfrm>
            <a:off x="9059761" y="3946257"/>
            <a:ext cx="2399441" cy="1841500"/>
          </a:xfrm>
          <a:prstGeom prst="rect">
            <a:avLst/>
          </a:prstGeom>
          <a:noFill/>
        </p:spPr>
        <p:txBody>
          <a:bodyPr wrap="square" lIns="0" tIns="0" rIns="0" bIns="0" rtlCol="0" anchor="t" anchorCtr="0">
            <a:noAutofit/>
          </a:bodyPr>
          <a:lstStyle/>
          <a:p>
            <a:pPr>
              <a:lnSpc>
                <a:spcPct val="100000"/>
              </a:lnSpc>
            </a:pPr>
            <a:r>
              <a:rPr lang="zh-CN" altLang="en-US" sz="2400" b="1" spc="300" dirty="0">
                <a:solidFill>
                  <a:schemeClr val="tx2"/>
                </a:solidFill>
                <a:latin typeface="+mn-ea"/>
              </a:rPr>
              <a:t>编码规则</a:t>
            </a:r>
            <a:endParaRPr lang="zh-CN" altLang="en-US" sz="2400" b="1" spc="300" dirty="0">
              <a:solidFill>
                <a:schemeClr val="tx2"/>
              </a:solidFill>
              <a:latin typeface="+mn-ea"/>
            </a:endParaRPr>
          </a:p>
        </p:txBody>
      </p:sp>
      <p:sp>
        <p:nvSpPr>
          <p:cNvPr id="4" name="标题"/>
          <p:cNvSpPr>
            <a:spLocks noGrp="1"/>
          </p:cNvSpPr>
          <p:nvPr>
            <p:ph type="title"/>
            <p:custDataLst>
              <p:tags r:id="rId13"/>
            </p:custDataLst>
          </p:nvPr>
        </p:nvSpPr>
        <p:spPr/>
        <p:txBody>
          <a:bodyPr/>
          <a:lstStyle/>
          <a:p>
            <a:r>
              <a:rPr lang="zh-CN" altLang="en-US"/>
              <a:t>目录</a:t>
            </a:r>
            <a:endParaRPr lang="zh-CN" altLang="en-US"/>
          </a:p>
        </p:txBody>
      </p:sp>
      <p:sp>
        <p:nvSpPr>
          <p:cNvPr id="2" name="任意多边形: 形状 5"/>
          <p:cNvSpPr/>
          <p:nvPr userDrawn="1">
            <p:custDataLst>
              <p:tags r:id="rId14"/>
            </p:custDataLst>
          </p:nvPr>
        </p:nvSpPr>
        <p:spPr>
          <a:xfrm>
            <a:off x="2872096" y="682094"/>
            <a:ext cx="3209389" cy="477313"/>
          </a:xfrm>
          <a:custGeom>
            <a:avLst/>
            <a:gdLst/>
            <a:ahLst/>
            <a:cxnLst/>
            <a:rect l="l" t="t" r="r" b="b"/>
            <a:pathLst>
              <a:path w="1351787" h="201044">
                <a:moveTo>
                  <a:pt x="264500" y="22604"/>
                </a:moveTo>
                <a:cubicBezTo>
                  <a:pt x="244659" y="22604"/>
                  <a:pt x="228586" y="29803"/>
                  <a:pt x="216279" y="44202"/>
                </a:cubicBezTo>
                <a:cubicBezTo>
                  <a:pt x="203973" y="58601"/>
                  <a:pt x="197820" y="77479"/>
                  <a:pt x="197820" y="100836"/>
                </a:cubicBezTo>
                <a:cubicBezTo>
                  <a:pt x="197820" y="124360"/>
                  <a:pt x="203827" y="143217"/>
                  <a:pt x="215840" y="157407"/>
                </a:cubicBezTo>
                <a:cubicBezTo>
                  <a:pt x="227853" y="171597"/>
                  <a:pt x="243529" y="178692"/>
                  <a:pt x="262867" y="178692"/>
                </a:cubicBezTo>
                <a:cubicBezTo>
                  <a:pt x="283629" y="178692"/>
                  <a:pt x="299932" y="171890"/>
                  <a:pt x="311778" y="158286"/>
                </a:cubicBezTo>
                <a:cubicBezTo>
                  <a:pt x="323624" y="144682"/>
                  <a:pt x="329547" y="125658"/>
                  <a:pt x="329547" y="101213"/>
                </a:cubicBezTo>
                <a:cubicBezTo>
                  <a:pt x="329547" y="76098"/>
                  <a:pt x="323750" y="56718"/>
                  <a:pt x="312155" y="43072"/>
                </a:cubicBezTo>
                <a:cubicBezTo>
                  <a:pt x="300560" y="29427"/>
                  <a:pt x="284675" y="22604"/>
                  <a:pt x="264500" y="22604"/>
                </a:cubicBezTo>
                <a:close/>
                <a:moveTo>
                  <a:pt x="1078692" y="3265"/>
                </a:moveTo>
                <a:lnTo>
                  <a:pt x="1215944" y="3265"/>
                </a:lnTo>
                <a:lnTo>
                  <a:pt x="1215944" y="25617"/>
                </a:lnTo>
                <a:lnTo>
                  <a:pt x="1159812" y="25617"/>
                </a:lnTo>
                <a:lnTo>
                  <a:pt x="1159812" y="197779"/>
                </a:lnTo>
                <a:lnTo>
                  <a:pt x="1134572" y="197779"/>
                </a:lnTo>
                <a:lnTo>
                  <a:pt x="1134572" y="25617"/>
                </a:lnTo>
                <a:lnTo>
                  <a:pt x="1078692" y="25617"/>
                </a:lnTo>
                <a:close/>
                <a:moveTo>
                  <a:pt x="888857" y="3265"/>
                </a:moveTo>
                <a:lnTo>
                  <a:pt x="920376" y="3265"/>
                </a:lnTo>
                <a:lnTo>
                  <a:pt x="1015561" y="151945"/>
                </a:lnTo>
                <a:cubicBezTo>
                  <a:pt x="1020081" y="158977"/>
                  <a:pt x="1022760" y="163456"/>
                  <a:pt x="1023598" y="165381"/>
                </a:cubicBezTo>
                <a:lnTo>
                  <a:pt x="1024100" y="165381"/>
                </a:lnTo>
                <a:cubicBezTo>
                  <a:pt x="1023263" y="159856"/>
                  <a:pt x="1022844" y="150396"/>
                  <a:pt x="1022844" y="137001"/>
                </a:cubicBezTo>
                <a:lnTo>
                  <a:pt x="1022844" y="3265"/>
                </a:lnTo>
                <a:lnTo>
                  <a:pt x="1047708" y="3265"/>
                </a:lnTo>
                <a:lnTo>
                  <a:pt x="1047708" y="197779"/>
                </a:lnTo>
                <a:lnTo>
                  <a:pt x="1017947" y="197779"/>
                </a:lnTo>
                <a:lnTo>
                  <a:pt x="920125" y="46463"/>
                </a:lnTo>
                <a:cubicBezTo>
                  <a:pt x="917362" y="42193"/>
                  <a:pt x="915144" y="37966"/>
                  <a:pt x="913469" y="33780"/>
                </a:cubicBezTo>
                <a:lnTo>
                  <a:pt x="912716" y="33780"/>
                </a:lnTo>
                <a:cubicBezTo>
                  <a:pt x="913386" y="38133"/>
                  <a:pt x="913721" y="47216"/>
                  <a:pt x="913721" y="61029"/>
                </a:cubicBezTo>
                <a:lnTo>
                  <a:pt x="913721" y="197779"/>
                </a:lnTo>
                <a:lnTo>
                  <a:pt x="888857" y="197779"/>
                </a:lnTo>
                <a:close/>
                <a:moveTo>
                  <a:pt x="745982" y="3265"/>
                </a:moveTo>
                <a:lnTo>
                  <a:pt x="846190" y="3265"/>
                </a:lnTo>
                <a:lnTo>
                  <a:pt x="846190" y="25617"/>
                </a:lnTo>
                <a:lnTo>
                  <a:pt x="771097" y="25617"/>
                </a:lnTo>
                <a:lnTo>
                  <a:pt x="771097" y="87902"/>
                </a:lnTo>
                <a:lnTo>
                  <a:pt x="840664" y="87902"/>
                </a:lnTo>
                <a:lnTo>
                  <a:pt x="840664" y="110129"/>
                </a:lnTo>
                <a:lnTo>
                  <a:pt x="771097" y="110129"/>
                </a:lnTo>
                <a:lnTo>
                  <a:pt x="771097" y="175553"/>
                </a:lnTo>
                <a:lnTo>
                  <a:pt x="850585" y="175553"/>
                </a:lnTo>
                <a:lnTo>
                  <a:pt x="850585" y="197779"/>
                </a:lnTo>
                <a:lnTo>
                  <a:pt x="745982" y="197779"/>
                </a:lnTo>
                <a:close/>
                <a:moveTo>
                  <a:pt x="583392" y="3265"/>
                </a:moveTo>
                <a:lnTo>
                  <a:pt x="720644" y="3265"/>
                </a:lnTo>
                <a:lnTo>
                  <a:pt x="720644" y="25617"/>
                </a:lnTo>
                <a:lnTo>
                  <a:pt x="664512" y="25617"/>
                </a:lnTo>
                <a:lnTo>
                  <a:pt x="664512" y="197779"/>
                </a:lnTo>
                <a:lnTo>
                  <a:pt x="639272" y="197779"/>
                </a:lnTo>
                <a:lnTo>
                  <a:pt x="639272" y="25617"/>
                </a:lnTo>
                <a:lnTo>
                  <a:pt x="583392" y="25617"/>
                </a:lnTo>
                <a:close/>
                <a:moveTo>
                  <a:pt x="393557" y="3265"/>
                </a:moveTo>
                <a:lnTo>
                  <a:pt x="425076" y="3265"/>
                </a:lnTo>
                <a:lnTo>
                  <a:pt x="520261" y="151945"/>
                </a:lnTo>
                <a:cubicBezTo>
                  <a:pt x="524781" y="158977"/>
                  <a:pt x="527460" y="163456"/>
                  <a:pt x="528298" y="165381"/>
                </a:cubicBezTo>
                <a:lnTo>
                  <a:pt x="528800" y="165381"/>
                </a:lnTo>
                <a:cubicBezTo>
                  <a:pt x="527963" y="159856"/>
                  <a:pt x="527544" y="150396"/>
                  <a:pt x="527544" y="137001"/>
                </a:cubicBezTo>
                <a:lnTo>
                  <a:pt x="527544" y="3265"/>
                </a:lnTo>
                <a:lnTo>
                  <a:pt x="552408" y="3265"/>
                </a:lnTo>
                <a:lnTo>
                  <a:pt x="552408" y="197779"/>
                </a:lnTo>
                <a:lnTo>
                  <a:pt x="522647" y="197779"/>
                </a:lnTo>
                <a:lnTo>
                  <a:pt x="424825" y="46463"/>
                </a:lnTo>
                <a:cubicBezTo>
                  <a:pt x="422062" y="42193"/>
                  <a:pt x="419844" y="37966"/>
                  <a:pt x="418169" y="33780"/>
                </a:cubicBezTo>
                <a:lnTo>
                  <a:pt x="417416" y="33780"/>
                </a:lnTo>
                <a:cubicBezTo>
                  <a:pt x="418086" y="38133"/>
                  <a:pt x="418421" y="47216"/>
                  <a:pt x="418421" y="61029"/>
                </a:cubicBezTo>
                <a:lnTo>
                  <a:pt x="418421" y="197779"/>
                </a:lnTo>
                <a:lnTo>
                  <a:pt x="393557" y="197779"/>
                </a:lnTo>
                <a:close/>
                <a:moveTo>
                  <a:pt x="1300929" y="0"/>
                </a:moveTo>
                <a:cubicBezTo>
                  <a:pt x="1320268" y="0"/>
                  <a:pt x="1334458" y="2344"/>
                  <a:pt x="1343499" y="7033"/>
                </a:cubicBezTo>
                <a:lnTo>
                  <a:pt x="1343499" y="34408"/>
                </a:lnTo>
                <a:cubicBezTo>
                  <a:pt x="1331779" y="26287"/>
                  <a:pt x="1316961" y="22227"/>
                  <a:pt x="1299046" y="22227"/>
                </a:cubicBezTo>
                <a:cubicBezTo>
                  <a:pt x="1287158" y="22227"/>
                  <a:pt x="1277468" y="24718"/>
                  <a:pt x="1269976" y="29699"/>
                </a:cubicBezTo>
                <a:cubicBezTo>
                  <a:pt x="1262483" y="34680"/>
                  <a:pt x="1258737" y="41607"/>
                  <a:pt x="1258737" y="50481"/>
                </a:cubicBezTo>
                <a:cubicBezTo>
                  <a:pt x="1258737" y="58350"/>
                  <a:pt x="1261332" y="64755"/>
                  <a:pt x="1266522" y="69694"/>
                </a:cubicBezTo>
                <a:cubicBezTo>
                  <a:pt x="1271713" y="74633"/>
                  <a:pt x="1282972" y="81372"/>
                  <a:pt x="1300302" y="89911"/>
                </a:cubicBezTo>
                <a:cubicBezTo>
                  <a:pt x="1319389" y="99036"/>
                  <a:pt x="1332741" y="108161"/>
                  <a:pt x="1340360" y="117286"/>
                </a:cubicBezTo>
                <a:cubicBezTo>
                  <a:pt x="1347978" y="126411"/>
                  <a:pt x="1351787" y="136667"/>
                  <a:pt x="1351787" y="148052"/>
                </a:cubicBezTo>
                <a:cubicBezTo>
                  <a:pt x="1351787" y="165130"/>
                  <a:pt x="1345592" y="178231"/>
                  <a:pt x="1333202" y="187356"/>
                </a:cubicBezTo>
                <a:cubicBezTo>
                  <a:pt x="1320812" y="196481"/>
                  <a:pt x="1303608" y="201044"/>
                  <a:pt x="1281591" y="201044"/>
                </a:cubicBezTo>
                <a:cubicBezTo>
                  <a:pt x="1273889" y="201044"/>
                  <a:pt x="1264911" y="199977"/>
                  <a:pt x="1254656" y="197842"/>
                </a:cubicBezTo>
                <a:cubicBezTo>
                  <a:pt x="1244400" y="195707"/>
                  <a:pt x="1236929" y="193049"/>
                  <a:pt x="1232241" y="189868"/>
                </a:cubicBezTo>
                <a:lnTo>
                  <a:pt x="1232241" y="161237"/>
                </a:lnTo>
                <a:cubicBezTo>
                  <a:pt x="1238184" y="166427"/>
                  <a:pt x="1246137" y="170697"/>
                  <a:pt x="1256100" y="174046"/>
                </a:cubicBezTo>
                <a:cubicBezTo>
                  <a:pt x="1266062" y="177394"/>
                  <a:pt x="1275522" y="179069"/>
                  <a:pt x="1284479" y="179069"/>
                </a:cubicBezTo>
                <a:cubicBezTo>
                  <a:pt x="1311771" y="179069"/>
                  <a:pt x="1325416" y="169358"/>
                  <a:pt x="1325416" y="149935"/>
                </a:cubicBezTo>
                <a:cubicBezTo>
                  <a:pt x="1325416" y="144494"/>
                  <a:pt x="1323951" y="139597"/>
                  <a:pt x="1321021" y="135243"/>
                </a:cubicBezTo>
                <a:cubicBezTo>
                  <a:pt x="1318091" y="130890"/>
                  <a:pt x="1314073" y="127039"/>
                  <a:pt x="1308966" y="123691"/>
                </a:cubicBezTo>
                <a:cubicBezTo>
                  <a:pt x="1303860" y="120342"/>
                  <a:pt x="1294274" y="115193"/>
                  <a:pt x="1280210" y="108245"/>
                </a:cubicBezTo>
                <a:cubicBezTo>
                  <a:pt x="1260704" y="98534"/>
                  <a:pt x="1247854" y="89514"/>
                  <a:pt x="1241659" y="81184"/>
                </a:cubicBezTo>
                <a:cubicBezTo>
                  <a:pt x="1235464" y="72854"/>
                  <a:pt x="1232366" y="63331"/>
                  <a:pt x="1232366" y="52616"/>
                </a:cubicBezTo>
                <a:cubicBezTo>
                  <a:pt x="1232366" y="36459"/>
                  <a:pt x="1238854" y="23650"/>
                  <a:pt x="1251830" y="14190"/>
                </a:cubicBezTo>
                <a:cubicBezTo>
                  <a:pt x="1264806" y="4730"/>
                  <a:pt x="1281173" y="0"/>
                  <a:pt x="1300929" y="0"/>
                </a:cubicBezTo>
                <a:close/>
                <a:moveTo>
                  <a:pt x="266007" y="0"/>
                </a:moveTo>
                <a:cubicBezTo>
                  <a:pt x="293047" y="0"/>
                  <a:pt x="314813" y="9084"/>
                  <a:pt x="331305" y="27250"/>
                </a:cubicBezTo>
                <a:cubicBezTo>
                  <a:pt x="347797" y="45416"/>
                  <a:pt x="356043" y="69066"/>
                  <a:pt x="356043" y="98199"/>
                </a:cubicBezTo>
                <a:cubicBezTo>
                  <a:pt x="356043" y="129760"/>
                  <a:pt x="347588" y="154791"/>
                  <a:pt x="330677" y="173292"/>
                </a:cubicBezTo>
                <a:cubicBezTo>
                  <a:pt x="313766" y="191793"/>
                  <a:pt x="291163" y="201044"/>
                  <a:pt x="262867" y="201044"/>
                </a:cubicBezTo>
                <a:cubicBezTo>
                  <a:pt x="235241" y="201044"/>
                  <a:pt x="213098" y="191961"/>
                  <a:pt x="196439" y="173794"/>
                </a:cubicBezTo>
                <a:cubicBezTo>
                  <a:pt x="179779" y="155628"/>
                  <a:pt x="171450" y="131978"/>
                  <a:pt x="171450" y="102845"/>
                </a:cubicBezTo>
                <a:cubicBezTo>
                  <a:pt x="171450" y="71452"/>
                  <a:pt x="179947" y="46463"/>
                  <a:pt x="196941" y="27878"/>
                </a:cubicBezTo>
                <a:cubicBezTo>
                  <a:pt x="213935" y="9293"/>
                  <a:pt x="236957" y="0"/>
                  <a:pt x="266007" y="0"/>
                </a:cubicBezTo>
                <a:close/>
                <a:moveTo>
                  <a:pt x="99579" y="0"/>
                </a:moveTo>
                <a:cubicBezTo>
                  <a:pt x="118164" y="0"/>
                  <a:pt x="133526" y="2637"/>
                  <a:pt x="145665" y="7912"/>
                </a:cubicBezTo>
                <a:lnTo>
                  <a:pt x="145665" y="34156"/>
                </a:lnTo>
                <a:cubicBezTo>
                  <a:pt x="131768" y="26455"/>
                  <a:pt x="116490" y="22604"/>
                  <a:pt x="99831" y="22604"/>
                </a:cubicBezTo>
                <a:cubicBezTo>
                  <a:pt x="78148" y="22604"/>
                  <a:pt x="60484" y="29824"/>
                  <a:pt x="46839" y="44265"/>
                </a:cubicBezTo>
                <a:cubicBezTo>
                  <a:pt x="33193" y="58706"/>
                  <a:pt x="26370" y="78191"/>
                  <a:pt x="26370" y="102720"/>
                </a:cubicBezTo>
                <a:cubicBezTo>
                  <a:pt x="26370" y="125993"/>
                  <a:pt x="32732" y="144473"/>
                  <a:pt x="45457" y="158161"/>
                </a:cubicBezTo>
                <a:cubicBezTo>
                  <a:pt x="58182" y="171848"/>
                  <a:pt x="74841" y="178692"/>
                  <a:pt x="95436" y="178692"/>
                </a:cubicBezTo>
                <a:cubicBezTo>
                  <a:pt x="114690" y="178692"/>
                  <a:pt x="131433" y="174339"/>
                  <a:pt x="145665" y="165632"/>
                </a:cubicBezTo>
                <a:lnTo>
                  <a:pt x="145665" y="189742"/>
                </a:lnTo>
                <a:cubicBezTo>
                  <a:pt x="131350" y="197277"/>
                  <a:pt x="113393" y="201044"/>
                  <a:pt x="91794" y="201044"/>
                </a:cubicBezTo>
                <a:cubicBezTo>
                  <a:pt x="63917" y="201044"/>
                  <a:pt x="41648" y="192191"/>
                  <a:pt x="24989" y="174485"/>
                </a:cubicBezTo>
                <a:cubicBezTo>
                  <a:pt x="8329" y="156779"/>
                  <a:pt x="0" y="133360"/>
                  <a:pt x="0" y="104227"/>
                </a:cubicBezTo>
                <a:cubicBezTo>
                  <a:pt x="0" y="72917"/>
                  <a:pt x="9376" y="47718"/>
                  <a:pt x="28128" y="28631"/>
                </a:cubicBezTo>
                <a:cubicBezTo>
                  <a:pt x="46880" y="9544"/>
                  <a:pt x="70698" y="0"/>
                  <a:pt x="99579" y="0"/>
                </a:cubicBezTo>
                <a:close/>
              </a:path>
            </a:pathLst>
          </a:custGeom>
          <a:solidFill>
            <a:schemeClr val="accent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ustDataLst>
      <p:tags r:id="rId15"/>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831273" y="1365662"/>
            <a:ext cx="6911440" cy="5127806"/>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11. </a:t>
            </a:r>
            <a:r>
              <a:rPr lang="zh-CN" altLang="en-US" sz="1800" b="1" dirty="0">
                <a:solidFill>
                  <a:srgbClr val="1B3055"/>
                </a:solidFill>
                <a:latin typeface="微软雅黑" panose="020B0503020204020204" pitchFamily="34" charset="-122"/>
                <a:ea typeface="微软雅黑" panose="020B0503020204020204" pitchFamily="34" charset="-122"/>
              </a:rPr>
              <a:t>复合性形态学诊断</a:t>
            </a:r>
            <a:endParaRPr lang="en-US" altLang="zh-CN" sz="1800" b="1"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大多数常用的复合词术语已被列入</a:t>
            </a:r>
            <a:r>
              <a:rPr lang="en-US" altLang="zh-CN" sz="1800" dirty="0">
                <a:solidFill>
                  <a:srgbClr val="1B3055"/>
                </a:solidFill>
                <a:latin typeface="微软雅黑" panose="020B0503020204020204" pitchFamily="34" charset="-122"/>
                <a:ea typeface="微软雅黑" panose="020B0503020204020204" pitchFamily="34" charset="-122"/>
              </a:rPr>
              <a:t>ICD-O</a:t>
            </a:r>
            <a:r>
              <a:rPr lang="zh-CN" altLang="en-US" sz="1800" dirty="0">
                <a:solidFill>
                  <a:srgbClr val="1B3055"/>
                </a:solidFill>
                <a:latin typeface="微软雅黑" panose="020B0503020204020204" pitchFamily="34" charset="-122"/>
                <a:ea typeface="微软雅黑" panose="020B0503020204020204" pitchFamily="34" charset="-122"/>
              </a:rPr>
              <a:t>中，例如：</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腺鳞癌</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混合性腺癌和鳞状细胞癌</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混合性腺癌和表皮样癌 </a:t>
            </a:r>
            <a:r>
              <a:rPr lang="en-US" altLang="zh-CN" sz="1400" dirty="0">
                <a:solidFill>
                  <a:srgbClr val="1B3055"/>
                </a:solidFill>
                <a:latin typeface="微软雅黑" panose="020B0503020204020204" pitchFamily="34" charset="-122"/>
                <a:ea typeface="微软雅黑" panose="020B0503020204020204" pitchFamily="34" charset="-122"/>
              </a:rPr>
              <a:t>M8560/3</a:t>
            </a:r>
            <a:endParaRPr lang="en-US" altLang="zh-CN" sz="14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乳头状腺癌</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滤泡性变异</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乳头状和滤泡性腺癌</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乳头状和滤泡性癌 </a:t>
            </a:r>
            <a:r>
              <a:rPr lang="en-US" altLang="zh-CN" sz="1400" dirty="0">
                <a:solidFill>
                  <a:srgbClr val="1B3055"/>
                </a:solidFill>
                <a:latin typeface="微软雅黑" panose="020B0503020204020204" pitchFamily="34" charset="-122"/>
                <a:ea typeface="微软雅黑" panose="020B0503020204020204" pitchFamily="34" charset="-122"/>
              </a:rPr>
              <a:t>M8340/3</a:t>
            </a:r>
            <a:endParaRPr lang="en-US" altLang="zh-CN" sz="14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基底鳞状细胞癌</a:t>
            </a:r>
            <a:r>
              <a:rPr lang="en-US" altLang="zh-CN" sz="1400" dirty="0">
                <a:solidFill>
                  <a:srgbClr val="1B3055"/>
                </a:solidFill>
                <a:latin typeface="微软雅黑" panose="020B0503020204020204" pitchFamily="34" charset="-122"/>
                <a:ea typeface="微软雅黑" panose="020B0503020204020204" pitchFamily="34" charset="-122"/>
              </a:rPr>
              <a:t>/</a:t>
            </a:r>
            <a:r>
              <a:rPr lang="zh-CN" altLang="en-US" sz="1400" dirty="0">
                <a:solidFill>
                  <a:srgbClr val="1B3055"/>
                </a:solidFill>
                <a:latin typeface="微软雅黑" panose="020B0503020204020204" pitchFamily="34" charset="-122"/>
                <a:ea typeface="微软雅黑" panose="020B0503020204020204" pitchFamily="34" charset="-122"/>
              </a:rPr>
              <a:t>混合性基底鳞状细胞癌 </a:t>
            </a:r>
            <a:r>
              <a:rPr lang="en-US" altLang="zh-CN" sz="1400" dirty="0">
                <a:solidFill>
                  <a:srgbClr val="1B3055"/>
                </a:solidFill>
                <a:latin typeface="微软雅黑" panose="020B0503020204020204" pitchFamily="34" charset="-122"/>
                <a:ea typeface="微软雅黑" panose="020B0503020204020204" pitchFamily="34" charset="-122"/>
              </a:rPr>
              <a:t>M8094/3</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如果形态学第一个词根找不到编码，可以查找词根各种不同排列</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粘液纤维肉瘤 </a:t>
            </a:r>
            <a:r>
              <a:rPr lang="en-US" altLang="zh-CN" sz="1400" dirty="0">
                <a:solidFill>
                  <a:srgbClr val="1B3055"/>
                </a:solidFill>
                <a:latin typeface="微软雅黑" panose="020B0503020204020204" pitchFamily="34" charset="-122"/>
                <a:ea typeface="微软雅黑" panose="020B0503020204020204" pitchFamily="34" charset="-122"/>
              </a:rPr>
              <a:t>— </a:t>
            </a:r>
            <a:r>
              <a:rPr lang="zh-CN" altLang="en-US" sz="1400" dirty="0">
                <a:solidFill>
                  <a:srgbClr val="1B3055"/>
                </a:solidFill>
                <a:latin typeface="微软雅黑" panose="020B0503020204020204" pitchFamily="34" charset="-122"/>
                <a:ea typeface="微软雅黑" panose="020B0503020204020204" pitchFamily="34" charset="-122"/>
              </a:rPr>
              <a:t>纤维粘液肉瘤 </a:t>
            </a:r>
            <a:r>
              <a:rPr lang="en-US" altLang="zh-CN" sz="1400" dirty="0">
                <a:solidFill>
                  <a:srgbClr val="1B3055"/>
                </a:solidFill>
                <a:latin typeface="微软雅黑" panose="020B0503020204020204" pitchFamily="34" charset="-122"/>
                <a:ea typeface="微软雅黑" panose="020B0503020204020204" pitchFamily="34" charset="-122"/>
              </a:rPr>
              <a:t>M8811/3</a:t>
            </a:r>
            <a:endParaRPr lang="en-US" altLang="zh-CN" sz="14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如果没有单一的编码可以包含这个诊断术语，“大码”原则</a:t>
            </a:r>
            <a:endParaRPr lang="en-US" altLang="zh-CN" sz="1800" dirty="0">
              <a:solidFill>
                <a:srgbClr val="1B3055"/>
              </a:solidFill>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1B3055"/>
                </a:solidFill>
                <a:latin typeface="微软雅黑" panose="020B0503020204020204" pitchFamily="34" charset="-122"/>
                <a:ea typeface="微软雅黑" panose="020B0503020204020204" pitchFamily="34" charset="-122"/>
              </a:rPr>
              <a:t>移行细胞表皮样癌   </a:t>
            </a:r>
            <a:r>
              <a:rPr lang="en-US" altLang="zh-CN" sz="1400" b="1" dirty="0">
                <a:solidFill>
                  <a:srgbClr val="FF0000"/>
                </a:solidFill>
                <a:latin typeface="微软雅黑" panose="020B0503020204020204" pitchFamily="34" charset="-122"/>
                <a:ea typeface="微软雅黑" panose="020B0503020204020204" pitchFamily="34" charset="-122"/>
              </a:rPr>
              <a:t>M8120/3</a:t>
            </a:r>
            <a:endParaRPr lang="zh-CN" altLang="en-US" sz="1400" b="1" dirty="0">
              <a:solidFill>
                <a:srgbClr val="FF0000"/>
              </a:solidFill>
              <a:latin typeface="微软雅黑" panose="020B0503020204020204" pitchFamily="34" charset="-122"/>
              <a:ea typeface="微软雅黑" panose="020B0503020204020204" pitchFamily="34" charset="-122"/>
            </a:endParaRPr>
          </a:p>
          <a:p>
            <a:pPr lvl="2">
              <a:lnSpc>
                <a:spcPct val="150000"/>
              </a:lnSpc>
            </a:pPr>
            <a:r>
              <a:rPr lang="zh-CN" altLang="en-US" sz="1000" dirty="0">
                <a:solidFill>
                  <a:srgbClr val="1B3055"/>
                </a:solidFill>
                <a:latin typeface="微软雅黑" panose="020B0503020204020204" pitchFamily="34" charset="-122"/>
                <a:ea typeface="微软雅黑" panose="020B0503020204020204" pitchFamily="34" charset="-122"/>
              </a:rPr>
              <a:t>表皮样癌，</a:t>
            </a:r>
            <a:r>
              <a:rPr lang="en-US" altLang="zh-CN" sz="1000" dirty="0">
                <a:solidFill>
                  <a:srgbClr val="1B3055"/>
                </a:solidFill>
                <a:latin typeface="微软雅黑" panose="020B0503020204020204" pitchFamily="34" charset="-122"/>
                <a:ea typeface="微软雅黑" panose="020B0503020204020204" pitchFamily="34" charset="-122"/>
              </a:rPr>
              <a:t>NOS      M8070/3</a:t>
            </a:r>
            <a:endParaRPr lang="en-US" altLang="zh-CN" sz="1000" dirty="0">
              <a:solidFill>
                <a:srgbClr val="1B3055"/>
              </a:solidFill>
              <a:latin typeface="微软雅黑" panose="020B0503020204020204" pitchFamily="34" charset="-122"/>
              <a:ea typeface="微软雅黑" panose="020B0503020204020204" pitchFamily="34" charset="-122"/>
            </a:endParaRPr>
          </a:p>
          <a:p>
            <a:pPr lvl="2">
              <a:lnSpc>
                <a:spcPct val="150000"/>
              </a:lnSpc>
            </a:pPr>
            <a:r>
              <a:rPr lang="zh-CN" altLang="en-US" sz="1000" dirty="0">
                <a:solidFill>
                  <a:srgbClr val="1B3055"/>
                </a:solidFill>
                <a:latin typeface="微软雅黑" panose="020B0503020204020204" pitchFamily="34" charset="-122"/>
                <a:ea typeface="微软雅黑" panose="020B0503020204020204" pitchFamily="34" charset="-122"/>
              </a:rPr>
              <a:t>移行细胞癌，</a:t>
            </a:r>
            <a:r>
              <a:rPr lang="en-US" altLang="zh-CN" sz="1000" dirty="0">
                <a:solidFill>
                  <a:srgbClr val="1B3055"/>
                </a:solidFill>
                <a:latin typeface="微软雅黑" panose="020B0503020204020204" pitchFamily="34" charset="-122"/>
                <a:ea typeface="微软雅黑" panose="020B0503020204020204" pitchFamily="34" charset="-122"/>
              </a:rPr>
              <a:t>NOS   </a:t>
            </a:r>
            <a:r>
              <a:rPr lang="en-US" altLang="zh-CN" sz="1000" b="1" dirty="0">
                <a:solidFill>
                  <a:srgbClr val="FF0000"/>
                </a:solidFill>
                <a:latin typeface="微软雅黑" panose="020B0503020204020204" pitchFamily="34" charset="-122"/>
                <a:ea typeface="微软雅黑" panose="020B0503020204020204" pitchFamily="34" charset="-122"/>
              </a:rPr>
              <a:t>M8120/3</a:t>
            </a:r>
            <a:endParaRPr lang="en-US" altLang="zh-CN" sz="1000" b="1"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形态学</a:t>
            </a:r>
            <a:endParaRPr lang="zh-CN" altLang="en-US" sz="4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858543" y="1017830"/>
            <a:ext cx="4111872" cy="568098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878774" y="1650669"/>
            <a:ext cx="10229150" cy="4171207"/>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800" b="1" dirty="0">
                <a:solidFill>
                  <a:srgbClr val="1B3055"/>
                </a:solidFill>
                <a:latin typeface="微软雅黑" panose="020B0503020204020204" pitchFamily="34" charset="-122"/>
                <a:ea typeface="微软雅黑" panose="020B0503020204020204" pitchFamily="34" charset="-122"/>
              </a:rPr>
              <a:t>规则</a:t>
            </a:r>
            <a:r>
              <a:rPr lang="en-US" altLang="zh-CN" sz="1800" b="1" dirty="0">
                <a:solidFill>
                  <a:srgbClr val="1B3055"/>
                </a:solidFill>
                <a:latin typeface="微软雅黑" panose="020B0503020204020204" pitchFamily="34" charset="-122"/>
                <a:ea typeface="微软雅黑" panose="020B0503020204020204" pitchFamily="34" charset="-122"/>
              </a:rPr>
              <a:t>12. </a:t>
            </a:r>
            <a:r>
              <a:rPr lang="zh-CN" altLang="en-US" sz="1800" b="1" dirty="0">
                <a:solidFill>
                  <a:srgbClr val="1B3055"/>
                </a:solidFill>
                <a:latin typeface="微软雅黑" panose="020B0503020204020204" pitchFamily="34" charset="-122"/>
                <a:ea typeface="微软雅黑" panose="020B0503020204020204" pitchFamily="34" charset="-122"/>
              </a:rPr>
              <a:t>多原发恶性肿瘤   </a:t>
            </a:r>
            <a:r>
              <a:rPr lang="en-US" altLang="zh-CN" sz="1800" b="1" dirty="0">
                <a:solidFill>
                  <a:srgbClr val="FF7919"/>
                </a:solidFill>
                <a:latin typeface="微软雅黑" panose="020B0503020204020204" pitchFamily="34" charset="-122"/>
                <a:ea typeface="微软雅黑" panose="020B0503020204020204" pitchFamily="34" charset="-122"/>
              </a:rPr>
              <a:t>ICD-10</a:t>
            </a:r>
            <a:r>
              <a:rPr lang="zh-CN" altLang="en-US" sz="1800" b="1" dirty="0">
                <a:solidFill>
                  <a:srgbClr val="FF7919"/>
                </a:solidFill>
                <a:latin typeface="微软雅黑" panose="020B0503020204020204" pitchFamily="34" charset="-122"/>
                <a:ea typeface="微软雅黑" panose="020B0503020204020204" pitchFamily="34" charset="-122"/>
              </a:rPr>
              <a:t>：</a:t>
            </a:r>
            <a:r>
              <a:rPr lang="en-US" altLang="zh-CN" sz="1800" b="1" dirty="0">
                <a:solidFill>
                  <a:srgbClr val="FF7919"/>
                </a:solidFill>
                <a:latin typeface="微软雅黑" panose="020B0503020204020204" pitchFamily="34" charset="-122"/>
                <a:ea typeface="微软雅黑" panose="020B0503020204020204" pitchFamily="34" charset="-122"/>
              </a:rPr>
              <a:t>C97   ICD-O-3</a:t>
            </a:r>
            <a:r>
              <a:rPr lang="zh-CN" altLang="en-US" sz="1800" b="1" dirty="0">
                <a:solidFill>
                  <a:srgbClr val="FF7919"/>
                </a:solidFill>
                <a:latin typeface="微软雅黑" panose="020B0503020204020204" pitchFamily="34" charset="-122"/>
                <a:ea typeface="微软雅黑" panose="020B0503020204020204" pitchFamily="34" charset="-122"/>
              </a:rPr>
              <a:t>：分别编码</a:t>
            </a:r>
            <a:endParaRPr lang="zh-CN" altLang="en-US" sz="1800" dirty="0">
              <a:solidFill>
                <a:srgbClr val="FF7919"/>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发生在相同部位，不同形态学的独立的原发恶性肿瘤；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发生在不同的解剖部位，形态学相同的独立的原发恶性肿瘤；</a:t>
            </a:r>
            <a:endParaRPr lang="zh-CN" altLang="en-US"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B3055"/>
                </a:solidFill>
                <a:latin typeface="微软雅黑" panose="020B0503020204020204" pitchFamily="34" charset="-122"/>
                <a:ea typeface="微软雅黑" panose="020B0503020204020204" pitchFamily="34" charset="-122"/>
              </a:rPr>
              <a:t>发生在不同的解剖部位，不同形态学的独立的原发恶性肿瘤；</a:t>
            </a: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FF7919"/>
                </a:solidFill>
                <a:latin typeface="微软雅黑" panose="020B0503020204020204" pitchFamily="34" charset="-122"/>
                <a:ea typeface="微软雅黑" panose="020B0503020204020204" pitchFamily="34" charset="-122"/>
              </a:rPr>
              <a:t>多原发恶性肿瘤  </a:t>
            </a:r>
            <a:r>
              <a:rPr lang="en-US" altLang="zh-CN" sz="1800" dirty="0">
                <a:solidFill>
                  <a:srgbClr val="FF7919"/>
                </a:solidFill>
                <a:latin typeface="微软雅黑" panose="020B0503020204020204" pitchFamily="34" charset="-122"/>
                <a:ea typeface="微软雅黑" panose="020B0503020204020204" pitchFamily="34" charset="-122"/>
              </a:rPr>
              <a:t>VS. </a:t>
            </a:r>
            <a:r>
              <a:rPr lang="zh-CN" altLang="en-US" sz="1800" dirty="0">
                <a:solidFill>
                  <a:srgbClr val="FF7919"/>
                </a:solidFill>
                <a:latin typeface="微软雅黑" panose="020B0503020204020204" pitchFamily="34" charset="-122"/>
                <a:ea typeface="微软雅黑" panose="020B0503020204020204" pitchFamily="34" charset="-122"/>
              </a:rPr>
              <a:t>交搭跨越恶性肿瘤</a:t>
            </a:r>
            <a:endParaRPr lang="en-US" altLang="zh-CN" sz="1800" dirty="0">
              <a:solidFill>
                <a:srgbClr val="1B3055"/>
              </a:solidFill>
              <a:latin typeface="微软雅黑" panose="020B0503020204020204" pitchFamily="34" charset="-122"/>
              <a:ea typeface="微软雅黑" panose="020B0503020204020204" pitchFamily="34" charset="-122"/>
            </a:endParaRPr>
          </a:p>
        </p:txBody>
      </p:sp>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 </a:t>
            </a:r>
            <a:r>
              <a:rPr lang="en-US" altLang="zh-CN" sz="4000" dirty="0">
                <a:solidFill>
                  <a:schemeClr val="bg1"/>
                </a:solidFill>
                <a:latin typeface="微软雅黑" panose="020B0503020204020204" pitchFamily="34" charset="-122"/>
                <a:ea typeface="微软雅黑" panose="020B0503020204020204" pitchFamily="34" charset="-122"/>
              </a:rPr>
              <a:t>- </a:t>
            </a:r>
            <a:r>
              <a:rPr lang="zh-CN" altLang="en-US" sz="4000" dirty="0">
                <a:solidFill>
                  <a:schemeClr val="bg1"/>
                </a:solidFill>
                <a:latin typeface="微软雅黑" panose="020B0503020204020204" pitchFamily="34" charset="-122"/>
                <a:ea typeface="微软雅黑" panose="020B0503020204020204" pitchFamily="34" charset="-122"/>
              </a:rPr>
              <a:t>多原发</a:t>
            </a:r>
            <a:endParaRPr lang="zh-CN" altLang="en-US" sz="4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858543" y="1036124"/>
            <a:ext cx="4023261" cy="563575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665019" y="1089990"/>
            <a:ext cx="10229150" cy="447997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1800" dirty="0">
              <a:solidFill>
                <a:srgbClr val="1B305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8270272" y="5663381"/>
            <a:ext cx="3921728" cy="1194619"/>
          </a:xfrm>
          <a:prstGeom prst="rect">
            <a:avLst/>
          </a:prstGeom>
        </p:spPr>
      </p:pic>
      <p:sp>
        <p:nvSpPr>
          <p:cNvPr id="11" name="标题 1"/>
          <p:cNvSpPr txBox="1"/>
          <p:nvPr/>
        </p:nvSpPr>
        <p:spPr>
          <a:xfrm>
            <a:off x="0" y="-31751"/>
            <a:ext cx="12192000" cy="884005"/>
          </a:xfrm>
          <a:prstGeom prst="rect">
            <a:avLst/>
          </a:prstGeom>
          <a:solidFill>
            <a:srgbClr val="1B30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微软雅黑" panose="020B0503020204020204" pitchFamily="34" charset="-122"/>
                <a:ea typeface="微软雅黑" panose="020B0503020204020204" pitchFamily="34" charset="-122"/>
              </a:rPr>
              <a:t>肿瘤编码规则</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866900" y="1566994"/>
          <a:ext cx="10426534" cy="3572677"/>
        </p:xfrm>
        <a:graphic>
          <a:graphicData uri="http://schemas.openxmlformats.org/drawingml/2006/table">
            <a:tbl>
              <a:tblPr firstRow="1" firstCol="1" bandRow="1">
                <a:tableStyleId>{B301B821-A1FF-4177-AEE7-76D212191A09}</a:tableStyleId>
              </a:tblPr>
              <a:tblGrid>
                <a:gridCol w="3978232"/>
                <a:gridCol w="3294025"/>
                <a:gridCol w="3154277"/>
              </a:tblGrid>
              <a:tr h="665029">
                <a:tc>
                  <a:txBody>
                    <a:bodyPr/>
                    <a:lstStyle/>
                    <a:p>
                      <a:pPr marL="266700" indent="177800" algn="ctr">
                        <a:spcAft>
                          <a:spcPts val="0"/>
                        </a:spcAft>
                      </a:pPr>
                      <a:r>
                        <a:rPr lang="zh-CN" altLang="en-US" sz="2400" kern="100" dirty="0">
                          <a:effectLst/>
                          <a:latin typeface="微软雅黑" panose="020B0503020204020204" pitchFamily="34" charset="-122"/>
                          <a:ea typeface="微软雅黑" panose="020B0503020204020204" pitchFamily="34" charset="-122"/>
                        </a:rPr>
                        <a:t>解剖学</a:t>
                      </a:r>
                      <a:endParaRPr lang="zh-CN" sz="2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266700" indent="177800" algn="ctr">
                        <a:spcAft>
                          <a:spcPts val="0"/>
                        </a:spcAft>
                      </a:pPr>
                      <a:r>
                        <a:rPr lang="zh-CN" altLang="en-US" sz="2400" kern="100" dirty="0">
                          <a:effectLst/>
                          <a:latin typeface="微软雅黑" panose="020B0503020204020204" pitchFamily="34" charset="-122"/>
                          <a:ea typeface="微软雅黑" panose="020B0503020204020204" pitchFamily="34" charset="-122"/>
                        </a:rPr>
                        <a:t>形态学</a:t>
                      </a:r>
                      <a:endParaRPr lang="zh-CN" sz="2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266700" indent="177800" algn="ctr">
                        <a:spcAft>
                          <a:spcPts val="0"/>
                        </a:spcAft>
                      </a:pPr>
                      <a:r>
                        <a:rPr lang="zh-CN" altLang="en-US" sz="2400" kern="100" dirty="0">
                          <a:effectLst/>
                          <a:latin typeface="微软雅黑" panose="020B0503020204020204" pitchFamily="34" charset="-122"/>
                          <a:ea typeface="微软雅黑" panose="020B0503020204020204" pitchFamily="34" charset="-122"/>
                        </a:rPr>
                        <a:t>多原发</a:t>
                      </a:r>
                      <a:endParaRPr lang="zh-CN" sz="2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72668">
                <a:tc>
                  <a:txBody>
                    <a:bodyPr/>
                    <a:lstStyle/>
                    <a:p>
                      <a:pPr algn="l">
                        <a:spcAft>
                          <a:spcPts val="0"/>
                        </a:spcAft>
                      </a:pPr>
                      <a:r>
                        <a:rPr lang="zh-CN" altLang="en-US" sz="1600" b="1" kern="100" dirty="0">
                          <a:solidFill>
                            <a:srgbClr val="14314C"/>
                          </a:solidFill>
                          <a:effectLst/>
                          <a:latin typeface="微软雅黑" panose="020B0503020204020204" pitchFamily="34" charset="-122"/>
                          <a:ea typeface="微软雅黑" panose="020B0503020204020204" pitchFamily="34" charset="-122"/>
                        </a:rPr>
                        <a:t>规则</a:t>
                      </a:r>
                      <a:r>
                        <a:rPr lang="en-US" altLang="zh-CN" sz="1600" b="1" kern="100" dirty="0">
                          <a:solidFill>
                            <a:srgbClr val="14314C"/>
                          </a:solidFill>
                          <a:effectLst/>
                          <a:latin typeface="微软雅黑" panose="020B0503020204020204" pitchFamily="34" charset="-122"/>
                          <a:ea typeface="微软雅黑" panose="020B0503020204020204" pitchFamily="34" charset="-122"/>
                        </a:rPr>
                        <a:t>1.  </a:t>
                      </a:r>
                      <a:r>
                        <a:rPr lang="zh-CN" altLang="en-US" sz="1600" b="1" kern="100" dirty="0">
                          <a:solidFill>
                            <a:srgbClr val="14314C"/>
                          </a:solidFill>
                          <a:effectLst/>
                          <a:latin typeface="微软雅黑" panose="020B0503020204020204" pitchFamily="34" charset="-122"/>
                          <a:ea typeface="微软雅黑" panose="020B0503020204020204" pitchFamily="34" charset="-122"/>
                        </a:rPr>
                        <a:t>解剖区域和不明确部位编码</a:t>
                      </a:r>
                      <a:endParaRPr lang="zh-CN" sz="16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14314C"/>
                          </a:solidFill>
                          <a:latin typeface="微软雅黑" panose="020B0503020204020204" pitchFamily="34" charset="-122"/>
                          <a:ea typeface="微软雅黑" panose="020B0503020204020204" pitchFamily="34" charset="-122"/>
                        </a:rPr>
                        <a:t>规则</a:t>
                      </a:r>
                      <a:r>
                        <a:rPr lang="en-US" altLang="zh-CN" sz="1600" b="1" dirty="0">
                          <a:solidFill>
                            <a:srgbClr val="14314C"/>
                          </a:solidFill>
                          <a:latin typeface="微软雅黑" panose="020B0503020204020204" pitchFamily="34" charset="-122"/>
                          <a:ea typeface="微软雅黑" panose="020B0503020204020204" pitchFamily="34" charset="-122"/>
                        </a:rPr>
                        <a:t>7.   </a:t>
                      </a:r>
                      <a:r>
                        <a:rPr lang="zh-CN" altLang="en-US" sz="1600" b="1" dirty="0">
                          <a:solidFill>
                            <a:srgbClr val="14314C"/>
                          </a:solidFill>
                          <a:latin typeface="微软雅黑" panose="020B0503020204020204" pitchFamily="34" charset="-122"/>
                          <a:ea typeface="微软雅黑" panose="020B0503020204020204" pitchFamily="34" charset="-122"/>
                        </a:rPr>
                        <a:t>恶性变</a:t>
                      </a:r>
                      <a:endParaRPr lang="en-US" altLang="zh-CN" sz="1600" b="1" dirty="0">
                        <a:solidFill>
                          <a:srgbClr val="14314C"/>
                        </a:solidFill>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altLang="en-US" sz="1600" b="1" dirty="0">
                          <a:solidFill>
                            <a:srgbClr val="14314C"/>
                          </a:solidFill>
                          <a:latin typeface="微软雅黑" panose="020B0503020204020204" pitchFamily="34" charset="-122"/>
                          <a:ea typeface="微软雅黑" panose="020B0503020204020204" pitchFamily="34" charset="-122"/>
                        </a:rPr>
                        <a:t>规则</a:t>
                      </a:r>
                      <a:r>
                        <a:rPr lang="en-US" altLang="zh-CN" sz="1600" b="1" dirty="0">
                          <a:solidFill>
                            <a:srgbClr val="14314C"/>
                          </a:solidFill>
                          <a:latin typeface="微软雅黑" panose="020B0503020204020204" pitchFamily="34" charset="-122"/>
                          <a:ea typeface="微软雅黑" panose="020B0503020204020204" pitchFamily="34" charset="-122"/>
                        </a:rPr>
                        <a:t>12.  </a:t>
                      </a:r>
                      <a:r>
                        <a:rPr lang="zh-CN" altLang="en-US" sz="1600" b="1" dirty="0">
                          <a:solidFill>
                            <a:srgbClr val="14314C"/>
                          </a:solidFill>
                          <a:latin typeface="微软雅黑" panose="020B0503020204020204" pitchFamily="34" charset="-122"/>
                          <a:ea typeface="微软雅黑" panose="020B0503020204020204" pitchFamily="34" charset="-122"/>
                        </a:rPr>
                        <a:t>多原发恶性肿瘤</a:t>
                      </a: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r>
              <a:tr h="472668">
                <a:tc>
                  <a:txBody>
                    <a:bodyPr/>
                    <a:lstStyle/>
                    <a:p>
                      <a:pPr algn="l"/>
                      <a:r>
                        <a:rPr lang="zh-CN" altLang="en-US" sz="1600" b="1" kern="100" dirty="0">
                          <a:solidFill>
                            <a:srgbClr val="14314C"/>
                          </a:solidFill>
                          <a:effectLst/>
                          <a:latin typeface="微软雅黑" panose="020B0503020204020204" pitchFamily="34" charset="-122"/>
                          <a:ea typeface="微软雅黑" panose="020B0503020204020204" pitchFamily="34" charset="-122"/>
                        </a:rPr>
                        <a:t>规则</a:t>
                      </a:r>
                      <a:r>
                        <a:rPr lang="en-US" altLang="zh-CN" sz="1600" b="1" kern="100" dirty="0">
                          <a:solidFill>
                            <a:srgbClr val="14314C"/>
                          </a:solidFill>
                          <a:effectLst/>
                          <a:latin typeface="微软雅黑" panose="020B0503020204020204" pitchFamily="34" charset="-122"/>
                          <a:ea typeface="微软雅黑" panose="020B0503020204020204" pitchFamily="34" charset="-122"/>
                        </a:rPr>
                        <a:t>2.  </a:t>
                      </a:r>
                      <a:r>
                        <a:rPr lang="zh-CN" altLang="en-US" sz="1600" b="1" kern="100" dirty="0">
                          <a:solidFill>
                            <a:srgbClr val="14314C"/>
                          </a:solidFill>
                          <a:effectLst/>
                          <a:latin typeface="微软雅黑" panose="020B0503020204020204" pitchFamily="34" charset="-122"/>
                          <a:ea typeface="微软雅黑" panose="020B0503020204020204" pitchFamily="34" charset="-122"/>
                        </a:rPr>
                        <a:t>有关“前缀”修饰词的编码</a:t>
                      </a:r>
                      <a:endParaRPr lang="zh-CN" altLang="en-US" sz="16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14314C"/>
                          </a:solidFill>
                          <a:latin typeface="微软雅黑" panose="020B0503020204020204" pitchFamily="34" charset="-122"/>
                          <a:ea typeface="微软雅黑" panose="020B0503020204020204" pitchFamily="34" charset="-122"/>
                        </a:rPr>
                        <a:t>规则</a:t>
                      </a:r>
                      <a:r>
                        <a:rPr lang="en-US" altLang="zh-CN" sz="1600" b="1" dirty="0">
                          <a:solidFill>
                            <a:srgbClr val="14314C"/>
                          </a:solidFill>
                          <a:latin typeface="微软雅黑" panose="020B0503020204020204" pitchFamily="34" charset="-122"/>
                          <a:ea typeface="微软雅黑" panose="020B0503020204020204" pitchFamily="34" charset="-122"/>
                        </a:rPr>
                        <a:t>8</a:t>
                      </a:r>
                      <a:r>
                        <a:rPr lang="en-US" altLang="zh-CN" sz="1600" b="1">
                          <a:solidFill>
                            <a:srgbClr val="14314C"/>
                          </a:solidFill>
                          <a:latin typeface="微软雅黑" panose="020B0503020204020204" pitchFamily="34" charset="-122"/>
                          <a:ea typeface="微软雅黑" panose="020B0503020204020204" pitchFamily="34" charset="-122"/>
                        </a:rPr>
                        <a:t>.   </a:t>
                      </a:r>
                      <a:r>
                        <a:rPr lang="zh-CN" altLang="en-US" sz="1600" b="1">
                          <a:solidFill>
                            <a:srgbClr val="14314C"/>
                          </a:solidFill>
                          <a:latin typeface="微软雅黑" panose="020B0503020204020204" pitchFamily="34" charset="-122"/>
                          <a:ea typeface="微软雅黑" panose="020B0503020204020204" pitchFamily="34" charset="-122"/>
                        </a:rPr>
                        <a:t>行为学编码</a:t>
                      </a:r>
                      <a:endParaRPr lang="en-US" altLang="zh-CN" sz="1600" b="1" dirty="0">
                        <a:solidFill>
                          <a:srgbClr val="14314C"/>
                        </a:solidFill>
                        <a:latin typeface="微软雅黑" panose="020B0503020204020204" pitchFamily="34" charset="-122"/>
                        <a:ea typeface="微软雅黑" panose="020B0503020204020204" pitchFamily="34" charset="-122"/>
                      </a:endParaRPr>
                    </a:p>
                  </a:txBody>
                  <a:tcPr marL="68580" marR="68580" marT="0" marB="0" anchor="ctr"/>
                </a:tc>
                <a:tc>
                  <a:txBody>
                    <a:bodyPr/>
                    <a:lstStyle/>
                    <a:p>
                      <a:pPr algn="l"/>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r>
              <a:tr h="503992">
                <a:tc>
                  <a:txBody>
                    <a:bodyPr/>
                    <a:lstStyle/>
                    <a:p>
                      <a:pPr algn="l">
                        <a:spcAft>
                          <a:spcPts val="0"/>
                        </a:spcAft>
                      </a:pPr>
                      <a:r>
                        <a:rPr lang="zh-CN" altLang="en-US" sz="1600" b="1" kern="100" dirty="0">
                          <a:solidFill>
                            <a:srgbClr val="14314C"/>
                          </a:solidFill>
                          <a:effectLst/>
                          <a:latin typeface="微软雅黑" panose="020B0503020204020204" pitchFamily="34" charset="-122"/>
                          <a:ea typeface="微软雅黑" panose="020B0503020204020204" pitchFamily="34" charset="-122"/>
                        </a:rPr>
                        <a:t>规则</a:t>
                      </a:r>
                      <a:r>
                        <a:rPr lang="en-US" altLang="zh-CN" sz="1600" b="1" kern="100" dirty="0">
                          <a:solidFill>
                            <a:srgbClr val="14314C"/>
                          </a:solidFill>
                          <a:effectLst/>
                          <a:latin typeface="微软雅黑" panose="020B0503020204020204" pitchFamily="34" charset="-122"/>
                          <a:ea typeface="微软雅黑" panose="020B0503020204020204" pitchFamily="34" charset="-122"/>
                        </a:rPr>
                        <a:t>3.  </a:t>
                      </a:r>
                      <a:r>
                        <a:rPr lang="zh-CN" altLang="en-US" sz="1600" b="1" kern="100" dirty="0">
                          <a:solidFill>
                            <a:srgbClr val="14314C"/>
                          </a:solidFill>
                          <a:effectLst/>
                          <a:latin typeface="微软雅黑" panose="020B0503020204020204" pitchFamily="34" charset="-122"/>
                          <a:ea typeface="微软雅黑" panose="020B0503020204020204" pitchFamily="34" charset="-122"/>
                        </a:rPr>
                        <a:t>交搭跨越恶性肿瘤</a:t>
                      </a:r>
                      <a:endParaRPr lang="zh-CN" altLang="en-US" sz="16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600" b="1" kern="1200" dirty="0">
                          <a:solidFill>
                            <a:srgbClr val="14314C"/>
                          </a:solidFill>
                          <a:latin typeface="微软雅黑" panose="020B0503020204020204" pitchFamily="34" charset="-122"/>
                          <a:ea typeface="微软雅黑" panose="020B0503020204020204" pitchFamily="34" charset="-122"/>
                        </a:rPr>
                        <a:t>规则</a:t>
                      </a:r>
                      <a:r>
                        <a:rPr lang="en-US" altLang="zh-CN" sz="1600" b="1" kern="1200" dirty="0">
                          <a:solidFill>
                            <a:srgbClr val="14314C"/>
                          </a:solidFill>
                          <a:latin typeface="微软雅黑" panose="020B0503020204020204" pitchFamily="34" charset="-122"/>
                          <a:ea typeface="微软雅黑" panose="020B0503020204020204" pitchFamily="34" charset="-122"/>
                        </a:rPr>
                        <a:t>9.   </a:t>
                      </a:r>
                      <a:r>
                        <a:rPr lang="zh-CN" altLang="en-US" sz="1600" b="1" kern="1200" dirty="0">
                          <a:solidFill>
                            <a:srgbClr val="14314C"/>
                          </a:solidFill>
                          <a:latin typeface="微软雅黑" panose="020B0503020204020204" pitchFamily="34" charset="-122"/>
                          <a:ea typeface="微软雅黑" panose="020B0503020204020204" pitchFamily="34" charset="-122"/>
                        </a:rPr>
                        <a:t>第⑥位编码</a:t>
                      </a: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l">
                        <a:spcAft>
                          <a:spcPts val="0"/>
                        </a:spcAft>
                      </a:pP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r>
              <a:tr h="486888">
                <a:tc>
                  <a:txBody>
                    <a:bodyPr/>
                    <a:lstStyle/>
                    <a:p>
                      <a:pPr algn="l">
                        <a:spcAft>
                          <a:spcPts val="0"/>
                        </a:spcAft>
                      </a:pPr>
                      <a:r>
                        <a:rPr lang="zh-CN" altLang="en-US" sz="1600" b="1" kern="100" dirty="0">
                          <a:solidFill>
                            <a:srgbClr val="14314C"/>
                          </a:solidFill>
                          <a:effectLst/>
                          <a:latin typeface="微软雅黑" panose="020B0503020204020204" pitchFamily="34" charset="-122"/>
                          <a:ea typeface="微软雅黑" panose="020B0503020204020204" pitchFamily="34" charset="-122"/>
                        </a:rPr>
                        <a:t>规则</a:t>
                      </a:r>
                      <a:r>
                        <a:rPr lang="en-US" altLang="zh-CN" sz="1600" b="1" kern="100" dirty="0">
                          <a:solidFill>
                            <a:srgbClr val="14314C"/>
                          </a:solidFill>
                          <a:effectLst/>
                          <a:latin typeface="微软雅黑" panose="020B0503020204020204" pitchFamily="34" charset="-122"/>
                          <a:ea typeface="微软雅黑" panose="020B0503020204020204" pitchFamily="34" charset="-122"/>
                        </a:rPr>
                        <a:t>4.  </a:t>
                      </a:r>
                      <a:r>
                        <a:rPr lang="zh-CN" altLang="en-US" sz="1600" b="1" kern="100" dirty="0">
                          <a:solidFill>
                            <a:srgbClr val="14314C"/>
                          </a:solidFill>
                          <a:effectLst/>
                          <a:latin typeface="微软雅黑" panose="020B0503020204020204" pitchFamily="34" charset="-122"/>
                          <a:ea typeface="微软雅黑" panose="020B0503020204020204" pitchFamily="34" charset="-122"/>
                        </a:rPr>
                        <a:t>累及、扩散、侵蚀部位的恶性肿瘤</a:t>
                      </a:r>
                      <a:endParaRPr lang="zh-CN" altLang="en-US" sz="16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14314C"/>
                          </a:solidFill>
                          <a:latin typeface="微软雅黑" panose="020B0503020204020204" pitchFamily="34" charset="-122"/>
                          <a:ea typeface="微软雅黑" panose="020B0503020204020204" pitchFamily="34" charset="-122"/>
                        </a:rPr>
                        <a:t>规则</a:t>
                      </a:r>
                      <a:r>
                        <a:rPr lang="en-US" altLang="zh-CN" sz="1600" b="1" dirty="0">
                          <a:solidFill>
                            <a:srgbClr val="14314C"/>
                          </a:solidFill>
                          <a:latin typeface="微软雅黑" panose="020B0503020204020204" pitchFamily="34" charset="-122"/>
                          <a:ea typeface="微软雅黑" panose="020B0503020204020204" pitchFamily="34" charset="-122"/>
                        </a:rPr>
                        <a:t>10. </a:t>
                      </a:r>
                      <a:r>
                        <a:rPr lang="zh-CN" altLang="en-US" sz="1600" b="1" dirty="0">
                          <a:solidFill>
                            <a:srgbClr val="14314C"/>
                          </a:solidFill>
                          <a:latin typeface="微软雅黑" panose="020B0503020204020204" pitchFamily="34" charset="-122"/>
                          <a:ea typeface="微软雅黑" panose="020B0503020204020204" pitchFamily="34" charset="-122"/>
                        </a:rPr>
                        <a:t>与部位相关的形态学术语</a:t>
                      </a:r>
                      <a:endParaRPr lang="en-US" altLang="zh-CN" sz="1600" b="1" dirty="0">
                        <a:solidFill>
                          <a:srgbClr val="14314C"/>
                        </a:solidFill>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r>
              <a:tr h="498764">
                <a:tc>
                  <a:txBody>
                    <a:bodyPr/>
                    <a:lstStyle/>
                    <a:p>
                      <a:pPr algn="l">
                        <a:spcAft>
                          <a:spcPts val="0"/>
                        </a:spcAft>
                      </a:pPr>
                      <a:r>
                        <a:rPr lang="zh-CN" altLang="en-US" sz="1600" b="1" kern="100" dirty="0">
                          <a:solidFill>
                            <a:srgbClr val="14314C"/>
                          </a:solidFill>
                          <a:effectLst/>
                          <a:latin typeface="微软雅黑" panose="020B0503020204020204" pitchFamily="34" charset="-122"/>
                          <a:ea typeface="微软雅黑" panose="020B0503020204020204" pitchFamily="34" charset="-122"/>
                        </a:rPr>
                        <a:t>规则</a:t>
                      </a:r>
                      <a:r>
                        <a:rPr lang="en-US" altLang="zh-CN" sz="1600" b="1" kern="100" dirty="0">
                          <a:solidFill>
                            <a:srgbClr val="14314C"/>
                          </a:solidFill>
                          <a:effectLst/>
                          <a:latin typeface="微软雅黑" panose="020B0503020204020204" pitchFamily="34" charset="-122"/>
                          <a:ea typeface="微软雅黑" panose="020B0503020204020204" pitchFamily="34" charset="-122"/>
                        </a:rPr>
                        <a:t>5.  </a:t>
                      </a:r>
                      <a:r>
                        <a:rPr lang="zh-CN" altLang="en-US" sz="1600" b="1" kern="100" dirty="0">
                          <a:solidFill>
                            <a:srgbClr val="14314C"/>
                          </a:solidFill>
                          <a:effectLst/>
                          <a:latin typeface="微软雅黑" panose="020B0503020204020204" pitchFamily="34" charset="-122"/>
                          <a:ea typeface="微软雅黑" panose="020B0503020204020204" pitchFamily="34" charset="-122"/>
                        </a:rPr>
                        <a:t>淋巴瘤的解剖学编码</a:t>
                      </a:r>
                      <a:endParaRPr lang="zh-CN" altLang="en-US" sz="16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600" b="1" kern="1200" dirty="0">
                          <a:solidFill>
                            <a:srgbClr val="14314C"/>
                          </a:solidFill>
                          <a:latin typeface="微软雅黑" panose="020B0503020204020204" pitchFamily="34" charset="-122"/>
                          <a:ea typeface="微软雅黑" panose="020B0503020204020204" pitchFamily="34" charset="-122"/>
                        </a:rPr>
                        <a:t>规则</a:t>
                      </a:r>
                      <a:r>
                        <a:rPr lang="en-US" altLang="zh-CN" sz="1600" b="1" kern="1200" dirty="0">
                          <a:solidFill>
                            <a:srgbClr val="14314C"/>
                          </a:solidFill>
                          <a:latin typeface="微软雅黑" panose="020B0503020204020204" pitchFamily="34" charset="-122"/>
                          <a:ea typeface="微软雅黑" panose="020B0503020204020204" pitchFamily="34" charset="-122"/>
                        </a:rPr>
                        <a:t>11. </a:t>
                      </a:r>
                      <a:r>
                        <a:rPr lang="zh-CN" altLang="en-US" sz="1600" b="1" kern="1200" dirty="0">
                          <a:solidFill>
                            <a:srgbClr val="14314C"/>
                          </a:solidFill>
                          <a:latin typeface="微软雅黑" panose="020B0503020204020204" pitchFamily="34" charset="-122"/>
                          <a:ea typeface="微软雅黑" panose="020B0503020204020204" pitchFamily="34" charset="-122"/>
                        </a:rPr>
                        <a:t>复合性形态学诊断</a:t>
                      </a: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l">
                        <a:spcAft>
                          <a:spcPts val="0"/>
                        </a:spcAft>
                      </a:pP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r>
              <a:tr h="472668">
                <a:tc>
                  <a:txBody>
                    <a:bodyPr/>
                    <a:lstStyle/>
                    <a:p>
                      <a:pPr algn="l">
                        <a:spcAft>
                          <a:spcPts val="0"/>
                        </a:spcAft>
                      </a:pPr>
                      <a:r>
                        <a:rPr lang="zh-CN" altLang="en-US" sz="1600" b="1" kern="100" dirty="0">
                          <a:solidFill>
                            <a:srgbClr val="14314C"/>
                          </a:solidFill>
                          <a:effectLst/>
                          <a:latin typeface="微软雅黑" panose="020B0503020204020204" pitchFamily="34" charset="-122"/>
                          <a:ea typeface="微软雅黑" panose="020B0503020204020204" pitchFamily="34" charset="-122"/>
                        </a:rPr>
                        <a:t>规则</a:t>
                      </a:r>
                      <a:r>
                        <a:rPr lang="en-US" altLang="zh-CN" sz="1600" b="1" kern="100" dirty="0">
                          <a:solidFill>
                            <a:srgbClr val="14314C"/>
                          </a:solidFill>
                          <a:effectLst/>
                          <a:latin typeface="微软雅黑" panose="020B0503020204020204" pitchFamily="34" charset="-122"/>
                          <a:ea typeface="微软雅黑" panose="020B0503020204020204" pitchFamily="34" charset="-122"/>
                        </a:rPr>
                        <a:t>6.  </a:t>
                      </a:r>
                      <a:r>
                        <a:rPr lang="zh-CN" altLang="en-US" sz="1600" b="1" kern="100" dirty="0">
                          <a:solidFill>
                            <a:srgbClr val="14314C"/>
                          </a:solidFill>
                          <a:effectLst/>
                          <a:latin typeface="微软雅黑" panose="020B0503020204020204" pitchFamily="34" charset="-122"/>
                          <a:ea typeface="微软雅黑" panose="020B0503020204020204" pitchFamily="34" charset="-122"/>
                        </a:rPr>
                        <a:t>白血病的解剖学编码</a:t>
                      </a:r>
                      <a:endParaRPr lang="zh-CN" sz="1600" b="1" kern="100" dirty="0">
                        <a:solidFill>
                          <a:srgbClr val="14314C"/>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l">
                        <a:spcAft>
                          <a:spcPts val="0"/>
                        </a:spcAft>
                      </a:pPr>
                      <a:endParaRPr lang="zh-CN" altLang="en-US" sz="1600" b="1" kern="1200" dirty="0">
                        <a:solidFill>
                          <a:srgbClr val="14314C"/>
                        </a:solidFill>
                        <a:latin typeface="微软雅黑" panose="020B0503020204020204" pitchFamily="34" charset="-122"/>
                        <a:ea typeface="微软雅黑" panose="020B0503020204020204" pitchFamily="34" charset="-122"/>
                        <a:cs typeface="+mn-cs"/>
                      </a:endParaRPr>
                    </a:p>
                  </a:txBody>
                  <a:tcPr marL="68580" marR="68580" marT="0" marB="0" anchor="ct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a:t>感谢观看</a:t>
            </a:r>
            <a:endParaRPr lang="zh-CN" altLang="en-US"/>
          </a:p>
        </p:txBody>
      </p:sp>
      <p:sp>
        <p:nvSpPr>
          <p:cNvPr id="5" name="副标题"/>
          <p:cNvSpPr>
            <a:spLocks noGrp="1"/>
          </p:cNvSpPr>
          <p:nvPr>
            <p:ph type="subTitle" idx="1"/>
            <p:custDataLst>
              <p:tags r:id="rId2"/>
            </p:custDataLst>
          </p:nvPr>
        </p:nvSpPr>
        <p:spPr/>
        <p:txBody>
          <a:bodyPr/>
          <a:lstStyle/>
          <a:p>
            <a:r>
              <a:rPr lang="en-US" altLang="zh-CN"/>
              <a:t>Thank you</a:t>
            </a:r>
            <a:endParaRPr lang="en-US" altLang="zh-CN"/>
          </a:p>
        </p:txBody>
      </p:sp>
      <p:pic>
        <p:nvPicPr>
          <p:cNvPr id="13" name="图片 12"/>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6635869" y="1319900"/>
            <a:ext cx="4308356" cy="4308356"/>
          </a:xfrm>
          <a:custGeom>
            <a:avLst/>
            <a:gdLst>
              <a:gd name="connsiteX0" fmla="*/ 1927817 w 3855634"/>
              <a:gd name="connsiteY0" fmla="*/ 0 h 3855634"/>
              <a:gd name="connsiteX1" fmla="*/ 3855634 w 3855634"/>
              <a:gd name="connsiteY1" fmla="*/ 1927817 h 3855634"/>
              <a:gd name="connsiteX2" fmla="*/ 1927817 w 3855634"/>
              <a:gd name="connsiteY2" fmla="*/ 3855634 h 3855634"/>
              <a:gd name="connsiteX3" fmla="*/ 0 w 3855634"/>
              <a:gd name="connsiteY3" fmla="*/ 1927817 h 3855634"/>
              <a:gd name="connsiteX4" fmla="*/ 1927817 w 3855634"/>
              <a:gd name="connsiteY4" fmla="*/ 0 h 385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34" h="3855634">
                <a:moveTo>
                  <a:pt x="1927817" y="0"/>
                </a:moveTo>
                <a:cubicBezTo>
                  <a:pt x="2992521" y="0"/>
                  <a:pt x="3855634" y="863113"/>
                  <a:pt x="3855634" y="1927817"/>
                </a:cubicBezTo>
                <a:cubicBezTo>
                  <a:pt x="3855634" y="2992521"/>
                  <a:pt x="2992521" y="3855634"/>
                  <a:pt x="1927817" y="3855634"/>
                </a:cubicBezTo>
                <a:cubicBezTo>
                  <a:pt x="863113" y="3855634"/>
                  <a:pt x="0" y="2992521"/>
                  <a:pt x="0" y="1927817"/>
                </a:cubicBezTo>
                <a:cubicBezTo>
                  <a:pt x="0" y="863113"/>
                  <a:pt x="863113" y="0"/>
                  <a:pt x="1927817" y="0"/>
                </a:cubicBezTo>
                <a:close/>
              </a:path>
            </a:pathLst>
          </a:custGeom>
          <a:solidFill>
            <a:schemeClr val="accent1">
              <a:lumMod val="40000"/>
              <a:lumOff val="60000"/>
            </a:schemeClr>
          </a:solidFill>
          <a:ln w="6350">
            <a:noFill/>
          </a:ln>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6785" y="147320"/>
            <a:ext cx="10515600" cy="1325563"/>
          </a:xfrm>
        </p:spPr>
        <p:txBody>
          <a:bodyPr>
            <a:normAutofit/>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pic>
        <p:nvPicPr>
          <p:cNvPr id="1025" name="Picture 1" descr="C:\Users\Administrator\AppData\Roaming\Tencent\Users\281999789\QQ\WinTemp\RichOle\00G@O{06}V{5`L%{RE~0V(D.png"/>
          <p:cNvPicPr>
            <a:picLocks noGrp="1" noChangeAspect="1" noChangeArrowheads="1"/>
          </p:cNvPicPr>
          <p:nvPr>
            <p:ph idx="1"/>
          </p:nvPr>
        </p:nvPicPr>
        <p:blipFill>
          <a:blip r:embed="rId1" cstate="print"/>
          <a:srcRect/>
          <a:stretch>
            <a:fillRect/>
          </a:stretch>
        </p:blipFill>
        <p:spPr bwMode="auto">
          <a:xfrm>
            <a:off x="1412203" y="1128156"/>
            <a:ext cx="8942840" cy="572984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2655" y="0"/>
            <a:ext cx="10515600" cy="1325563"/>
          </a:xfrm>
        </p:spPr>
        <p:txBody>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pic>
        <p:nvPicPr>
          <p:cNvPr id="46081" name="Picture 1" descr="C:\Users\Administrator\AppData\Roaming\Tencent\Users\281999789\QQ\WinTemp\RichOle\[AIA$N)K78Y7CR$AUM8KU75.png"/>
          <p:cNvPicPr>
            <a:picLocks noGrp="1" noChangeAspect="1" noChangeArrowheads="1"/>
          </p:cNvPicPr>
          <p:nvPr>
            <p:ph idx="1"/>
          </p:nvPr>
        </p:nvPicPr>
        <p:blipFill>
          <a:blip r:embed="rId1" cstate="print"/>
          <a:srcRect/>
          <a:stretch>
            <a:fillRect/>
          </a:stretch>
        </p:blipFill>
        <p:spPr bwMode="auto">
          <a:xfrm>
            <a:off x="748147" y="1065285"/>
            <a:ext cx="9203376" cy="579271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59385"/>
            <a:ext cx="10515600" cy="1325563"/>
          </a:xfrm>
        </p:spPr>
        <p:txBody>
          <a:bodyPr/>
          <a:lstStyle/>
          <a:p>
            <a:r>
              <a:rPr lang="en-US" altLang="zh-CN" b="1" dirty="0">
                <a:latin typeface="+mn-ea"/>
              </a:rPr>
              <a:t>ICD-O-3</a:t>
            </a:r>
            <a:r>
              <a:rPr lang="zh-CN" altLang="en-US" b="1" dirty="0">
                <a:latin typeface="+mn-ea"/>
              </a:rPr>
              <a:t>与</a:t>
            </a:r>
            <a:r>
              <a:rPr lang="en-US" altLang="zh-CN" b="1" dirty="0">
                <a:latin typeface="+mn-ea"/>
              </a:rPr>
              <a:t>ICD-10</a:t>
            </a:r>
            <a:endParaRPr lang="zh-CN" altLang="en-US" dirty="0"/>
          </a:p>
        </p:txBody>
      </p:sp>
      <p:pic>
        <p:nvPicPr>
          <p:cNvPr id="47105" name="Picture 1" descr="C:\Users\Administrator\AppData\Roaming\Tencent\Users\281999789\QQ\WinTemp\RichOle\YZA]{2C05C3ZPTQF$Y5KVRC.png"/>
          <p:cNvPicPr>
            <a:picLocks noGrp="1" noChangeAspect="1" noChangeArrowheads="1"/>
          </p:cNvPicPr>
          <p:nvPr>
            <p:ph idx="1"/>
          </p:nvPr>
        </p:nvPicPr>
        <p:blipFill>
          <a:blip r:embed="rId1" cstate="print"/>
          <a:srcRect/>
          <a:stretch>
            <a:fillRect/>
          </a:stretch>
        </p:blipFill>
        <p:spPr bwMode="auto">
          <a:xfrm>
            <a:off x="1116280" y="1326921"/>
            <a:ext cx="9203377" cy="5624286"/>
          </a:xfrm>
          <a:prstGeom prst="rect">
            <a:avLst/>
          </a:prstGeom>
          <a:noFill/>
        </p:spPr>
      </p:pic>
    </p:spTree>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1"/>
</p:tagLst>
</file>

<file path=ppt/tags/tag100.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954"/>
  <p:tag name="KSO_WM_TEMPLATE_CATEGORY" val="custom"/>
  <p:tag name="KSO_WM_SLIDE_INDEX" val="1"/>
  <p:tag name="KSO_WM_SLIDE_ID" val="custom20235954_1"/>
  <p:tag name="KSO_WM_TEMPLATE_MASTER_TYPE" val="0"/>
  <p:tag name="KSO_WM_SLIDE_LAYOUT" val="a_b_f"/>
  <p:tag name="KSO_WM_SLIDE_LAYOUT_CNT" val="1_1_2"/>
</p:tagLst>
</file>

<file path=ppt/tags/tag101.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Lst>
</file>

<file path=ppt/tags/tag102.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UNIT_ID" val="custom20235954_3*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3.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UNIT_ID" val="custom20235954_3*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4.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UNIT_ID" val="custom20235954_3*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5.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UNIT_ID" val="custom20235954_3*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xml><?xml version="1.0" encoding="utf-8"?>
<p:tagLst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UNIT_ID" val="custom20235954_3*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xml><?xml version="1.0" encoding="utf-8"?>
<p:tagLst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UNIT_ID" val="custom20235954_3*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TYPE" val="l_h_i"/>
  <p:tag name="KSO_WM_UNIT_SUBTYPE" val="d"/>
  <p:tag name="KSO_WM_UNIT_INDEX" val="1_1_3"/>
  <p:tag name="KSO_WM_BEAUTIFY_FLAG" val="#wm#"/>
  <p:tag name="KSO_WM_TAG_VERSION" val="3.0"/>
  <p:tag name="KSO_WM_DIAGRAM_VERSION" val="3"/>
  <p:tag name="KSO_WM_DIAGRAM_GROUP_CODE" val="l1-1"/>
  <p:tag name="KSO_WM_UNIT_ID" val="custom20235954_3*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09.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5954_3*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2"/>
</p:tagLst>
</file>

<file path=ppt/tags/tag110.xml><?xml version="1.0" encoding="utf-8"?>
<p:tagLst xmlns:p="http://schemas.openxmlformats.org/presentationml/2006/main">
  <p:tag name="KSO_WM_UNIT_TYPE" val="l_h_i"/>
  <p:tag name="KSO_WM_UNIT_SUBTYPE" val="d"/>
  <p:tag name="KSO_WM_UNIT_INDEX" val="1_2_3"/>
  <p:tag name="KSO_WM_BEAUTIFY_FLAG" val="#wm#"/>
  <p:tag name="KSO_WM_TAG_VERSION" val="3.0"/>
  <p:tag name="KSO_WM_DIAGRAM_VERSION" val="3"/>
  <p:tag name="KSO_WM_DIAGRAM_GROUP_CODE" val="l1-1"/>
  <p:tag name="KSO_WM_UNIT_ID" val="custom20235954_3*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11.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5954_3*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TYPE" val="l_h_i"/>
  <p:tag name="KSO_WM_UNIT_SUBTYPE" val="d"/>
  <p:tag name="KSO_WM_UNIT_INDEX" val="1_3_3"/>
  <p:tag name="KSO_WM_BEAUTIFY_FLAG" val="#wm#"/>
  <p:tag name="KSO_WM_TAG_VERSION" val="3.0"/>
  <p:tag name="KSO_WM_DIAGRAM_VERSION" val="3"/>
  <p:tag name="KSO_WM_DIAGRAM_GROUP_CODE" val="l1-1"/>
  <p:tag name="KSO_WM_UNIT_ID" val="custom20235954_3*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13.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5954_3*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5954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VALUE" val="2"/>
  <p:tag name="KSO_WM_UNIT_PRESET_TEXT" val="目录"/>
</p:tagLst>
</file>

<file path=ppt/tags/tag115.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5954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Lst>
</file>

<file path=ppt/tags/tag116.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3"/>
  <p:tag name="KSO_WM_DIAGRAM_GROUP_CODE" val="l1-1"/>
  <p:tag name="KSO_WM_BEAUTIFY_FLAG" val="#wm#"/>
  <p:tag name="KSO_WM_TEMPLATE_INDEX" val="20235954"/>
  <p:tag name="KSO_WM_TEMPLATE_CATEGORY" val="custom"/>
  <p:tag name="KSO_WM_SLIDE_INDEX" val="3"/>
  <p:tag name="KSO_WM_SLIDE_ID" val="custom20235954_3"/>
  <p:tag name="KSO_WM_TEMPLATE_MASTER_TYPE" val="0"/>
  <p:tag name="KSO_WM_SLIDE_LAYOUT" val="a_l"/>
  <p:tag name="KSO_WM_SLIDE_LAYOUT_CNT" val="1_1"/>
  <p:tag name="KSO_WM_SLIDE_DIAGTYPE" val="l"/>
</p:tagLst>
</file>

<file path=ppt/tags/tag117.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UNIT_ID" val="custom20235954_3*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18.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UNIT_ID" val="custom20235954_3*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19.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UNIT_ID" val="custom20235954_3*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20.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UNIT_ID" val="custom20235954_3*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1.xml><?xml version="1.0" encoding="utf-8"?>
<p:tagLst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UNIT_ID" val="custom20235954_3*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2.xml><?xml version="1.0" encoding="utf-8"?>
<p:tagLst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UNIT_ID" val="custom20235954_3*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3.xml><?xml version="1.0" encoding="utf-8"?>
<p:tagLst xmlns:p="http://schemas.openxmlformats.org/presentationml/2006/main">
  <p:tag name="KSO_WM_UNIT_TYPE" val="l_h_i"/>
  <p:tag name="KSO_WM_UNIT_SUBTYPE" val="d"/>
  <p:tag name="KSO_WM_UNIT_INDEX" val="1_1_3"/>
  <p:tag name="KSO_WM_BEAUTIFY_FLAG" val="#wm#"/>
  <p:tag name="KSO_WM_TAG_VERSION" val="3.0"/>
  <p:tag name="KSO_WM_DIAGRAM_VERSION" val="3"/>
  <p:tag name="KSO_WM_DIAGRAM_GROUP_CODE" val="l1-1"/>
  <p:tag name="KSO_WM_UNIT_ID" val="custom20235954_3*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24.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5954_3*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5.xml><?xml version="1.0" encoding="utf-8"?>
<p:tagLst xmlns:p="http://schemas.openxmlformats.org/presentationml/2006/main">
  <p:tag name="KSO_WM_UNIT_TYPE" val="l_h_i"/>
  <p:tag name="KSO_WM_UNIT_SUBTYPE" val="d"/>
  <p:tag name="KSO_WM_UNIT_INDEX" val="1_2_3"/>
  <p:tag name="KSO_WM_BEAUTIFY_FLAG" val="#wm#"/>
  <p:tag name="KSO_WM_TAG_VERSION" val="3.0"/>
  <p:tag name="KSO_WM_DIAGRAM_VERSION" val="3"/>
  <p:tag name="KSO_WM_DIAGRAM_GROUP_CODE" val="l1-1"/>
  <p:tag name="KSO_WM_UNIT_ID" val="custom20235954_3*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26.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5954_3*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7.xml><?xml version="1.0" encoding="utf-8"?>
<p:tagLst xmlns:p="http://schemas.openxmlformats.org/presentationml/2006/main">
  <p:tag name="KSO_WM_UNIT_TYPE" val="l_h_i"/>
  <p:tag name="KSO_WM_UNIT_SUBTYPE" val="d"/>
  <p:tag name="KSO_WM_UNIT_INDEX" val="1_3_3"/>
  <p:tag name="KSO_WM_BEAUTIFY_FLAG" val="#wm#"/>
  <p:tag name="KSO_WM_TAG_VERSION" val="3.0"/>
  <p:tag name="KSO_WM_DIAGRAM_VERSION" val="3"/>
  <p:tag name="KSO_WM_DIAGRAM_GROUP_CODE" val="l1-1"/>
  <p:tag name="KSO_WM_UNIT_ID" val="custom20235954_3*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28.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5954_3*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9.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5954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VALUE" val="2"/>
  <p:tag name="KSO_WM_UNIT_PRESET_TEXT" val="目录"/>
</p:tagLst>
</file>

<file path=ppt/tags/tag1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30.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5954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Lst>
</file>

<file path=ppt/tags/tag131.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3"/>
  <p:tag name="KSO_WM_DIAGRAM_GROUP_CODE" val="l1-1"/>
  <p:tag name="KSO_WM_BEAUTIFY_FLAG" val="#wm#"/>
  <p:tag name="KSO_WM_TEMPLATE_INDEX" val="20235954"/>
  <p:tag name="KSO_WM_TEMPLATE_CATEGORY" val="custom"/>
  <p:tag name="KSO_WM_SLIDE_INDEX" val="3"/>
  <p:tag name="KSO_WM_SLIDE_ID" val="custom20235954_3"/>
  <p:tag name="KSO_WM_TEMPLATE_MASTER_TYPE" val="0"/>
  <p:tag name="KSO_WM_SLIDE_LAYOUT" val="a_l"/>
  <p:tag name="KSO_WM_SLIDE_LAYOUT_CNT" val="1_1"/>
  <p:tag name="KSO_WM_SLIDE_DIAGTYPE" val="l"/>
</p:tagLst>
</file>

<file path=ppt/tags/tag132.xml><?xml version="1.0" encoding="utf-8"?>
<p:tagLst xmlns:p="http://schemas.openxmlformats.org/presentationml/2006/main">
  <p:tag name="KSO_WM_UNIT_TABLE_BEAUTIFY" val="smartTable{7b471d14-0c71-4792-97b5-79ea9012e1a4}"/>
</p:tagLst>
</file>

<file path=ppt/tags/tag133.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UNIT_ID" val="custom20235954_3*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4.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UNIT_ID" val="custom20235954_3*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5.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UNIT_ID" val="custom20235954_3*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6.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UNIT_ID" val="custom20235954_3*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7.xml><?xml version="1.0" encoding="utf-8"?>
<p:tagLst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UNIT_ID" val="custom20235954_3*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8.xml><?xml version="1.0" encoding="utf-8"?>
<p:tagLst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UNIT_ID" val="custom20235954_3*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gradient&quot;:[{&quot;brightness&quot;:0,&quot;colorType&quot;:1,&quot;foreColorIndex&quot;:6,&quot;pos&quot;:0,&quot;transparency&quot;:0},{&quot;brightness&quot;:0,&quot;colorType&quot;:1,&quot;foreColorIndex&quot;:5,&quot;pos&quot;:0.730000019073486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9.xml><?xml version="1.0" encoding="utf-8"?>
<p:tagLst xmlns:p="http://schemas.openxmlformats.org/presentationml/2006/main">
  <p:tag name="KSO_WM_UNIT_TYPE" val="l_h_i"/>
  <p:tag name="KSO_WM_UNIT_SUBTYPE" val="d"/>
  <p:tag name="KSO_WM_UNIT_INDEX" val="1_1_3"/>
  <p:tag name="KSO_WM_BEAUTIFY_FLAG" val="#wm#"/>
  <p:tag name="KSO_WM_TAG_VERSION" val="3.0"/>
  <p:tag name="KSO_WM_DIAGRAM_VERSION" val="3"/>
  <p:tag name="KSO_WM_DIAGRAM_GROUP_CODE" val="l1-1"/>
  <p:tag name="KSO_WM_UNIT_ID" val="custom20235954_3*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5954_3*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1.xml><?xml version="1.0" encoding="utf-8"?>
<p:tagLst xmlns:p="http://schemas.openxmlformats.org/presentationml/2006/main">
  <p:tag name="KSO_WM_UNIT_TYPE" val="l_h_i"/>
  <p:tag name="KSO_WM_UNIT_SUBTYPE" val="d"/>
  <p:tag name="KSO_WM_UNIT_INDEX" val="1_2_3"/>
  <p:tag name="KSO_WM_BEAUTIFY_FLAG" val="#wm#"/>
  <p:tag name="KSO_WM_TAG_VERSION" val="3.0"/>
  <p:tag name="KSO_WM_DIAGRAM_VERSION" val="3"/>
  <p:tag name="KSO_WM_DIAGRAM_GROUP_CODE" val="l1-1"/>
  <p:tag name="KSO_WM_UNIT_ID" val="custom20235954_3*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42.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5954_3*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3.xml><?xml version="1.0" encoding="utf-8"?>
<p:tagLst xmlns:p="http://schemas.openxmlformats.org/presentationml/2006/main">
  <p:tag name="KSO_WM_UNIT_TYPE" val="l_h_i"/>
  <p:tag name="KSO_WM_UNIT_SUBTYPE" val="d"/>
  <p:tag name="KSO_WM_UNIT_INDEX" val="1_3_3"/>
  <p:tag name="KSO_WM_BEAUTIFY_FLAG" val="#wm#"/>
  <p:tag name="KSO_WM_TAG_VERSION" val="3.0"/>
  <p:tag name="KSO_WM_DIAGRAM_VERSION" val="3"/>
  <p:tag name="KSO_WM_DIAGRAM_GROUP_CODE" val="l1-1"/>
  <p:tag name="KSO_WM_UNIT_ID" val="custom20235954_3*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6600000262260437,&quot;transparency&quot;:0},{&quot;brightness&quot;:0,&quot;colorType&quot;:1,&quot;foreColorIndex&quot;:6,&quot;pos&quot;:0.07000000029802322,&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44.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5954_3*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54"/>
  <p:tag name="KSO_WM_TEMPLATE_CATEGORY" val="custom"/>
  <p:tag name="KSO_WM_DIAGRAM_COLOR_TRICK" val="1"/>
  <p:tag name="KSO_WM_DIAGRAM_COLOR_TEXT_CAN_REMOVE" val="n"/>
  <p:tag name="KSO_WM_UNIT_SUBTYPE" val="a"/>
  <p:tag name="KSO_WM_UNIT_VALUE" val="35"/>
  <p:tag name="KSO_WM_UNIT_PRESET_TEXT" val="单击添加目录项标题"/>
  <p:tag name="KSO_WM_DIAGRAM_MAX_ITEMCNT" val="6"/>
  <p:tag name="KSO_WM_DIAGRAM_MIN_ITEMCNT" val="2"/>
  <p:tag name="KSO_WM_DIAGRAM_VIRTUALLY_FRAME" val="{&quot;height&quot;:267.80000274898504,&quot;left&quot;:79.75779855322654,&quot;top&quot;:197.19999725101496,&quot;width&quot;:845.0173950195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5.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5954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VALUE" val="2"/>
  <p:tag name="KSO_WM_UNIT_PRESET_TEXT" val="目录"/>
</p:tagLst>
</file>

<file path=ppt/tags/tag146.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5954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Lst>
</file>

<file path=ppt/tags/tag147.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3"/>
  <p:tag name="KSO_WM_DIAGRAM_GROUP_CODE" val="l1-1"/>
  <p:tag name="KSO_WM_BEAUTIFY_FLAG" val="#wm#"/>
  <p:tag name="KSO_WM_TEMPLATE_INDEX" val="20235954"/>
  <p:tag name="KSO_WM_TEMPLATE_CATEGORY" val="custom"/>
  <p:tag name="KSO_WM_SLIDE_INDEX" val="3"/>
  <p:tag name="KSO_WM_SLIDE_ID" val="custom20235954_3"/>
  <p:tag name="KSO_WM_TEMPLATE_MASTER_TYPE" val="0"/>
  <p:tag name="KSO_WM_SLIDE_LAYOUT" val="a_l"/>
  <p:tag name="KSO_WM_SLIDE_LAYOUT_CNT" val="1_1"/>
  <p:tag name="KSO_WM_SLIDE_DIAGTYPE" val="l"/>
</p:tagLst>
</file>

<file path=ppt/tags/tag148.xml><?xml version="1.0" encoding="utf-8"?>
<p:tagLst xmlns:p="http://schemas.openxmlformats.org/presentationml/2006/main">
  <p:tag name="KSO_WM_UNIT_TYPE" val="a"/>
  <p:tag name="KSO_WM_UNIT_INDEX" val="1"/>
  <p:tag name="KSO_WM_BEAUTIFY_FLAG" val="#wm#"/>
  <p:tag name="KSO_WM_TAG_VERSION" val="3.0"/>
  <p:tag name="KSO_WM_UNIT_ID" val="custom20235954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ISCONTENTSTITLE" val="0"/>
  <p:tag name="KSO_WM_UNIT_PRESET_TEXT" val="感谢观看"/>
</p:tagLst>
</file>

<file path=ppt/tags/tag149.xml><?xml version="1.0" encoding="utf-8"?>
<p:tagLst xmlns:p="http://schemas.openxmlformats.org/presentationml/2006/main">
  <p:tag name="KSO_WM_UNIT_TYPE" val="b"/>
  <p:tag name="KSO_WM_UNIT_INDEX" val="1"/>
  <p:tag name="KSO_WM_BEAUTIFY_FLAG" val="#wm#"/>
  <p:tag name="KSO_WM_TAG_VERSION" val="3.0"/>
  <p:tag name="KSO_WM_UNIT_ID" val="custom20235954_9*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ISCONTENTSTITLE" val="0"/>
  <p:tag name="KSO_WM_UNIT_PRESET_TEXT" val="Thank you"/>
  <p:tag name="KSO_WM_UNIT_VALUE" val="17"/>
</p:tagLst>
</file>

<file path=ppt/tags/tag1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1"/>
  <p:tag name="KSO_WM_BEAUTIFY_FLAG" val="#wm#"/>
  <p:tag name="KSO_WM_TAG_VERSION" val="3.0"/>
  <p:tag name="KSO_WM_UNIT_ID" val="custom20235954_9*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Lst>
</file>

<file path=ppt/tags/tag151.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54"/>
  <p:tag name="KSO_WM_TEMPLATE_CATEGORY" val="custom"/>
  <p:tag name="KSO_WM_SLIDE_INDEX" val="9"/>
  <p:tag name="KSO_WM_SLIDE_ID" val="custom20235954_9"/>
  <p:tag name="KSO_WM_TEMPLATE_MASTER_TYPE" val="0"/>
  <p:tag name="KSO_WM_SLIDE_LAYOUT" val="a_b"/>
  <p:tag name="KSO_WM_SLIDE_LAYOUT_CNT" val="1_1"/>
</p:tagLst>
</file>

<file path=ppt/tags/tag152.xml><?xml version="1.0" encoding="utf-8"?>
<p:tagLst xmlns:p="http://schemas.openxmlformats.org/presentationml/2006/main">
  <p:tag name="commondata" val="eyJoZGlkIjoiNDA5MDZkMDk5OGJjYzkxMGEwYTJmZjk0ZTM0ZjIwNTcifQ=="/>
</p:tagLst>
</file>

<file path=ppt/tags/tag1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30"/>
</p:tagLst>
</file>

<file path=ppt/tags/tag1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0"/>
</p:tagLst>
</file>

<file path=ppt/tags/tag39.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7"/>
</p:tagLst>
</file>

<file path=ppt/tags/tag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4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5.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5.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9"/>
</p:tagLst>
</file>

<file path=ppt/tags/tag51.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53"/>
</p:tagLst>
</file>

<file path=ppt/tags/tag52.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9"/>
</p:tagLst>
</file>

<file path=ppt/tags/tag5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53"/>
</p:tagLst>
</file>

<file path=ppt/tags/tag5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5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96"/>
</p:tagLst>
</file>

<file path=ppt/tags/tag6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6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0"/>
</p:tagLst>
</file>

<file path=ppt/tags/tag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8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7"/>
</p:tagLst>
</file>

<file path=ppt/tags/tag8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54"/>
</p:tagLst>
</file>

<file path=ppt/tags/tag9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TEMPLATE_CATEGORY" val="custom"/>
  <p:tag name="KSO_WM_TEMPLATE_INDEX" val="20235954"/>
</p:tagLst>
</file>

<file path=ppt/tags/tag9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54"/>
  <p:tag name="KSO_WM_TEMPLATE_CATEGORY" val="custom"/>
  <p:tag name="KSO_WM_TEMPLATE_MASTER_TYPE" val="0"/>
</p:tagLst>
</file>

<file path=ppt/tags/tag97.xml><?xml version="1.0" encoding="utf-8"?>
<p:tagLst xmlns:p="http://schemas.openxmlformats.org/presentationml/2006/main">
  <p:tag name="KSO_WM_UNIT_TYPE" val="a"/>
  <p:tag name="KSO_WM_UNIT_INDEX" val="1"/>
  <p:tag name="KSO_WM_BEAUTIFY_FLAG" val="#wm#"/>
  <p:tag name="KSO_WM_TAG_VERSION" val="3.0"/>
  <p:tag name="KSO_WM_UNIT_ID" val="custom2023595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ISCONTENTSTITLE" val="0"/>
  <p:tag name="KSO_WM_UNIT_VALUE" val="21"/>
  <p:tag name="KSO_WM_UNIT_PRESET_TEXT" val="单击此处添加文档标题"/>
</p:tagLst>
</file>

<file path=ppt/tags/tag98.xml><?xml version="1.0" encoding="utf-8"?>
<p:tagLst xmlns:p="http://schemas.openxmlformats.org/presentationml/2006/main">
  <p:tag name="KSO_WM_UNIT_TYPE" val="b"/>
  <p:tag name="KSO_WM_UNIT_INDEX" val="1"/>
  <p:tag name="KSO_WM_BEAUTIFY_FLAG" val="#wm#"/>
  <p:tag name="KSO_WM_TAG_VERSION" val="3.0"/>
  <p:tag name="KSO_WM_UNIT_ID" val="custom20235954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 name="KSO_WM_UNIT_ISCONTENTSTITLE" val="0"/>
  <p:tag name="KSO_WM_UNIT_VALUE" val="42"/>
  <p:tag name="KSO_WM_UNIT_PRESET_TEXT" val="单击此处添加副标题"/>
</p:tagLst>
</file>

<file path=ppt/tags/tag99.xml><?xml version="1.0" encoding="utf-8"?>
<p:tagLst xmlns:p="http://schemas.openxmlformats.org/presentationml/2006/main">
  <p:tag name="KSO_WM_UNIT_TYPE" val="i"/>
  <p:tag name="KSO_WM_UNIT_INDEX" val="1"/>
  <p:tag name="KSO_WM_BEAUTIFY_FLAG" val="#wm#"/>
  <p:tag name="KSO_WM_TAG_VERSION" val="3.0"/>
  <p:tag name="KSO_WM_UNIT_ID" val="custom20235954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4"/>
  <p:tag name="KSO_WM_TEMPLATE_CATEGORY" val="custom"/>
</p:tagLst>
</file>

<file path=ppt/theme/theme1.xml><?xml version="1.0" encoding="utf-8"?>
<a:theme xmlns:a="http://schemas.openxmlformats.org/drawingml/2006/main" name="69tm(黄色-简历模板)--NordriDesign原创PPT模板系列">
  <a:themeElements>
    <a:clrScheme name="默认设计模板 1">
      <a:dk1>
        <a:srgbClr val="000000"/>
      </a:dk1>
      <a:lt1>
        <a:srgbClr val="FFFFFF"/>
      </a:lt1>
      <a:dk2>
        <a:srgbClr val="000000"/>
      </a:dk2>
      <a:lt2>
        <a:srgbClr val="969696"/>
      </a:lt2>
      <a:accent1>
        <a:srgbClr val="256B9B"/>
      </a:accent1>
      <a:accent2>
        <a:srgbClr val="003366"/>
      </a:accent2>
      <a:accent3>
        <a:srgbClr val="FFFFFF"/>
      </a:accent3>
      <a:accent4>
        <a:srgbClr val="000000"/>
      </a:accent4>
      <a:accent5>
        <a:srgbClr val="ACBACB"/>
      </a:accent5>
      <a:accent6>
        <a:srgbClr val="002D5C"/>
      </a:accent6>
      <a:hlink>
        <a:srgbClr val="0066CC"/>
      </a:hlink>
      <a:folHlink>
        <a:srgbClr val="808080"/>
      </a:folHlink>
    </a:clrScheme>
    <a:fontScheme name="默认设计模板">
      <a:majorFont>
        <a:latin typeface="Arial"/>
        <a:ea typeface="华文细黑"/>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969696"/>
        </a:lt2>
        <a:accent1>
          <a:srgbClr val="256B9B"/>
        </a:accent1>
        <a:accent2>
          <a:srgbClr val="003366"/>
        </a:accent2>
        <a:accent3>
          <a:srgbClr val="FFFFFF"/>
        </a:accent3>
        <a:accent4>
          <a:srgbClr val="000000"/>
        </a:accent4>
        <a:accent5>
          <a:srgbClr val="ACBACB"/>
        </a:accent5>
        <a:accent6>
          <a:srgbClr val="002D5C"/>
        </a:accent6>
        <a:hlink>
          <a:srgbClr val="0066C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driDesign">
  <a:themeElements>
    <a:clrScheme name="Nordri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Nordri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clrMap bg1="lt1" tx1="dk1" bg2="lt2" tx2="dk2" accent1="accent1" accent2="accent2" accent3="accent3" accent4="accent4" accent5="accent5" accent6="accent6" hlink="hlink" folHlink="folHlink"/>
    </a:extraClrScheme>
    <a:extraClrScheme>
      <a:clrScheme name="NordriDesign 2">
        <a:dk1>
          <a:srgbClr val="000000"/>
        </a:dk1>
        <a:lt1>
          <a:srgbClr val="FFFFFF"/>
        </a:lt1>
        <a:dk2>
          <a:srgbClr val="000000"/>
        </a:dk2>
        <a:lt2>
          <a:srgbClr val="808080"/>
        </a:lt2>
        <a:accent1>
          <a:srgbClr val="2A62BC"/>
        </a:accent1>
        <a:accent2>
          <a:srgbClr val="22458A"/>
        </a:accent2>
        <a:accent3>
          <a:srgbClr val="FFFFFF"/>
        </a:accent3>
        <a:accent4>
          <a:srgbClr val="000000"/>
        </a:accent4>
        <a:accent5>
          <a:srgbClr val="ACB7DA"/>
        </a:accent5>
        <a:accent6>
          <a:srgbClr val="1E3E7D"/>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NordriDesign 3">
        <a:dk1>
          <a:srgbClr val="000000"/>
        </a:dk1>
        <a:lt1>
          <a:srgbClr val="FFFFFF"/>
        </a:lt1>
        <a:dk2>
          <a:srgbClr val="000000"/>
        </a:dk2>
        <a:lt2>
          <a:srgbClr val="808080"/>
        </a:lt2>
        <a:accent1>
          <a:srgbClr val="3366CC"/>
        </a:accent1>
        <a:accent2>
          <a:srgbClr val="003366"/>
        </a:accent2>
        <a:accent3>
          <a:srgbClr val="FFFFFF"/>
        </a:accent3>
        <a:accent4>
          <a:srgbClr val="000000"/>
        </a:accent4>
        <a:accent5>
          <a:srgbClr val="ADB8E2"/>
        </a:accent5>
        <a:accent6>
          <a:srgbClr val="002D5C"/>
        </a:accent6>
        <a:hlink>
          <a:srgbClr val="003366"/>
        </a:hlink>
        <a:folHlink>
          <a:srgbClr val="0066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0315-1">
      <a:dk1>
        <a:srgbClr val="333333"/>
      </a:dk1>
      <a:lt1>
        <a:sysClr val="window" lastClr="FFFFFF"/>
      </a:lt1>
      <a:dk2>
        <a:srgbClr val="112E3F"/>
      </a:dk2>
      <a:lt2>
        <a:srgbClr val="E4F8F3"/>
      </a:lt2>
      <a:accent1>
        <a:srgbClr val="46A0A4"/>
      </a:accent1>
      <a:accent2>
        <a:srgbClr val="39CBA5"/>
      </a:accent2>
      <a:accent3>
        <a:srgbClr val="94B4BF"/>
      </a:accent3>
      <a:accent4>
        <a:srgbClr val="739AC2"/>
      </a:accent4>
      <a:accent5>
        <a:srgbClr val="8E83BD"/>
      </a:accent5>
      <a:accent6>
        <a:srgbClr val="C9C2A3"/>
      </a:accent6>
      <a:hlink>
        <a:srgbClr val="0563C1"/>
      </a:hlink>
      <a:folHlink>
        <a:srgbClr val="954F72"/>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69tm(黄色-简历模板)--NordriDesign原创PPT模板系列</Template>
  <TotalTime>0</TotalTime>
  <Words>10107</Words>
  <Application>WPS 演示</Application>
  <PresentationFormat>宽屏</PresentationFormat>
  <Paragraphs>1382</Paragraphs>
  <Slides>63</Slides>
  <Notes>58</Notes>
  <HiddenSlides>0</HiddenSlides>
  <MMClips>0</MMClips>
  <ScaleCrop>false</ScaleCrop>
  <HeadingPairs>
    <vt:vector size="8" baseType="variant">
      <vt:variant>
        <vt:lpstr>已用的字体</vt:lpstr>
      </vt:variant>
      <vt:variant>
        <vt:i4>16</vt:i4>
      </vt:variant>
      <vt:variant>
        <vt:lpstr>主题</vt:lpstr>
      </vt:variant>
      <vt:variant>
        <vt:i4>4</vt:i4>
      </vt:variant>
      <vt:variant>
        <vt:lpstr>嵌入 OLE 服务器</vt:lpstr>
      </vt:variant>
      <vt:variant>
        <vt:i4>1</vt:i4>
      </vt:variant>
      <vt:variant>
        <vt:lpstr>幻灯片标题</vt:lpstr>
      </vt:variant>
      <vt:variant>
        <vt:i4>63</vt:i4>
      </vt:variant>
    </vt:vector>
  </HeadingPairs>
  <TitlesOfParts>
    <vt:vector size="84" baseType="lpstr">
      <vt:lpstr>Arial</vt:lpstr>
      <vt:lpstr>宋体</vt:lpstr>
      <vt:lpstr>Wingdings</vt:lpstr>
      <vt:lpstr>华文细黑</vt:lpstr>
      <vt:lpstr>江城圆体 400W</vt:lpstr>
      <vt:lpstr>Segoe UI</vt:lpstr>
      <vt:lpstr>微软雅黑 Light</vt:lpstr>
      <vt:lpstr>微软雅黑</vt:lpstr>
      <vt:lpstr>楷体</vt:lpstr>
      <vt:lpstr>Arial Unicode MS</vt:lpstr>
      <vt:lpstr>Calibri</vt:lpstr>
      <vt:lpstr>Times New Roman</vt:lpstr>
      <vt:lpstr>黑体</vt:lpstr>
      <vt:lpstr>华文中宋</vt:lpstr>
      <vt:lpstr>Wingdings 2</vt:lpstr>
      <vt:lpstr>Calibri Light</vt:lpstr>
      <vt:lpstr>69tm(黄色-简历模板)--NordriDesign原创PPT模板系列</vt:lpstr>
      <vt:lpstr>NordriDesign</vt:lpstr>
      <vt:lpstr>Office 主题</vt:lpstr>
      <vt:lpstr>Office 主题​​</vt:lpstr>
      <vt:lpstr>Excel.Sheet.8</vt:lpstr>
      <vt:lpstr>肿瘤编码</vt:lpstr>
      <vt:lpstr>PowerPoint 演示文稿</vt:lpstr>
      <vt:lpstr>PowerPoint 演示文稿</vt:lpstr>
      <vt:lpstr>PowerPoint 演示文稿</vt:lpstr>
      <vt:lpstr>PowerPoint 演示文稿</vt:lpstr>
      <vt:lpstr>目录</vt:lpstr>
      <vt:lpstr>ICD-O-3与ICD-10</vt:lpstr>
      <vt:lpstr>ICD-O-3与ICD-10</vt:lpstr>
      <vt:lpstr>ICD-O-3与ICD-10</vt:lpstr>
      <vt:lpstr>ICD-O-3与ICD-10</vt:lpstr>
      <vt:lpstr>ICD-O-3与ICD-10</vt:lpstr>
      <vt:lpstr>ICD-O-3与ICD-10</vt:lpstr>
      <vt:lpstr>ICD-O-3与ICD-10</vt:lpstr>
      <vt:lpstr>ICD-O-3的基本结构</vt:lpstr>
      <vt:lpstr>ICD-O-3的基本结构</vt:lpstr>
      <vt:lpstr> </vt:lpstr>
      <vt:lpstr>ICD-O-3的基本结构</vt:lpstr>
      <vt:lpstr>PowerPoint 演示文稿</vt:lpstr>
      <vt:lpstr>PowerPoint 演示文稿</vt:lpstr>
      <vt:lpstr>PowerPoint 演示文稿</vt:lpstr>
      <vt:lpstr>PowerPoint 演示文稿</vt:lpstr>
      <vt:lpstr>ICD-O-3的基本结构</vt:lpstr>
      <vt:lpstr>ICD-O-3与ICD-10差异</vt:lpstr>
      <vt:lpstr>ICD-O-3与ICD-10差异</vt:lpstr>
      <vt:lpstr>ICD-O-3与ICD-10差异</vt:lpstr>
      <vt:lpstr>ICD-O-3与ICD-10差异</vt:lpstr>
      <vt:lpstr>ICD-O-3与ICD-10差异</vt:lpstr>
      <vt:lpstr>ICD-O-3与ICD-10差异</vt:lpstr>
      <vt:lpstr>    ICD-O-3与ICD-10差异</vt:lpstr>
      <vt:lpstr>目录</vt:lpstr>
      <vt:lpstr> 工具书</vt:lpstr>
      <vt:lpstr>肿瘤编码查找方法</vt:lpstr>
      <vt:lpstr>肿瘤编码查找方法</vt:lpstr>
      <vt:lpstr>肿瘤编码查找方法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肿瘤编码步骤（6）         --举例</vt:lpstr>
      <vt:lpstr>PowerPoint 演示文稿</vt:lpstr>
      <vt:lpstr>目录</vt:lpstr>
      <vt:lpstr>肿瘤编码规则 - 解剖学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王梅仙</cp:lastModifiedBy>
  <cp:revision>1817</cp:revision>
  <dcterms:created xsi:type="dcterms:W3CDTF">2018-10-28T02:54:00Z</dcterms:created>
  <dcterms:modified xsi:type="dcterms:W3CDTF">2025-09-17T06:47:20Z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D98933A17AA749A082E9986C92EB876B_13</vt:lpwstr>
  </property>
  <property fmtid="{D5CDD505-2E9C-101B-9397-08002B2CF9AE}" pid="3" name="KSOProductBuildVer">
    <vt:lpwstr>2052-12.1.0.21915</vt:lpwstr>
  </property>
</Properties>
</file>