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61" r:id="rId4"/>
    <p:sldId id="280" r:id="rId5"/>
    <p:sldId id="278" r:id="rId6"/>
    <p:sldId id="281" r:id="rId7"/>
    <p:sldId id="282" r:id="rId8"/>
    <p:sldId id="279" r:id="rId9"/>
    <p:sldId id="268" r:id="rId10"/>
    <p:sldId id="269" r:id="rId11"/>
    <p:sldId id="270" r:id="rId12"/>
    <p:sldId id="271" r:id="rId13"/>
    <p:sldId id="272" r:id="rId14"/>
    <p:sldId id="266" r:id="rId15"/>
    <p:sldId id="284" r:id="rId16"/>
    <p:sldId id="285" r:id="rId17"/>
    <p:sldId id="287" r:id="rId18"/>
    <p:sldId id="273" r:id="rId19"/>
    <p:sldId id="275" r:id="rId20"/>
    <p:sldId id="264"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llo" initials="n" lastIdx="2" clrIdx="0"/>
  <p:cmAuthor id="75" name="作者" initials="A" lastIdx="0" clrIdx="24"/>
  <p:cmAuthor id="2" name="Yuki Wu" initials="Y" lastIdx="1" clrIdx="1"/>
  <p:cmAuthor id="3" name="Zhao Neil" initials="Z" lastIdx="19" clrIdx="2"/>
  <p:cmAuthor id="4" name="孙晶" initials="孙" lastIdx="14" clrIdx="3"/>
  <p:cmAuthor id="5" name="chen lu" initials="cl" lastIdx="1" clrIdx="4"/>
  <p:cmAuthor id="6" name="Congyi Zheng" initials="CZ" lastIdx="1" clrIdx="5"/>
  <p:cmAuthor id="0" name="DADI" initials="" lastIdx="1" clrIdx="0"/>
  <p:cmAuthor id="8" name="user" initials="u" lastIdx="4" clrIdx="7"/>
  <p:cmAuthor id="7" name="潘志勇" initials="潘" lastIdx="1" clrIdx="0"/>
  <p:cmAuthor id="9" name="姜伟光" initials="姜" lastIdx="1" clrIdx="0"/>
  <p:cmAuthor id="10" name="洋 刘" initials="洋" lastIdx="4"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230.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B0B7038-E59F-4A80-A75E-7AA9F300D739}" type="doc">
      <dgm:prSet loTypeId="process" loCatId="process" qsTypeId="urn:microsoft.com/office/officeart/2005/8/quickstyle/simple1" qsCatId="simple" csTypeId="urn:microsoft.com/office/officeart/2005/8/colors/accent1_2" csCatId="accent1" phldr="0"/>
      <dgm:spPr/>
      <dgm:t>
        <a:bodyPr/>
        <a:p>
          <a:endParaRPr lang="zh-CN" altLang="en-US"/>
        </a:p>
      </dgm:t>
    </dgm:pt>
    <dgm:pt modelId="{E9FF6F63-DE8B-49AE-AD60-255A714A296C}">
      <dgm:prSet phldrT="[文本]" phldr="0" custT="0"/>
      <dgm:spPr/>
      <dgm:t>
        <a:bodyPr vert="horz" wrap="square"/>
        <a:p>
          <a:pPr>
            <a:lnSpc>
              <a:spcPct val="100000"/>
            </a:lnSpc>
            <a:spcBef>
              <a:spcPct val="0"/>
            </a:spcBef>
            <a:spcAft>
              <a:spcPct val="35000"/>
            </a:spcAft>
          </a:pPr>
          <a:r>
            <a:rPr lang="zh-CN" altLang="en-US"/>
            <a:t>报告</a:t>
          </a:r>
          <a:r>
            <a:rPr lang="zh-CN" altLang="en-US"/>
            <a:t>质量</a:t>
          </a:r>
          <a:r>
            <a:rPr lang="zh-CN" altLang="en-US"/>
            <a:t>是</a:t>
          </a:r>
          <a:r>
            <a:rPr lang="zh-CN" altLang="en-US"/>
            <a:t>基础</a:t>
          </a:r>
          <a:r>
            <a:rPr lang="zh-CN" altLang="en-US"/>
            <a:t/>
          </a:r>
          <a:endParaRPr lang="zh-CN" altLang="en-US"/>
        </a:p>
      </dgm:t>
    </dgm:pt>
    <dgm:pt modelId="{E2F25AF7-B1AC-494B-B2C1-7761C2AD5D10}" cxnId="{981EF697-67E5-45DA-B24B-7A18943C1CFA}" type="parTrans">
      <dgm:prSet/>
      <dgm:spPr/>
      <dgm:t>
        <a:bodyPr/>
        <a:p>
          <a:endParaRPr lang="zh-CN" altLang="en-US"/>
        </a:p>
      </dgm:t>
    </dgm:pt>
    <dgm:pt modelId="{7C3A5ED0-3AE2-4C34-80A5-AFDCC3D00C7D}" cxnId="{981EF697-67E5-45DA-B24B-7A18943C1CFA}" type="sibTrans">
      <dgm:prSet/>
      <dgm:spPr/>
      <dgm:t>
        <a:bodyPr/>
        <a:p>
          <a:endParaRPr lang="zh-CN" altLang="en-US"/>
        </a:p>
      </dgm:t>
    </dgm:pt>
    <dgm:pt modelId="{9605A072-0B47-4717-B762-6E4A030618BB}">
      <dgm:prSet phldrT="[文本]" phldr="0" custT="1"/>
      <dgm:spPr/>
      <dgm:t>
        <a:bodyPr vert="horz" wrap="square"/>
        <a:p>
          <a:pPr>
            <a:lnSpc>
              <a:spcPct val="100000"/>
            </a:lnSpc>
            <a:spcBef>
              <a:spcPct val="0"/>
            </a:spcBef>
            <a:spcAft>
              <a:spcPct val="15000"/>
            </a:spcAft>
          </a:pPr>
          <a:r>
            <a:rPr lang="zh-CN" altLang="en-US" sz="2400"/>
            <a:t>哨兵</a:t>
          </a:r>
          <a:r>
            <a:rPr lang="zh-CN" altLang="en-US" sz="2400"/>
            <a:t/>
          </a:r>
          <a:endParaRPr lang="zh-CN" altLang="en-US" sz="2400"/>
        </a:p>
      </dgm:t>
    </dgm:pt>
    <dgm:pt modelId="{634AE88D-8820-420B-87FD-977F139B503C}" cxnId="{D07949ED-A718-4D7D-9E46-C1FEA26BA5E0}" type="parTrans">
      <dgm:prSet/>
      <dgm:spPr/>
      <dgm:t>
        <a:bodyPr/>
        <a:p>
          <a:endParaRPr lang="zh-CN" altLang="en-US"/>
        </a:p>
      </dgm:t>
    </dgm:pt>
    <dgm:pt modelId="{944FE9C1-9611-4716-B91B-6E3024D1434A}" cxnId="{D07949ED-A718-4D7D-9E46-C1FEA26BA5E0}" type="sibTrans">
      <dgm:prSet/>
      <dgm:spPr/>
      <dgm:t>
        <a:bodyPr/>
        <a:p>
          <a:endParaRPr lang="zh-CN" altLang="en-US"/>
        </a:p>
      </dgm:t>
    </dgm:pt>
    <dgm:pt modelId="{4D3602F6-4A56-471E-94CA-95C297AF4D0A}">
      <dgm:prSet phldrT="[文本]" phldr="0" custT="0"/>
      <dgm:spPr/>
      <dgm:t>
        <a:bodyPr vert="horz" wrap="square"/>
        <a:p>
          <a:pPr>
            <a:lnSpc>
              <a:spcPct val="100000"/>
            </a:lnSpc>
            <a:spcBef>
              <a:spcPct val="0"/>
            </a:spcBef>
            <a:spcAft>
              <a:spcPct val="35000"/>
            </a:spcAft>
          </a:pPr>
          <a:r>
            <a:rPr lang="zh-CN" altLang="en-US"/>
            <a:t>得出</a:t>
          </a:r>
          <a:r>
            <a:rPr lang="zh-CN" altLang="en-US"/>
            <a:t>的</a:t>
          </a:r>
          <a:r>
            <a:rPr lang="zh-CN" altLang="en-US"/>
            <a:t>结</a:t>
          </a:r>
          <a:r>
            <a:rPr lang="zh-CN" altLang="en-US"/>
            <a:t>果</a:t>
          </a:r>
          <a:r>
            <a:rPr lang="zh-CN" altLang="en-US"/>
            <a:t>才可靠</a:t>
          </a:r>
          <a:r>
            <a:rPr lang="zh-CN" altLang="en-US"/>
            <a:t/>
          </a:r>
          <a:endParaRPr lang="zh-CN" altLang="en-US"/>
        </a:p>
      </dgm:t>
    </dgm:pt>
    <dgm:pt modelId="{511DB170-6BB5-4ADD-8085-548C5A4D75BB}" cxnId="{830CD254-F892-4298-AC85-C1BECD4BB6B7}" type="parTrans">
      <dgm:prSet/>
      <dgm:spPr/>
      <dgm:t>
        <a:bodyPr/>
        <a:p>
          <a:endParaRPr lang="zh-CN" altLang="en-US"/>
        </a:p>
      </dgm:t>
    </dgm:pt>
    <dgm:pt modelId="{44F1BF6E-18A0-4182-BD68-FA72641FED89}" cxnId="{830CD254-F892-4298-AC85-C1BECD4BB6B7}" type="sibTrans">
      <dgm:prSet/>
      <dgm:spPr/>
      <dgm:t>
        <a:bodyPr/>
        <a:p>
          <a:endParaRPr lang="zh-CN" altLang="en-US"/>
        </a:p>
      </dgm:t>
    </dgm:pt>
    <dgm:pt modelId="{5137751A-6B92-4416-913C-FAEC6CB5829E}">
      <dgm:prSet phldrT="[文本]" phldr="0" custT="0"/>
      <dgm:spPr/>
      <dgm:t>
        <a:bodyPr vert="horz" wrap="square"/>
        <a:p>
          <a:pPr>
            <a:lnSpc>
              <a:spcPct val="100000"/>
            </a:lnSpc>
            <a:spcBef>
              <a:spcPct val="0"/>
            </a:spcBef>
            <a:spcAft>
              <a:spcPct val="15000"/>
            </a:spcAft>
          </a:pPr>
          <a:r>
            <a:rPr lang="zh-CN" altLang="en-US"/>
            <a:t>数据</a:t>
          </a:r>
          <a:r>
            <a:rPr lang="zh-CN" altLang="en-US"/>
            <a:t>加工</a:t>
          </a:r>
          <a:r>
            <a:rPr lang="zh-CN" altLang="en-US"/>
            <a:t>厂</a:t>
          </a:r>
          <a:r>
            <a:rPr lang="zh-CN" altLang="en-US"/>
            <a:t/>
          </a:r>
          <a:endParaRPr lang="zh-CN" altLang="en-US"/>
        </a:p>
      </dgm:t>
    </dgm:pt>
    <dgm:pt modelId="{059D19CA-05CD-47BD-8E16-408EC613C9A8}" cxnId="{1081E89F-DA54-4E1A-A5A6-02FFDF37F138}" type="parTrans">
      <dgm:prSet/>
      <dgm:spPr/>
      <dgm:t>
        <a:bodyPr/>
        <a:p>
          <a:endParaRPr lang="zh-CN" altLang="en-US"/>
        </a:p>
      </dgm:t>
    </dgm:pt>
    <dgm:pt modelId="{3D0CFC71-DD02-4AEE-931E-800CBFD442DE}" cxnId="{1081E89F-DA54-4E1A-A5A6-02FFDF37F138}" type="sibTrans">
      <dgm:prSet/>
      <dgm:spPr/>
      <dgm:t>
        <a:bodyPr/>
        <a:p>
          <a:endParaRPr lang="zh-CN" altLang="en-US"/>
        </a:p>
      </dgm:t>
    </dgm:pt>
    <dgm:pt modelId="{C77B2DE7-72B5-4696-8020-E9D212156430}">
      <dgm:prSet phldrT="[文本]" phldr="0" custT="0"/>
      <dgm:spPr/>
      <dgm:t>
        <a:bodyPr vert="horz" wrap="square"/>
        <a:p>
          <a:pPr>
            <a:lnSpc>
              <a:spcPct val="100000"/>
            </a:lnSpc>
            <a:spcBef>
              <a:spcPct val="0"/>
            </a:spcBef>
            <a:spcAft>
              <a:spcPct val="35000"/>
            </a:spcAft>
          </a:pPr>
          <a:r>
            <a:rPr lang="zh-CN" altLang="en-US"/>
            <a:t>据此</a:t>
          </a:r>
          <a:r>
            <a:rPr lang="zh-CN" altLang="en-US"/>
            <a:t>给出</a:t>
          </a:r>
          <a:r>
            <a:rPr lang="zh-CN" altLang="en-US"/>
            <a:t>的</a:t>
          </a:r>
          <a:r>
            <a:rPr lang="zh-CN" altLang="en-US"/>
            <a:t>建议</a:t>
          </a:r>
          <a:r>
            <a:rPr lang="zh-CN" altLang="en-US"/>
            <a:t>才</a:t>
          </a:r>
          <a:r>
            <a:rPr lang="zh-CN" altLang="en-US"/>
            <a:t>科学</a:t>
          </a:r>
          <a:r>
            <a:rPr lang="zh-CN" altLang="en-US"/>
            <a:t/>
          </a:r>
          <a:endParaRPr lang="zh-CN" altLang="en-US"/>
        </a:p>
      </dgm:t>
    </dgm:pt>
    <dgm:pt modelId="{CFDAE099-E9CA-400D-9E0B-5FF2A223D856}" cxnId="{905818ED-73CC-4C0E-AE97-B7CEEC08B923}" type="parTrans">
      <dgm:prSet/>
      <dgm:spPr/>
      <dgm:t>
        <a:bodyPr/>
        <a:p>
          <a:endParaRPr lang="zh-CN" altLang="en-US"/>
        </a:p>
      </dgm:t>
    </dgm:pt>
    <dgm:pt modelId="{00E0D5AB-294E-4D02-9E82-5E730EC20037}" cxnId="{905818ED-73CC-4C0E-AE97-B7CEEC08B923}" type="sibTrans">
      <dgm:prSet/>
      <dgm:spPr/>
      <dgm:t>
        <a:bodyPr/>
        <a:p>
          <a:endParaRPr lang="zh-CN" altLang="en-US"/>
        </a:p>
      </dgm:t>
    </dgm:pt>
    <dgm:pt modelId="{2C6AD28F-A1D9-42FD-8523-B2CDE1C853BE}">
      <dgm:prSet phldrT="[文本]" phldr="0" custT="1"/>
      <dgm:spPr/>
      <dgm:t>
        <a:bodyPr vert="horz" wrap="square"/>
        <a:p>
          <a:pPr>
            <a:lnSpc>
              <a:spcPct val="100000"/>
            </a:lnSpc>
            <a:spcBef>
              <a:spcPct val="0"/>
            </a:spcBef>
            <a:spcAft>
              <a:spcPct val="15000"/>
            </a:spcAft>
          </a:pPr>
          <a:r>
            <a:rPr lang="zh-CN" altLang="en-US" sz="2400"/>
            <a:t>参谋</a:t>
          </a:r>
          <a:r>
            <a:rPr lang="zh-CN" altLang="en-US" sz="2400"/>
            <a:t/>
          </a:r>
          <a:endParaRPr lang="zh-CN" altLang="en-US" sz="2400"/>
        </a:p>
      </dgm:t>
    </dgm:pt>
    <dgm:pt modelId="{C2130940-6177-476C-8D94-9A73013EDAE3}" cxnId="{24B5D3EA-A038-463F-AE9D-FA6FCA0F45F6}" type="parTrans">
      <dgm:prSet/>
      <dgm:spPr/>
      <dgm:t>
        <a:bodyPr/>
        <a:p>
          <a:endParaRPr lang="zh-CN" altLang="en-US"/>
        </a:p>
      </dgm:t>
    </dgm:pt>
    <dgm:pt modelId="{03815DB2-473C-47DE-A096-BBAC8434EAE7}" cxnId="{24B5D3EA-A038-463F-AE9D-FA6FCA0F45F6}" type="sibTrans">
      <dgm:prSet/>
      <dgm:spPr/>
      <dgm:t>
        <a:bodyPr/>
        <a:p>
          <a:endParaRPr lang="zh-CN" altLang="en-US"/>
        </a:p>
      </dgm:t>
    </dgm:pt>
    <dgm:pt modelId="{4E8D2CA5-E8F3-41AD-B35D-1FCF8CAD3487}" type="pres">
      <dgm:prSet presAssocID="{FB0B7038-E59F-4A80-A75E-7AA9F300D739}" presName="rootnode" presStyleCnt="0">
        <dgm:presLayoutVars>
          <dgm:chMax/>
          <dgm:chPref/>
          <dgm:dir/>
          <dgm:animLvl val="lvl"/>
        </dgm:presLayoutVars>
      </dgm:prSet>
      <dgm:spPr/>
    </dgm:pt>
    <dgm:pt modelId="{4885D9FF-6621-4FC5-A9DE-327AB74500CD}" type="pres">
      <dgm:prSet presAssocID="{E9FF6F63-DE8B-49AE-AD60-255A714A296C}" presName="composite" presStyleCnt="0"/>
      <dgm:spPr/>
    </dgm:pt>
    <dgm:pt modelId="{C1069558-9A0D-4777-9B5C-1F8CC5A904D0}" type="pres">
      <dgm:prSet presAssocID="{E9FF6F63-DE8B-49AE-AD60-255A714A296C}" presName="bentUpArrow1" presStyleLbl="alignImgPlace1" presStyleIdx="0" presStyleCnt="2"/>
      <dgm:spPr/>
    </dgm:pt>
    <dgm:pt modelId="{B6B3DBAD-9628-4182-98C9-C3F56A96B563}" type="pres">
      <dgm:prSet presAssocID="{E9FF6F63-DE8B-49AE-AD60-255A714A296C}" presName="ParentText" presStyleLbl="node1" presStyleIdx="0" presStyleCnt="3">
        <dgm:presLayoutVars>
          <dgm:chMax val="1"/>
          <dgm:chPref val="1"/>
          <dgm:bulletEnabled val="1"/>
        </dgm:presLayoutVars>
      </dgm:prSet>
      <dgm:spPr/>
    </dgm:pt>
    <dgm:pt modelId="{CF563743-F0CD-43FF-8ED9-181590D5AEC7}" type="pres">
      <dgm:prSet presAssocID="{E9FF6F63-DE8B-49AE-AD60-255A714A296C}" presName="ChildText" presStyleLbl="revTx" presStyleIdx="0" presStyleCnt="3">
        <dgm:presLayoutVars>
          <dgm:chMax val="0"/>
          <dgm:chPref val="0"/>
          <dgm:bulletEnabled val="1"/>
        </dgm:presLayoutVars>
      </dgm:prSet>
      <dgm:spPr/>
    </dgm:pt>
    <dgm:pt modelId="{F1E93E89-BF11-425F-8AD8-57BDCD076633}" type="pres">
      <dgm:prSet presAssocID="{7C3A5ED0-3AE2-4C34-80A5-AFDCC3D00C7D}" presName="sibTrans" presStyleCnt="0"/>
      <dgm:spPr/>
    </dgm:pt>
    <dgm:pt modelId="{5D08F00E-1A1B-44FE-B733-AC1EDA64F34E}" type="pres">
      <dgm:prSet presAssocID="{4D3602F6-4A56-471E-94CA-95C297AF4D0A}" presName="composite" presStyleCnt="0"/>
      <dgm:spPr/>
    </dgm:pt>
    <dgm:pt modelId="{A3E57910-EB90-4850-9A4E-8662A513D003}" type="pres">
      <dgm:prSet presAssocID="{4D3602F6-4A56-471E-94CA-95C297AF4D0A}" presName="bentUpArrow1" presStyleLbl="alignImgPlace1" presStyleIdx="1" presStyleCnt="2"/>
      <dgm:spPr/>
    </dgm:pt>
    <dgm:pt modelId="{FAF4FC6F-67B2-4C23-BD82-FF5779C49F32}" type="pres">
      <dgm:prSet presAssocID="{4D3602F6-4A56-471E-94CA-95C297AF4D0A}" presName="ParentText" presStyleLbl="node1" presStyleIdx="1" presStyleCnt="3">
        <dgm:presLayoutVars>
          <dgm:chMax val="1"/>
          <dgm:chPref val="1"/>
          <dgm:bulletEnabled val="1"/>
        </dgm:presLayoutVars>
      </dgm:prSet>
      <dgm:spPr/>
    </dgm:pt>
    <dgm:pt modelId="{8F521252-50A6-4EA9-AC51-762FFBA643C9}" type="pres">
      <dgm:prSet presAssocID="{4D3602F6-4A56-471E-94CA-95C297AF4D0A}" presName="ChildText" presStyleLbl="revTx" presStyleIdx="1" presStyleCnt="3">
        <dgm:presLayoutVars>
          <dgm:chMax val="0"/>
          <dgm:chPref val="0"/>
          <dgm:bulletEnabled val="1"/>
        </dgm:presLayoutVars>
      </dgm:prSet>
      <dgm:spPr/>
    </dgm:pt>
    <dgm:pt modelId="{B2014751-3328-490B-A771-AD3E49DD01DB}" type="pres">
      <dgm:prSet presAssocID="{44F1BF6E-18A0-4182-BD68-FA72641FED89}" presName="sibTrans" presStyleCnt="0"/>
      <dgm:spPr/>
    </dgm:pt>
    <dgm:pt modelId="{694786D1-918A-4EAD-89A6-0B79C452A099}" type="pres">
      <dgm:prSet presAssocID="{C77B2DE7-72B5-4696-8020-E9D212156430}" presName="composite" presStyleCnt="0"/>
      <dgm:spPr/>
    </dgm:pt>
    <dgm:pt modelId="{54F8B79A-809C-4F22-B417-84B1257C574F}" type="pres">
      <dgm:prSet presAssocID="{C77B2DE7-72B5-4696-8020-E9D212156430}" presName="ParentText" presStyleLbl="node1" presStyleIdx="2" presStyleCnt="3">
        <dgm:presLayoutVars>
          <dgm:chMax val="1"/>
          <dgm:chPref val="1"/>
          <dgm:bulletEnabled val="1"/>
        </dgm:presLayoutVars>
      </dgm:prSet>
      <dgm:spPr/>
    </dgm:pt>
    <dgm:pt modelId="{77AE5A4C-F18E-45E4-8C28-51A262A9F8A9}" type="pres">
      <dgm:prSet presAssocID="{C77B2DE7-72B5-4696-8020-E9D212156430}" presName="FinalChildText" presStyleLbl="revTx" presStyleIdx="2" presStyleCnt="3">
        <dgm:presLayoutVars>
          <dgm:chMax val="0"/>
          <dgm:chPref val="0"/>
          <dgm:bulletEnabled val="1"/>
        </dgm:presLayoutVars>
      </dgm:prSet>
      <dgm:spPr/>
    </dgm:pt>
  </dgm:ptLst>
  <dgm:cxnLst>
    <dgm:cxn modelId="{981EF697-67E5-45DA-B24B-7A18943C1CFA}" srcId="{FB0B7038-E59F-4A80-A75E-7AA9F300D739}" destId="{E9FF6F63-DE8B-49AE-AD60-255A714A296C}" srcOrd="0" destOrd="0" parTransId="{E2F25AF7-B1AC-494B-B2C1-7761C2AD5D10}" sibTransId="{7C3A5ED0-3AE2-4C34-80A5-AFDCC3D00C7D}"/>
    <dgm:cxn modelId="{D07949ED-A718-4D7D-9E46-C1FEA26BA5E0}" srcId="{E9FF6F63-DE8B-49AE-AD60-255A714A296C}" destId="{9605A072-0B47-4717-B762-6E4A030618BB}" srcOrd="0" destOrd="0" parTransId="{634AE88D-8820-420B-87FD-977F139B503C}" sibTransId="{944FE9C1-9611-4716-B91B-6E3024D1434A}"/>
    <dgm:cxn modelId="{830CD254-F892-4298-AC85-C1BECD4BB6B7}" srcId="{FB0B7038-E59F-4A80-A75E-7AA9F300D739}" destId="{4D3602F6-4A56-471E-94CA-95C297AF4D0A}" srcOrd="1" destOrd="0" parTransId="{511DB170-6BB5-4ADD-8085-548C5A4D75BB}" sibTransId="{44F1BF6E-18A0-4182-BD68-FA72641FED89}"/>
    <dgm:cxn modelId="{1081E89F-DA54-4E1A-A5A6-02FFDF37F138}" srcId="{4D3602F6-4A56-471E-94CA-95C297AF4D0A}" destId="{5137751A-6B92-4416-913C-FAEC6CB5829E}" srcOrd="0" destOrd="1" parTransId="{059D19CA-05CD-47BD-8E16-408EC613C9A8}" sibTransId="{3D0CFC71-DD02-4AEE-931E-800CBFD442DE}"/>
    <dgm:cxn modelId="{905818ED-73CC-4C0E-AE97-B7CEEC08B923}" srcId="{FB0B7038-E59F-4A80-A75E-7AA9F300D739}" destId="{C77B2DE7-72B5-4696-8020-E9D212156430}" srcOrd="2" destOrd="0" parTransId="{CFDAE099-E9CA-400D-9E0B-5FF2A223D856}" sibTransId="{00E0D5AB-294E-4D02-9E82-5E730EC20037}"/>
    <dgm:cxn modelId="{24B5D3EA-A038-463F-AE9D-FA6FCA0F45F6}" srcId="{C77B2DE7-72B5-4696-8020-E9D212156430}" destId="{2C6AD28F-A1D9-42FD-8523-B2CDE1C853BE}" srcOrd="0" destOrd="2" parTransId="{C2130940-6177-476C-8D94-9A73013EDAE3}" sibTransId="{03815DB2-473C-47DE-A096-BBAC8434EAE7}"/>
    <dgm:cxn modelId="{081C313B-F858-470B-8CD9-781258948C55}" type="presOf" srcId="{FB0B7038-E59F-4A80-A75E-7AA9F300D739}" destId="{4E8D2CA5-E8F3-41AD-B35D-1FCF8CAD3487}" srcOrd="0" destOrd="0" presId="urn:microsoft.com/office/officeart/2005/8/layout/StepDownProcess"/>
    <dgm:cxn modelId="{4D940D4D-5D2A-44AE-91DB-E56A37B5A64E}" type="presParOf" srcId="{4E8D2CA5-E8F3-41AD-B35D-1FCF8CAD3487}" destId="{4885D9FF-6621-4FC5-A9DE-327AB74500CD}" srcOrd="0" destOrd="0" presId="urn:microsoft.com/office/officeart/2005/8/layout/StepDownProcess"/>
    <dgm:cxn modelId="{28BD6EA8-3A4B-460C-98BE-D2E82A6E8E76}" type="presParOf" srcId="{4885D9FF-6621-4FC5-A9DE-327AB74500CD}" destId="{C1069558-9A0D-4777-9B5C-1F8CC5A904D0}" srcOrd="0" destOrd="0" presId="urn:microsoft.com/office/officeart/2005/8/layout/StepDownProcess"/>
    <dgm:cxn modelId="{CABF04DB-D0FF-40D1-A80B-029CA83E0229}" type="presParOf" srcId="{4885D9FF-6621-4FC5-A9DE-327AB74500CD}" destId="{B6B3DBAD-9628-4182-98C9-C3F56A96B563}" srcOrd="1" destOrd="0" presId="urn:microsoft.com/office/officeart/2005/8/layout/StepDownProcess"/>
    <dgm:cxn modelId="{FF054340-3F2B-4D1F-AF8D-C2BD81D3BE15}" type="presOf" srcId="{E9FF6F63-DE8B-49AE-AD60-255A714A296C}" destId="{B6B3DBAD-9628-4182-98C9-C3F56A96B563}" srcOrd="0" destOrd="0" presId="urn:microsoft.com/office/officeart/2005/8/layout/StepDownProcess"/>
    <dgm:cxn modelId="{8A5FB53D-FD87-4D86-8865-BEC1EB7D6DCA}" type="presParOf" srcId="{4885D9FF-6621-4FC5-A9DE-327AB74500CD}" destId="{CF563743-F0CD-43FF-8ED9-181590D5AEC7}" srcOrd="2" destOrd="0" presId="urn:microsoft.com/office/officeart/2005/8/layout/StepDownProcess"/>
    <dgm:cxn modelId="{189545C1-2EEE-400A-B338-B854BCF55D65}" type="presOf" srcId="{9605A072-0B47-4717-B762-6E4A030618BB}" destId="{CF563743-F0CD-43FF-8ED9-181590D5AEC7}" srcOrd="0" destOrd="0" presId="urn:microsoft.com/office/officeart/2005/8/layout/StepDownProcess"/>
    <dgm:cxn modelId="{DFE7C29B-A8C2-406A-81B4-77EDB5FD94C1}" type="presParOf" srcId="{4E8D2CA5-E8F3-41AD-B35D-1FCF8CAD3487}" destId="{F1E93E89-BF11-425F-8AD8-57BDCD076633}" srcOrd="1" destOrd="0" presId="urn:microsoft.com/office/officeart/2005/8/layout/StepDownProcess"/>
    <dgm:cxn modelId="{E9D71489-D9E6-4615-BEE5-EF0D15C82A35}" type="presParOf" srcId="{4E8D2CA5-E8F3-41AD-B35D-1FCF8CAD3487}" destId="{5D08F00E-1A1B-44FE-B733-AC1EDA64F34E}" srcOrd="2" destOrd="0" presId="urn:microsoft.com/office/officeart/2005/8/layout/StepDownProcess"/>
    <dgm:cxn modelId="{AB602072-7281-4230-A563-2290B7E0C89C}" type="presParOf" srcId="{5D08F00E-1A1B-44FE-B733-AC1EDA64F34E}" destId="{A3E57910-EB90-4850-9A4E-8662A513D003}" srcOrd="0" destOrd="2" presId="urn:microsoft.com/office/officeart/2005/8/layout/StepDownProcess"/>
    <dgm:cxn modelId="{1059D15E-300A-492B-A744-D81F14C40033}" type="presParOf" srcId="{5D08F00E-1A1B-44FE-B733-AC1EDA64F34E}" destId="{FAF4FC6F-67B2-4C23-BD82-FF5779C49F32}" srcOrd="1" destOrd="2" presId="urn:microsoft.com/office/officeart/2005/8/layout/StepDownProcess"/>
    <dgm:cxn modelId="{1AAA8FB1-F21B-4E16-8420-523B203D6739}" type="presOf" srcId="{4D3602F6-4A56-471E-94CA-95C297AF4D0A}" destId="{FAF4FC6F-67B2-4C23-BD82-FF5779C49F32}" srcOrd="0" destOrd="0" presId="urn:microsoft.com/office/officeart/2005/8/layout/StepDownProcess"/>
    <dgm:cxn modelId="{3720B0A9-4217-4A01-AD58-DE1678153FE9}" type="presParOf" srcId="{5D08F00E-1A1B-44FE-B733-AC1EDA64F34E}" destId="{8F521252-50A6-4EA9-AC51-762FFBA643C9}" srcOrd="2" destOrd="2" presId="urn:microsoft.com/office/officeart/2005/8/layout/StepDownProcess"/>
    <dgm:cxn modelId="{C6CBDE3B-4E45-4F85-8AFE-A1442A432EFA}" type="presOf" srcId="{5137751A-6B92-4416-913C-FAEC6CB5829E}" destId="{8F521252-50A6-4EA9-AC51-762FFBA643C9}" srcOrd="0" destOrd="0" presId="urn:microsoft.com/office/officeart/2005/8/layout/StepDownProcess"/>
    <dgm:cxn modelId="{542446C4-0A0D-4D81-80AF-63C06CB49DA6}" type="presParOf" srcId="{4E8D2CA5-E8F3-41AD-B35D-1FCF8CAD3487}" destId="{B2014751-3328-490B-A771-AD3E49DD01DB}" srcOrd="3" destOrd="0" presId="urn:microsoft.com/office/officeart/2005/8/layout/StepDownProcess"/>
    <dgm:cxn modelId="{345BBE09-F310-4159-8A9E-ED8BD2020F5B}" type="presParOf" srcId="{4E8D2CA5-E8F3-41AD-B35D-1FCF8CAD3487}" destId="{694786D1-918A-4EAD-89A6-0B79C452A099}" srcOrd="4" destOrd="0" presId="urn:microsoft.com/office/officeart/2005/8/layout/StepDownProcess"/>
    <dgm:cxn modelId="{B0668F47-046E-4B4C-9170-61F0804A99E6}" type="presParOf" srcId="{694786D1-918A-4EAD-89A6-0B79C452A099}" destId="{54F8B79A-809C-4F22-B417-84B1257C574F}" srcOrd="0" destOrd="4" presId="urn:microsoft.com/office/officeart/2005/8/layout/StepDownProcess"/>
    <dgm:cxn modelId="{C537731B-1258-4B62-BDCC-14ABB311F93C}" type="presOf" srcId="{C77B2DE7-72B5-4696-8020-E9D212156430}" destId="{54F8B79A-809C-4F22-B417-84B1257C574F}" srcOrd="0" destOrd="0" presId="urn:microsoft.com/office/officeart/2005/8/layout/StepDownProcess"/>
    <dgm:cxn modelId="{3752CDE8-8D16-4317-A3AD-640434562733}" type="presParOf" srcId="{694786D1-918A-4EAD-89A6-0B79C452A099}" destId="{77AE5A4C-F18E-45E4-8C28-51A262A9F8A9}" srcOrd="1" destOrd="4" presId="urn:microsoft.com/office/officeart/2005/8/layout/StepDownProcess"/>
    <dgm:cxn modelId="{966482D7-4FC5-483A-B66E-414E3ACF2430}" type="presOf" srcId="{2C6AD28F-A1D9-42FD-8523-B2CDE1C853BE}" destId="{77AE5A4C-F18E-45E4-8C28-51A262A9F8A9}" srcOrd="0" destOrd="0" presId="urn:microsoft.com/office/officeart/2005/8/layout/StepDown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modelId="{C1069558-9A0D-4777-9B5C-1F8CC5A904D0}">
      <dsp:nvSpPr>
        <dsp:cNvPr id="3" name="直角上箭头 2"/>
        <dsp:cNvSpPr/>
      </dsp:nvSpPr>
      <dsp:spPr bwMode="white">
        <a:xfrm rot="5400000">
          <a:off x="654855" y="1545746"/>
          <a:ext cx="1311748" cy="1493378"/>
        </a:xfrm>
        <a:prstGeom prst="bentUpArrow">
          <a:avLst>
            <a:gd name="adj1" fmla="val 32840"/>
            <a:gd name="adj2" fmla="val 25000"/>
            <a:gd name="adj3" fmla="val 35780"/>
          </a:avLst>
        </a:prstGeom>
      </dsp:spPr>
      <dsp:style>
        <a:lnRef idx="2">
          <a:schemeClr val="lt1"/>
        </a:lnRef>
        <a:fillRef idx="1">
          <a:schemeClr val="accent1">
            <a:tint val="50000"/>
          </a:schemeClr>
        </a:fillRef>
        <a:effectRef idx="0">
          <a:scrgbClr r="0" g="0" b="0"/>
        </a:effectRef>
        <a:fontRef idx="minor"/>
      </dsp:style>
      <dsp:txXfrm rot="5400000">
        <a:off x="654855" y="1545746"/>
        <a:ext cx="1311748" cy="1493378"/>
      </dsp:txXfrm>
    </dsp:sp>
    <dsp:sp modelId="{B6B3DBAD-9628-4182-98C9-C3F56A96B563}">
      <dsp:nvSpPr>
        <dsp:cNvPr id="4" name="圆角矩形 3"/>
        <dsp:cNvSpPr/>
      </dsp:nvSpPr>
      <dsp:spPr bwMode="white">
        <a:xfrm>
          <a:off x="292093" y="0"/>
          <a:ext cx="2208211" cy="1545676"/>
        </a:xfrm>
        <a:prstGeom prst="roundRect">
          <a:avLst>
            <a:gd name="adj" fmla="val 16670"/>
          </a:avLst>
        </a:prstGeom>
      </dsp:spPr>
      <dsp:style>
        <a:lnRef idx="2">
          <a:schemeClr val="lt1"/>
        </a:lnRef>
        <a:fillRef idx="1">
          <a:schemeClr val="accent1"/>
        </a:fillRef>
        <a:effectRef idx="0">
          <a:scrgbClr r="0" g="0" b="0"/>
        </a:effectRef>
        <a:fontRef idx="minor">
          <a:schemeClr val="lt1"/>
        </a:fontRef>
      </dsp:style>
      <dsp:txBody>
        <a:bodyPr vert="horz" wrap="square" lIns="106680" tIns="106680" rIns="106680"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t>报告</a:t>
          </a:r>
          <a:r>
            <a:rPr lang="zh-CN" altLang="en-US"/>
            <a:t>质量</a:t>
          </a:r>
          <a:r>
            <a:rPr lang="zh-CN" altLang="en-US"/>
            <a:t>是</a:t>
          </a:r>
          <a:r>
            <a:rPr lang="zh-CN" altLang="en-US"/>
            <a:t>基础</a:t>
          </a:r>
          <a:endParaRPr lang="zh-CN" altLang="en-US"/>
        </a:p>
      </dsp:txBody>
      <dsp:txXfrm>
        <a:off x="292093" y="0"/>
        <a:ext cx="2208211" cy="1545676"/>
      </dsp:txXfrm>
    </dsp:sp>
    <dsp:sp modelId="{CF563743-F0CD-43FF-8ED9-181590D5AEC7}">
      <dsp:nvSpPr>
        <dsp:cNvPr id="5" name="矩形 4"/>
        <dsp:cNvSpPr/>
      </dsp:nvSpPr>
      <dsp:spPr bwMode="white">
        <a:xfrm>
          <a:off x="2500304" y="156160"/>
          <a:ext cx="1606042" cy="124928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91439" tIns="91439" rIns="91439" bIns="91439" anchor="ctr"/>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marL="228600" lvl="1" indent="-228600">
            <a:lnSpc>
              <a:spcPct val="100000"/>
            </a:lnSpc>
            <a:spcBef>
              <a:spcPct val="0"/>
            </a:spcBef>
            <a:spcAft>
              <a:spcPct val="15000"/>
            </a:spcAft>
            <a:buChar char="•"/>
          </a:pPr>
          <a:r>
            <a:rPr lang="zh-CN" altLang="en-US" sz="2400">
              <a:solidFill>
                <a:schemeClr val="tx1"/>
              </a:solidFill>
            </a:rPr>
            <a:t>哨兵</a:t>
          </a:r>
          <a:endParaRPr lang="zh-CN" altLang="en-US" sz="2400">
            <a:solidFill>
              <a:schemeClr val="tx1"/>
            </a:solidFill>
          </a:endParaRPr>
        </a:p>
      </dsp:txBody>
      <dsp:txXfrm>
        <a:off x="2500304" y="156160"/>
        <a:ext cx="1606042" cy="1249284"/>
      </dsp:txXfrm>
    </dsp:sp>
    <dsp:sp modelId="{A3E57910-EB90-4850-9A4E-8662A513D003}">
      <dsp:nvSpPr>
        <dsp:cNvPr id="6" name="直角上箭头 5"/>
        <dsp:cNvSpPr/>
      </dsp:nvSpPr>
      <dsp:spPr bwMode="white">
        <a:xfrm rot="5400000">
          <a:off x="2519636" y="3482136"/>
          <a:ext cx="1311748" cy="1493378"/>
        </a:xfrm>
        <a:prstGeom prst="bentUpArrow">
          <a:avLst>
            <a:gd name="adj1" fmla="val 32840"/>
            <a:gd name="adj2" fmla="val 25000"/>
            <a:gd name="adj3" fmla="val 35780"/>
          </a:avLst>
        </a:prstGeom>
      </dsp:spPr>
      <dsp:style>
        <a:lnRef idx="2">
          <a:schemeClr val="lt1"/>
        </a:lnRef>
        <a:fillRef idx="1">
          <a:schemeClr val="accent1">
            <a:tint val="50000"/>
          </a:schemeClr>
        </a:fillRef>
        <a:effectRef idx="0">
          <a:scrgbClr r="0" g="0" b="0"/>
        </a:effectRef>
        <a:fontRef idx="minor"/>
      </dsp:style>
      <dsp:txXfrm rot="5400000">
        <a:off x="2519636" y="3482136"/>
        <a:ext cx="1311748" cy="1493378"/>
      </dsp:txXfrm>
    </dsp:sp>
    <dsp:sp modelId="{FAF4FC6F-67B2-4C23-BD82-FF5779C49F32}">
      <dsp:nvSpPr>
        <dsp:cNvPr id="7" name="圆角矩形 6"/>
        <dsp:cNvSpPr/>
      </dsp:nvSpPr>
      <dsp:spPr bwMode="white">
        <a:xfrm>
          <a:off x="2156873" y="1936389"/>
          <a:ext cx="2208211" cy="1545676"/>
        </a:xfrm>
        <a:prstGeom prst="roundRect">
          <a:avLst>
            <a:gd name="adj" fmla="val 16670"/>
          </a:avLst>
        </a:prstGeom>
      </dsp:spPr>
      <dsp:style>
        <a:lnRef idx="2">
          <a:schemeClr val="lt1"/>
        </a:lnRef>
        <a:fillRef idx="1">
          <a:schemeClr val="accent1"/>
        </a:fillRef>
        <a:effectRef idx="0">
          <a:scrgbClr r="0" g="0" b="0"/>
        </a:effectRef>
        <a:fontRef idx="minor">
          <a:schemeClr val="lt1"/>
        </a:fontRef>
      </dsp:style>
      <dsp:txBody>
        <a:bodyPr vert="horz" wrap="square" lIns="106680" tIns="106680" rIns="106680"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t>得出</a:t>
          </a:r>
          <a:r>
            <a:rPr lang="zh-CN" altLang="en-US"/>
            <a:t>的</a:t>
          </a:r>
          <a:r>
            <a:rPr lang="zh-CN" altLang="en-US"/>
            <a:t>结</a:t>
          </a:r>
          <a:r>
            <a:rPr lang="zh-CN" altLang="en-US"/>
            <a:t>果</a:t>
          </a:r>
          <a:r>
            <a:rPr lang="zh-CN" altLang="en-US"/>
            <a:t>才可靠</a:t>
          </a:r>
          <a:endParaRPr lang="zh-CN" altLang="en-US"/>
        </a:p>
      </dsp:txBody>
      <dsp:txXfrm>
        <a:off x="2156873" y="1936389"/>
        <a:ext cx="2208211" cy="1545676"/>
      </dsp:txXfrm>
    </dsp:sp>
    <dsp:sp modelId="{8F521252-50A6-4EA9-AC51-762FFBA643C9}">
      <dsp:nvSpPr>
        <dsp:cNvPr id="8" name="矩形 7"/>
        <dsp:cNvSpPr/>
      </dsp:nvSpPr>
      <dsp:spPr bwMode="white">
        <a:xfrm>
          <a:off x="4365084" y="2092550"/>
          <a:ext cx="1606042" cy="124928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ctr"/>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altLang="en-US">
              <a:solidFill>
                <a:schemeClr val="tx1"/>
              </a:solidFill>
            </a:rPr>
            <a:t>数据</a:t>
          </a:r>
          <a:r>
            <a:rPr lang="zh-CN" altLang="en-US">
              <a:solidFill>
                <a:schemeClr val="tx1"/>
              </a:solidFill>
            </a:rPr>
            <a:t>加工</a:t>
          </a:r>
          <a:r>
            <a:rPr lang="zh-CN" altLang="en-US">
              <a:solidFill>
                <a:schemeClr val="tx1"/>
              </a:solidFill>
            </a:rPr>
            <a:t>厂</a:t>
          </a:r>
          <a:endParaRPr lang="zh-CN" altLang="en-US">
            <a:solidFill>
              <a:schemeClr val="tx1"/>
            </a:solidFill>
          </a:endParaRPr>
        </a:p>
      </dsp:txBody>
      <dsp:txXfrm>
        <a:off x="4365084" y="2092550"/>
        <a:ext cx="1606042" cy="1249284"/>
      </dsp:txXfrm>
    </dsp:sp>
    <dsp:sp modelId="{54F8B79A-809C-4F22-B417-84B1257C574F}">
      <dsp:nvSpPr>
        <dsp:cNvPr id="9" name="圆角矩形 8"/>
        <dsp:cNvSpPr/>
      </dsp:nvSpPr>
      <dsp:spPr bwMode="white">
        <a:xfrm>
          <a:off x="4021654" y="3872779"/>
          <a:ext cx="2208211" cy="1545676"/>
        </a:xfrm>
        <a:prstGeom prst="roundRect">
          <a:avLst>
            <a:gd name="adj" fmla="val 16670"/>
          </a:avLst>
        </a:prstGeom>
      </dsp:spPr>
      <dsp:style>
        <a:lnRef idx="2">
          <a:schemeClr val="lt1"/>
        </a:lnRef>
        <a:fillRef idx="1">
          <a:schemeClr val="accent1"/>
        </a:fillRef>
        <a:effectRef idx="0">
          <a:scrgbClr r="0" g="0" b="0"/>
        </a:effectRef>
        <a:fontRef idx="minor">
          <a:schemeClr val="lt1"/>
        </a:fontRef>
      </dsp:style>
      <dsp:txBody>
        <a:bodyPr vert="horz" wrap="square" lIns="106680" tIns="106680" rIns="106680"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t>据此</a:t>
          </a:r>
          <a:r>
            <a:rPr lang="zh-CN" altLang="en-US"/>
            <a:t>给出</a:t>
          </a:r>
          <a:r>
            <a:rPr lang="zh-CN" altLang="en-US"/>
            <a:t>的</a:t>
          </a:r>
          <a:r>
            <a:rPr lang="zh-CN" altLang="en-US"/>
            <a:t>建议</a:t>
          </a:r>
          <a:r>
            <a:rPr lang="zh-CN" altLang="en-US"/>
            <a:t>才</a:t>
          </a:r>
          <a:r>
            <a:rPr lang="zh-CN" altLang="en-US"/>
            <a:t>科学</a:t>
          </a:r>
          <a:endParaRPr lang="zh-CN" altLang="en-US"/>
        </a:p>
      </dsp:txBody>
      <dsp:txXfrm>
        <a:off x="4021654" y="3872779"/>
        <a:ext cx="2208211" cy="1545676"/>
      </dsp:txXfrm>
    </dsp:sp>
    <dsp:sp modelId="{77AE5A4C-F18E-45E4-8C28-51A262A9F8A9}">
      <dsp:nvSpPr>
        <dsp:cNvPr id="10" name="矩形 9"/>
        <dsp:cNvSpPr/>
      </dsp:nvSpPr>
      <dsp:spPr bwMode="white">
        <a:xfrm>
          <a:off x="6229865" y="4028939"/>
          <a:ext cx="1606042" cy="124928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28600" lvl="1" indent="-228600">
            <a:lnSpc>
              <a:spcPct val="100000"/>
            </a:lnSpc>
            <a:spcBef>
              <a:spcPct val="0"/>
            </a:spcBef>
            <a:spcAft>
              <a:spcPct val="15000"/>
            </a:spcAft>
            <a:buChar char="•"/>
          </a:pPr>
          <a:r>
            <a:rPr lang="zh-CN" altLang="en-US" sz="2400">
              <a:solidFill>
                <a:schemeClr val="tx1"/>
              </a:solidFill>
            </a:rPr>
            <a:t>参谋</a:t>
          </a:r>
          <a:endParaRPr lang="zh-CN" altLang="en-US" sz="2400">
            <a:solidFill>
              <a:schemeClr val="tx1"/>
            </a:solidFill>
          </a:endParaRPr>
        </a:p>
      </dsp:txBody>
      <dsp:txXfrm>
        <a:off x="6229865" y="4028939"/>
        <a:ext cx="1606042" cy="124928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0.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4.png"/><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3.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0_pic_quater_left_up.png" TargetMode="External"/><Relationship Id="rId6" Type="http://schemas.openxmlformats.org/officeDocument/2006/relationships/image" Target="../media/image2.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20845;&#21313;\\1\subject_holdright_219,148,63_0_staid_full_0.png" TargetMode="External"/><Relationship Id="rId3" Type="http://schemas.openxmlformats.org/officeDocument/2006/relationships/image" Target="../media/image5.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0.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8.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5.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71.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8.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5.xml"/><Relationship Id="rId2" Type="http://schemas.openxmlformats.org/officeDocument/2006/relationships/tags" Target="../tags/tag84.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image" Target="file:///C:\Users\1V994W2\PycharmProjects\PPT_Background_Generation/pic_temp/0_pic_quater_right_up.png" TargetMode="External"/><Relationship Id="rId4" Type="http://schemas.openxmlformats.org/officeDocument/2006/relationships/image" Target="../media/image6.png"/><Relationship Id="rId3" Type="http://schemas.openxmlformats.org/officeDocument/2006/relationships/tags" Target="../tags/tag93.xml"/><Relationship Id="rId2" Type="http://schemas.openxmlformats.org/officeDocument/2006/relationships/tags" Target="../tags/tag92.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1.xml"/><Relationship Id="rId2" Type="http://schemas.openxmlformats.org/officeDocument/2006/relationships/tags" Target="../tags/tag100.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0.xml"/><Relationship Id="rId2" Type="http://schemas.openxmlformats.org/officeDocument/2006/relationships/tags" Target="../tags/tag109.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9.xml"/><Relationship Id="rId2" Type="http://schemas.openxmlformats.org/officeDocument/2006/relationships/tags" Target="../tags/tag118.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8.png"/><Relationship Id="rId6" Type="http://schemas.openxmlformats.org/officeDocument/2006/relationships/tags" Target="../tags/tag131.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7.png"/><Relationship Id="rId3" Type="http://schemas.openxmlformats.org/officeDocument/2006/relationships/tags" Target="../tags/tag130.xml"/><Relationship Id="rId2" Type="http://schemas.openxmlformats.org/officeDocument/2006/relationships/tags" Target="../tags/tag129.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8"/>
            </p:custDataLst>
          </p:nvPr>
        </p:nvSpPr>
        <p:spPr>
          <a:xfrm>
            <a:off x="5751413" y="1463033"/>
            <a:ext cx="5043587" cy="1275714"/>
          </a:xfrm>
        </p:spPr>
        <p:txBody>
          <a:bodyPr vert="horz" wrap="square" lIns="91440" tIns="45720" rIns="91440" bIns="45720" rtlCol="0" anchor="b" anchorCtr="0">
            <a:normAutofit/>
          </a:bodyPr>
          <a:lstStyle>
            <a:lvl1pPr algn="l">
              <a:defRPr lang="zh-CN" altLang="en-US" sz="5400" b="0" spc="6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3" name="副标题 2"/>
          <p:cNvSpPr>
            <a:spLocks noGrp="1"/>
          </p:cNvSpPr>
          <p:nvPr>
            <p:ph type="subTitle" idx="14" hasCustomPrompt="1"/>
            <p:custDataLst>
              <p:tags r:id="rId9"/>
            </p:custDataLst>
          </p:nvPr>
        </p:nvSpPr>
        <p:spPr>
          <a:xfrm>
            <a:off x="5751413" y="3143241"/>
            <a:ext cx="5043587" cy="1275715"/>
          </a:xfrm>
        </p:spPr>
        <p:txBody>
          <a:bodyPr vert="horz" wrap="square" lIns="91440" tIns="45720" rIns="91440" bIns="45720" rtlCol="0" anchor="t">
            <a:normAutofit/>
          </a:bodyPr>
          <a:lstStyle>
            <a:lvl1pPr marL="0" indent="0" algn="l">
              <a:buNone/>
              <a:defRPr lang="zh-CN" altLang="en-US">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nSpc>
                <a:spcPct val="120000"/>
              </a:lnSpc>
              <a:spcBef>
                <a:spcPts val="600"/>
              </a:spcBef>
              <a:spcAft>
                <a:spcPts val="0"/>
              </a:spcAft>
              <a:buClrTx/>
              <a:buSzTx/>
            </a:pPr>
            <a:r>
              <a:rPr lang="zh-CN" altLang="en-US" dirty="0"/>
              <a:t>单击此处编辑副标题</a:t>
            </a:r>
            <a:endParaRPr lang="zh-CN" altLang="en-US" dirty="0"/>
          </a:p>
        </p:txBody>
      </p:sp>
      <p:sp>
        <p:nvSpPr>
          <p:cNvPr id="4" name="文本占位符 3"/>
          <p:cNvSpPr>
            <a:spLocks noGrp="1"/>
          </p:cNvSpPr>
          <p:nvPr>
            <p:ph type="body" sz="quarter" idx="15" hasCustomPrompt="1"/>
            <p:custDataLst>
              <p:tags r:id="rId10"/>
            </p:custDataLst>
          </p:nvPr>
        </p:nvSpPr>
        <p:spPr>
          <a:xfrm>
            <a:off x="8992235" y="4582150"/>
            <a:ext cx="1802765" cy="408940"/>
          </a:xfrm>
          <a:prstGeom prst="rect">
            <a:avLst/>
          </a:prstGeom>
        </p:spPr>
        <p:txBody>
          <a:bodyPr vert="horz" wrap="square" lIns="91440" tIns="45720" rIns="91440" bIns="45720" rtlCol="0" anchor="ctr">
            <a:normAutofit/>
          </a:bodyPr>
          <a:lstStyle>
            <a:lvl1pPr marL="0" indent="0" algn="l">
              <a:buNone/>
              <a:defRPr lang="zh-CN" altLang="en-US">
                <a:solidFill>
                  <a:schemeClr val="tx1">
                    <a:lumMod val="65000"/>
                    <a:lumOff val="35000"/>
                  </a:schemeClr>
                </a:solidFill>
                <a:latin typeface="Arial" panose="020B0604020202020204" pitchFamily="34" charset="0"/>
                <a:ea typeface="微软雅黑" panose="020B0503020204020204" charset="-122"/>
              </a:defRPr>
            </a:lvl1pPr>
          </a:lstStyle>
          <a:p>
            <a:pPr marL="228600" lvl="0" indent="-228600" algn="r"/>
            <a:r>
              <a:rPr lang="zh-CN" altLang="en-US" dirty="0"/>
              <a:t>编辑文本</a:t>
            </a:r>
            <a:endParaRPr lang="zh-CN" altLang="en-US" dirty="0"/>
          </a:p>
        </p:txBody>
      </p:sp>
      <p:sp>
        <p:nvSpPr>
          <p:cNvPr id="6" name="文本占位符 5"/>
          <p:cNvSpPr>
            <a:spLocks noGrp="1"/>
          </p:cNvSpPr>
          <p:nvPr>
            <p:ph type="body" sz="quarter" idx="16" hasCustomPrompt="1"/>
            <p:custDataLst>
              <p:tags r:id="rId11"/>
            </p:custDataLst>
          </p:nvPr>
        </p:nvSpPr>
        <p:spPr>
          <a:xfrm>
            <a:off x="5751413" y="4582150"/>
            <a:ext cx="1974215" cy="408940"/>
          </a:xfrm>
          <a:prstGeom prst="rect">
            <a:avLst/>
          </a:prstGeom>
        </p:spPr>
        <p:txBody>
          <a:bodyPr vert="horz" wrap="square" lIns="91440" tIns="45720" rIns="91440" bIns="45720" rtlCol="0" anchor="ctr">
            <a:normAutofit/>
          </a:bodyPr>
          <a:lstStyle>
            <a:lvl1pPr marL="0" indent="0" algn="l">
              <a:buNone/>
              <a:defRPr lang="zh-CN" altLang="en-US">
                <a:solidFill>
                  <a:schemeClr val="tx1">
                    <a:lumMod val="65000"/>
                    <a:lumOff val="35000"/>
                  </a:schemeClr>
                </a:solidFill>
                <a:latin typeface="Arial" panose="020B0604020202020204" pitchFamily="34" charset="0"/>
                <a:ea typeface="微软雅黑" panose="020B0503020204020204" charset="-122"/>
              </a:defRPr>
            </a:lvl1pPr>
          </a:lstStyle>
          <a:p>
            <a:pPr marL="228600" lvl="0" indent="-228600"/>
            <a:r>
              <a:rPr lang="zh-CN" altLang="en-US" dirty="0"/>
              <a:t>编辑文本</a:t>
            </a:r>
            <a:endParaRPr lang="zh-CN" altLang="en-US" dirty="0"/>
          </a:p>
        </p:txBody>
      </p:sp>
      <p:cxnSp>
        <p:nvCxnSpPr>
          <p:cNvPr id="10" name="直接连接符 9"/>
          <p:cNvCxnSpPr/>
          <p:nvPr userDrawn="1">
            <p:custDataLst>
              <p:tags r:id="rId12"/>
            </p:custDataLst>
          </p:nvPr>
        </p:nvCxnSpPr>
        <p:spPr>
          <a:xfrm>
            <a:off x="5751412" y="2940040"/>
            <a:ext cx="435229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768297"/>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8579555" y="1397000"/>
            <a:ext cx="3612445" cy="4064000"/>
          </a:xfrm>
          <a:prstGeom prst="rect">
            <a:avLst/>
          </a:prstGeom>
        </p:spPr>
      </p:pic>
      <p:sp>
        <p:nvSpPr>
          <p:cNvPr id="4" name="日期占位符 3"/>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副标题 1"/>
          <p:cNvSpPr>
            <a:spLocks noGrp="1"/>
          </p:cNvSpPr>
          <p:nvPr>
            <p:ph type="subTitle" idx="13" hasCustomPrompt="1"/>
            <p:custDataLst>
              <p:tags r:id="rId8"/>
            </p:custDataLst>
          </p:nvPr>
        </p:nvSpPr>
        <p:spPr>
          <a:xfrm>
            <a:off x="2259649" y="4050347"/>
            <a:ext cx="5767705" cy="835660"/>
          </a:xfrm>
        </p:spPr>
        <p:txBody>
          <a:bodyPr vert="horz" wrap="square" lIns="91440" tIns="45720" rIns="91440" bIns="45720" rtlCol="0" anchor="t" anchorCtr="0">
            <a:normAutofit/>
          </a:bodyPr>
          <a:lstStyle>
            <a:lvl1pPr marL="0" indent="0" algn="ctr">
              <a:buNone/>
              <a:defRPr kumimoji="0" lang="zh-CN" altLang="en-US" b="0" i="0" spc="200">
                <a:ln>
                  <a:noFill/>
                </a:ln>
                <a:solidFill>
                  <a:schemeClr val="tx1">
                    <a:lumMod val="65000"/>
                    <a:lumOff val="35000"/>
                  </a:schemeClr>
                </a:solidFill>
                <a:effectLst/>
                <a:uLnTx/>
                <a:latin typeface="Arial" panose="020B0604020202020204" pitchFamily="34" charset="0"/>
                <a:ea typeface="微软雅黑" panose="020B0503020204020204" charset="-122"/>
              </a:defRPr>
            </a:lvl1pPr>
          </a:lstStyle>
          <a:p>
            <a:pPr marL="228600" marR="0" lvl="0" indent="-228600" algn="ctr">
              <a:spcAft>
                <a:spcPts val="0"/>
              </a:spcAft>
              <a:buClrTx/>
              <a:buSzTx/>
            </a:pPr>
            <a:r>
              <a:rPr lang="zh-CN" altLang="en-US" dirty="0"/>
              <a:t>单击此处编辑文本</a:t>
            </a:r>
            <a:endParaRPr lang="zh-CN" altLang="en-US" dirty="0"/>
          </a:p>
        </p:txBody>
      </p:sp>
      <p:sp>
        <p:nvSpPr>
          <p:cNvPr id="3" name="标题 2"/>
          <p:cNvSpPr>
            <a:spLocks noGrp="1"/>
          </p:cNvSpPr>
          <p:nvPr>
            <p:ph type="ctrTitle" idx="14" hasCustomPrompt="1"/>
            <p:custDataLst>
              <p:tags r:id="rId9"/>
            </p:custDataLst>
          </p:nvPr>
        </p:nvSpPr>
        <p:spPr>
          <a:xfrm>
            <a:off x="2259649" y="3132137"/>
            <a:ext cx="5767705" cy="835660"/>
          </a:xfrm>
        </p:spPr>
        <p:txBody>
          <a:bodyPr vert="horz" wrap="square" lIns="91440" tIns="45720" rIns="91440" bIns="45720" rtlCol="0" anchor="b" anchorCtr="0">
            <a:normAutofit/>
          </a:bodyPr>
          <a:lstStyle>
            <a:lvl1pPr algn="ctr">
              <a:defRPr kumimoji="0" lang="zh-CN" altLang="en-US" sz="4400" b="0" i="0" spc="4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lgn="ctr">
              <a:spcAft>
                <a:spcPts val="0"/>
              </a:spcAft>
              <a:buClrTx/>
              <a:buSzTx/>
              <a:buFontTx/>
            </a:pPr>
            <a:r>
              <a:rPr lang="zh-CN" altLang="en-US" dirty="0"/>
              <a:t>编辑标题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720090" cy="76829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email"/>
          <a:stretch>
            <a:fillRect/>
          </a:stretch>
        </p:blipFill>
        <p:spPr>
          <a:xfrm>
            <a:off x="0" y="0"/>
            <a:ext cx="720090" cy="768297"/>
          </a:xfrm>
          <a:prstGeom prst="rect">
            <a:avLst/>
          </a:prstGeom>
        </p:spPr>
      </p:pic>
      <p:pic>
        <p:nvPicPr>
          <p:cNvPr id="10" name="图片 9"/>
          <p:cNvPicPr/>
          <p:nvPr userDrawn="1">
            <p:custDataLst>
              <p:tags r:id="rId5"/>
            </p:custDataLst>
          </p:nvPr>
        </p:nvPicPr>
        <p:blipFill>
          <a:blip r:embed="rId6" r:link="rId7" cstate="email"/>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7498080" y="2194560"/>
            <a:ext cx="4389120" cy="2468880"/>
          </a:xfrm>
          <a:prstGeom prst="rect">
            <a:avLst/>
          </a:prstGeom>
        </p:spPr>
      </p:pic>
      <p:pic>
        <p:nvPicPr>
          <p:cNvPr id="6" name="图片 5"/>
          <p:cNvPicPr/>
          <p:nvPr userDrawn="1">
            <p:custDataLst>
              <p:tags r:id="rId5"/>
            </p:custDataLst>
          </p:nvPr>
        </p:nvPicPr>
        <p:blipFill>
          <a:blip r:embed="rId6" r:link="rId7" cstate="email"/>
          <a:stretch>
            <a:fillRect/>
          </a:stretch>
        </p:blipFill>
        <p:spPr>
          <a:xfrm>
            <a:off x="0" y="6089703"/>
            <a:ext cx="720090" cy="768297"/>
          </a:xfrm>
          <a:prstGeom prst="rect">
            <a:avLst/>
          </a:prstGeom>
        </p:spPr>
      </p:pic>
      <p:sp>
        <p:nvSpPr>
          <p:cNvPr id="2" name="标题 1"/>
          <p:cNvSpPr>
            <a:spLocks noGrp="1"/>
          </p:cNvSpPr>
          <p:nvPr>
            <p:ph type="title"/>
            <p:custDataLst>
              <p:tags r:id="rId8"/>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720090" cy="76829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768297"/>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1910" y="0"/>
            <a:ext cx="720090" cy="768297"/>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768297"/>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768297"/>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8"/>
            </p:custDataLst>
          </p:nvPr>
        </p:nvSpPr>
        <p:spPr>
          <a:xfrm>
            <a:off x="5645788" y="1944753"/>
            <a:ext cx="5365750" cy="1398905"/>
          </a:xfrm>
        </p:spPr>
        <p:txBody>
          <a:bodyPr vert="horz" wrap="square" lIns="91440" tIns="45720" rIns="91440" bIns="45720" rtlCol="0" anchor="b" anchorCtr="0">
            <a:normAutofit/>
          </a:bodyPr>
          <a:lstStyle>
            <a:lvl1pPr algn="ct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cxnSp>
        <p:nvCxnSpPr>
          <p:cNvPr id="7" name="直接连接符 6"/>
          <p:cNvCxnSpPr/>
          <p:nvPr userDrawn="1">
            <p:custDataLst>
              <p:tags r:id="rId9"/>
            </p:custDataLst>
          </p:nvPr>
        </p:nvCxnSpPr>
        <p:spPr>
          <a:xfrm>
            <a:off x="7842254" y="3543049"/>
            <a:ext cx="972185"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idx="14" hasCustomPrompt="1"/>
            <p:custDataLst>
              <p:tags r:id="rId10"/>
            </p:custDataLst>
          </p:nvPr>
        </p:nvSpPr>
        <p:spPr>
          <a:xfrm>
            <a:off x="5645789" y="3746249"/>
            <a:ext cx="5365750" cy="1118870"/>
          </a:xfrm>
        </p:spPr>
        <p:txBody>
          <a:bodyPr vert="horz" wrap="square" lIns="91440" tIns="45720" rIns="91440" bIns="45720" rtlCol="0" anchor="t" anchorCtr="0">
            <a:normAutofit/>
          </a:bodyPr>
          <a:lstStyle>
            <a:lvl1pPr marL="0" indent="0" algn="ctr">
              <a:buNone/>
              <a:defRPr lang="zh-CN" altLang="en-US" sz="18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gn="ctr">
              <a:lnSpc>
                <a:spcPct val="120000"/>
              </a:lnSpc>
              <a:spcAft>
                <a:spcPts val="0"/>
              </a:spcAft>
              <a:buClrTx/>
              <a:buSzTx/>
            </a:pPr>
            <a:r>
              <a:rPr lang="zh-CN" altLang="en-US" dirty="0"/>
              <a:t>单击此处编辑文本</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0"/>
            <a:ext cx="720090" cy="768297"/>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0" y="0"/>
            <a:ext cx="720090" cy="768297"/>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768297"/>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email"/>
          <a:stretch>
            <a:fillRect/>
          </a:stretch>
        </p:blipFill>
        <p:spPr>
          <a:xfrm>
            <a:off x="11471910" y="0"/>
            <a:ext cx="720090" cy="768297"/>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768297"/>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768297"/>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768297"/>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768297"/>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email"/>
          <a:stretch>
            <a:fillRect/>
          </a:stretch>
        </p:blipFill>
        <p:spPr>
          <a:xfrm>
            <a:off x="11471910" y="6089703"/>
            <a:ext cx="720090" cy="768297"/>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6089703"/>
            <a:ext cx="720090" cy="768297"/>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10571797" y="5129332"/>
            <a:ext cx="1620202" cy="1728668"/>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5129332"/>
            <a:ext cx="1620202" cy="1728668"/>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1" name="矩形 20"/>
          <p:cNvSpPr/>
          <p:nvPr userDrawn="1"/>
        </p:nvSpPr>
        <p:spPr>
          <a:xfrm>
            <a:off x="1" y="5273040"/>
            <a:ext cx="12192000" cy="158496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2"/>
            </p:custDataLst>
          </p:nvPr>
        </p:nvSpPr>
        <p:spPr>
          <a:xfrm>
            <a:off x="337471" y="639763"/>
            <a:ext cx="11529409" cy="5842318"/>
          </a:xfrm>
          <a:prstGeom prst="rect">
            <a:avLst/>
          </a:prstGeom>
          <a:solidFill>
            <a:sysClr val="window" lastClr="FFFFFF"/>
          </a:solidFill>
          <a:ln w="136525" cap="flat" cmpd="sng" algn="ctr">
            <a:noFill/>
            <a:prstDash val="solid"/>
            <a:miter lim="800000"/>
          </a:ln>
          <a:effectLst>
            <a:outerShdw blurRad="127000" dist="38100" dir="5400000" algn="t" rotWithShape="0">
              <a:prstClr val="black">
                <a:alpha val="20000"/>
              </a:prstClr>
            </a:outerShdw>
          </a:effectLst>
        </p:spPr>
        <p:txBody>
          <a:bodyPr rtlCol="0" anchor="ctr"/>
          <a:lstStyle/>
          <a:p>
            <a:pPr marL="0" lvl="0" indent="0" fontAlgn="auto">
              <a:lnSpc>
                <a:spcPct val="150000"/>
              </a:lnSpc>
              <a:buNone/>
            </a:pPr>
            <a:endParaRPr lang="zh-CN" altLang="zh-CN" sz="3600" b="1" dirty="0">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12" name="图片 11" descr="医院logo"/>
          <p:cNvPicPr>
            <a:picLocks noChangeAspect="1"/>
          </p:cNvPicPr>
          <p:nvPr userDrawn="1"/>
        </p:nvPicPr>
        <p:blipFill>
          <a:blip r:embed="rId3"/>
          <a:stretch>
            <a:fillRect/>
          </a:stretch>
        </p:blipFill>
        <p:spPr>
          <a:xfrm>
            <a:off x="105648" y="112077"/>
            <a:ext cx="3354705" cy="5276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7" Type="http://schemas.openxmlformats.org/officeDocument/2006/relationships/theme" Target="../theme/theme2.xml"/><Relationship Id="rId26" Type="http://schemas.openxmlformats.org/officeDocument/2006/relationships/tags" Target="../tags/tag143.xml"/><Relationship Id="rId25" Type="http://schemas.openxmlformats.org/officeDocument/2006/relationships/tags" Target="../tags/tag14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2"/>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image" Target="../media/image12.png"/><Relationship Id="rId1" Type="http://schemas.openxmlformats.org/officeDocument/2006/relationships/tags" Target="../tags/tag206.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image" Target="../media/image13.jpeg"/><Relationship Id="rId1" Type="http://schemas.openxmlformats.org/officeDocument/2006/relationships/tags" Target="../tags/tag213.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22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17.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9.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image" Target="../media/image10.jpeg"/><Relationship Id="rId1" Type="http://schemas.openxmlformats.org/officeDocument/2006/relationships/tags" Target="../tags/tag147.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57.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7" Type="http://schemas.openxmlformats.org/officeDocument/2006/relationships/slideLayout" Target="../slideLayouts/slideLayout13.xml"/><Relationship Id="rId26" Type="http://schemas.openxmlformats.org/officeDocument/2006/relationships/tags" Target="../tags/tag189.xml"/><Relationship Id="rId25" Type="http://schemas.openxmlformats.org/officeDocument/2006/relationships/tags" Target="../tags/tag188.xml"/><Relationship Id="rId24" Type="http://schemas.openxmlformats.org/officeDocument/2006/relationships/tags" Target="../tags/tag187.xml"/><Relationship Id="rId23" Type="http://schemas.openxmlformats.org/officeDocument/2006/relationships/tags" Target="../tags/tag186.xml"/><Relationship Id="rId22" Type="http://schemas.openxmlformats.org/officeDocument/2006/relationships/tags" Target="../tags/tag185.xml"/><Relationship Id="rId21" Type="http://schemas.openxmlformats.org/officeDocument/2006/relationships/tags" Target="../tags/tag184.xml"/><Relationship Id="rId20" Type="http://schemas.openxmlformats.org/officeDocument/2006/relationships/tags" Target="../tags/tag183.xml"/><Relationship Id="rId2" Type="http://schemas.openxmlformats.org/officeDocument/2006/relationships/tags" Target="../tags/tag165.xml"/><Relationship Id="rId19" Type="http://schemas.openxmlformats.org/officeDocument/2006/relationships/tags" Target="../tags/tag182.xml"/><Relationship Id="rId18" Type="http://schemas.openxmlformats.org/officeDocument/2006/relationships/tags" Target="../tags/tag181.xml"/><Relationship Id="rId17" Type="http://schemas.openxmlformats.org/officeDocument/2006/relationships/tags" Target="../tags/tag180.xml"/><Relationship Id="rId16" Type="http://schemas.openxmlformats.org/officeDocument/2006/relationships/tags" Target="../tags/tag179.xml"/><Relationship Id="rId15" Type="http://schemas.openxmlformats.org/officeDocument/2006/relationships/tags" Target="../tags/tag178.xml"/><Relationship Id="rId14" Type="http://schemas.openxmlformats.org/officeDocument/2006/relationships/tags" Target="../tags/tag177.xml"/><Relationship Id="rId13" Type="http://schemas.openxmlformats.org/officeDocument/2006/relationships/tags" Target="../tags/tag176.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tags" Target="../tags/tag164.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3"/>
            <p:custDataLst>
              <p:tags r:id="rId1"/>
            </p:custDataLst>
          </p:nvPr>
        </p:nvSpPr>
        <p:spPr>
          <a:xfrm>
            <a:off x="5012055" y="1448435"/>
            <a:ext cx="6638290" cy="1290320"/>
          </a:xfrm>
        </p:spPr>
        <p:txBody>
          <a:bodyPr>
            <a:normAutofit fontScale="90000"/>
          </a:bodyPr>
          <a:lstStyle/>
          <a:p>
            <a:r>
              <a:rPr lang="zh-CN" altLang="en-US" dirty="0"/>
              <a:t>医疗机构</a:t>
            </a:r>
            <a:r>
              <a:rPr lang="zh-CN" altLang="en-US" dirty="0"/>
              <a:t>如何做好心脑血管疾病登记报告</a:t>
            </a:r>
            <a:endParaRPr lang="zh-CN" altLang="en-US" dirty="0"/>
          </a:p>
        </p:txBody>
      </p:sp>
      <p:sp>
        <p:nvSpPr>
          <p:cNvPr id="6" name="文本占位符 5"/>
          <p:cNvSpPr>
            <a:spLocks noGrp="1"/>
          </p:cNvSpPr>
          <p:nvPr>
            <p:ph type="body" sz="quarter" idx="16"/>
            <p:custDataLst>
              <p:tags r:id="rId2"/>
            </p:custDataLst>
          </p:nvPr>
        </p:nvSpPr>
        <p:spPr>
          <a:xfrm>
            <a:off x="8609330" y="3943985"/>
            <a:ext cx="3465830" cy="408940"/>
          </a:xfrm>
        </p:spPr>
        <p:txBody>
          <a:bodyPr>
            <a:noAutofit/>
          </a:bodyPr>
          <a:lstStyle/>
          <a:p>
            <a:r>
              <a:rPr lang="en-US" altLang="zh-CN" sz="1800" b="1" dirty="0"/>
              <a:t> 省疾控中心慢病所</a:t>
            </a:r>
            <a:endParaRPr lang="en-US" altLang="zh-CN" sz="1800" b="1" dirty="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11"/>
          <p:cNvSpPr txBox="1">
            <a:spLocks noGrp="1"/>
          </p:cNvSpPr>
          <p:nvPr>
            <p:custDataLst>
              <p:tags r:id="rId1"/>
            </p:custDataLst>
          </p:nvPr>
        </p:nvSpPr>
        <p:spPr>
          <a:xfrm>
            <a:off x="1621155" y="1793240"/>
            <a:ext cx="8949690" cy="4486275"/>
          </a:xfrm>
          <a:prstGeom prst="rect">
            <a:avLst/>
          </a:prstGeom>
          <a:noFill/>
          <a:ln w="9525">
            <a:noFill/>
          </a:ln>
        </p:spPr>
        <p:txBody>
          <a:bodyPr wrap="square">
            <a:noAutofit/>
          </a:bodyPr>
          <a:lstStyle>
            <a:lvl1pPr marL="342900" indent="-342900" algn="l" rtl="0" eaLnBrk="0" fontAlgn="base" hangingPunct="0">
              <a:lnSpc>
                <a:spcPct val="140000"/>
              </a:lnSpc>
              <a:spcBef>
                <a:spcPct val="20000"/>
              </a:spcBef>
              <a:spcAft>
                <a:spcPct val="0"/>
              </a:spcAft>
              <a:buClr>
                <a:schemeClr val="accent2"/>
              </a:buClr>
              <a:buFont typeface="Wingdings" panose="05000000000000000000" pitchFamily="2" charset="2"/>
              <a:buChar char="n"/>
              <a:defRPr sz="2400" b="1">
                <a:solidFill>
                  <a:srgbClr val="003399"/>
                </a:solidFill>
                <a:latin typeface="+mn-lt"/>
                <a:ea typeface="+mn-ea"/>
                <a:cs typeface="楷体_GB2312"/>
              </a:defRPr>
            </a:lvl1pPr>
            <a:lvl2pPr marL="742950" indent="-285750" algn="l" rtl="0" eaLnBrk="0" fontAlgn="base" hangingPunct="0">
              <a:lnSpc>
                <a:spcPct val="140000"/>
              </a:lnSpc>
              <a:spcBef>
                <a:spcPct val="20000"/>
              </a:spcBef>
              <a:spcAft>
                <a:spcPct val="0"/>
              </a:spcAft>
              <a:buClr>
                <a:schemeClr val="accent2"/>
              </a:buClr>
              <a:buFont typeface="Wingdings" panose="05000000000000000000" pitchFamily="2" charset="2"/>
              <a:buChar char="p"/>
              <a:defRPr sz="2000" b="1">
                <a:solidFill>
                  <a:srgbClr val="003399"/>
                </a:solidFill>
                <a:latin typeface="+mn-lt"/>
                <a:ea typeface="+mn-ea"/>
                <a:cs typeface="楷体_GB2312"/>
              </a:defRPr>
            </a:lvl2pPr>
            <a:lvl3pPr marL="1143000" indent="-228600" algn="l" rtl="0" eaLnBrk="0" fontAlgn="base" hangingPunct="0">
              <a:lnSpc>
                <a:spcPct val="140000"/>
              </a:lnSpc>
              <a:spcBef>
                <a:spcPct val="20000"/>
              </a:spcBef>
              <a:spcAft>
                <a:spcPct val="0"/>
              </a:spcAft>
              <a:buClr>
                <a:schemeClr val="accent2"/>
              </a:buClr>
              <a:buFont typeface="Wingdings" panose="05000000000000000000" pitchFamily="2" charset="2"/>
              <a:buChar char="Ø"/>
              <a:defRPr sz="2400" b="1">
                <a:solidFill>
                  <a:srgbClr val="003399"/>
                </a:solidFill>
                <a:latin typeface="+mn-lt"/>
                <a:ea typeface="+mn-ea"/>
                <a:cs typeface="楷体_GB2312"/>
              </a:defRPr>
            </a:lvl3pPr>
            <a:lvl4pPr marL="1600200" indent="-228600" algn="l" rtl="0" eaLnBrk="0" fontAlgn="base" hangingPunct="0">
              <a:lnSpc>
                <a:spcPct val="140000"/>
              </a:lnSpc>
              <a:spcBef>
                <a:spcPct val="20000"/>
              </a:spcBef>
              <a:spcAft>
                <a:spcPct val="0"/>
              </a:spcAft>
              <a:buClr>
                <a:schemeClr val="accent2"/>
              </a:buClr>
              <a:buFont typeface="Wingdings" panose="05000000000000000000" pitchFamily="2" charset="2"/>
              <a:buChar char="ü"/>
              <a:defRPr sz="1600" b="1">
                <a:solidFill>
                  <a:srgbClr val="003399"/>
                </a:solidFill>
                <a:latin typeface="+mn-lt"/>
                <a:ea typeface="+mn-ea"/>
                <a:cs typeface="楷体_GB2312"/>
              </a:defRPr>
            </a:lvl4pPr>
            <a:lvl5pPr marL="2057400" indent="-228600" algn="l" rtl="0" eaLnBrk="0" fontAlgn="base" hangingPunct="0">
              <a:lnSpc>
                <a:spcPct val="140000"/>
              </a:lnSpc>
              <a:spcBef>
                <a:spcPct val="20000"/>
              </a:spcBef>
              <a:spcAft>
                <a:spcPct val="0"/>
              </a:spcAft>
              <a:buChar char="»"/>
              <a:defRPr sz="2000">
                <a:solidFill>
                  <a:schemeClr val="tx1"/>
                </a:solidFill>
                <a:latin typeface="+mn-lt"/>
                <a:ea typeface="宋体" panose="02010600030101010101" pitchFamily="2" charset="-122"/>
                <a:cs typeface="楷体_GB2312"/>
              </a:defRPr>
            </a:lvl5pPr>
            <a:lvl6pPr marL="2514600" indent="-228600" algn="l" rtl="0" fontAlgn="base">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fontAlgn="base">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fontAlgn="base">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fontAlgn="base">
              <a:spcBef>
                <a:spcPct val="20000"/>
              </a:spcBef>
              <a:spcAft>
                <a:spcPct val="0"/>
              </a:spcAft>
              <a:buChar char="»"/>
              <a:defRPr sz="2000">
                <a:solidFill>
                  <a:schemeClr val="tx1"/>
                </a:solidFill>
                <a:latin typeface="+mn-lt"/>
                <a:ea typeface="宋体" panose="02010600030101010101" pitchFamily="2" charset="-122"/>
              </a:defRPr>
            </a:lvl9pPr>
          </a:lstStyle>
          <a:p>
            <a:pPr>
              <a:spcAft>
                <a:spcPts val="600"/>
              </a:spcAft>
              <a:buClr>
                <a:srgbClr val="333399"/>
              </a:buClr>
              <a:buFont typeface="Wingdings" panose="05000000000000000000" charset="0"/>
              <a:buChar char="n"/>
            </a:pPr>
            <a:r>
              <a:rPr lang="zh-CN" dirty="0">
                <a:solidFill>
                  <a:schemeClr val="tx1"/>
                </a:solidFill>
                <a:highlight>
                  <a:srgbClr val="FFFF00"/>
                </a:highlight>
                <a:latin typeface="方正小标宋简体" panose="02000000000000000000" charset="-122"/>
                <a:ea typeface="方正小标宋简体" panose="02000000000000000000" charset="-122"/>
                <a:cs typeface="+mn-ea"/>
                <a:sym typeface="+mn-ea"/>
              </a:rPr>
              <a:t>哪些情况</a:t>
            </a:r>
            <a:r>
              <a:rPr lang="zh-CN" dirty="0">
                <a:solidFill>
                  <a:srgbClr val="FF0000"/>
                </a:solidFill>
                <a:highlight>
                  <a:srgbClr val="FFFF00"/>
                </a:highlight>
                <a:latin typeface="方正小标宋简体" panose="02000000000000000000" charset="-122"/>
                <a:ea typeface="方正小标宋简体" panose="02000000000000000000" charset="-122"/>
                <a:cs typeface="+mn-ea"/>
                <a:sym typeface="+mn-ea"/>
              </a:rPr>
              <a:t>不用报</a:t>
            </a:r>
            <a:r>
              <a:rPr lang="zh-CN" dirty="0">
                <a:solidFill>
                  <a:schemeClr val="tx1"/>
                </a:solidFill>
                <a:highlight>
                  <a:srgbClr val="FFFF00"/>
                </a:highlight>
                <a:latin typeface="方正小标宋简体" panose="02000000000000000000" charset="-122"/>
                <a:ea typeface="方正小标宋简体" panose="02000000000000000000" charset="-122"/>
                <a:cs typeface="+mn-ea"/>
                <a:sym typeface="+mn-ea"/>
              </a:rPr>
              <a:t>卡？</a:t>
            </a:r>
            <a:endParaRPr lang="zh-CN" dirty="0">
              <a:solidFill>
                <a:schemeClr val="tx1"/>
              </a:solidFill>
              <a:highlight>
                <a:srgbClr val="FFFF00"/>
              </a:highlight>
              <a:latin typeface="方正小标宋简体" panose="02000000000000000000" charset="-122"/>
              <a:ea typeface="方正小标宋简体" panose="02000000000000000000" charset="-122"/>
              <a:cs typeface="+mn-ea"/>
              <a:sym typeface="方正小标宋简体" panose="02000000000000000000" charset="-122"/>
            </a:endParaRPr>
          </a:p>
          <a:p>
            <a:pPr marL="0" lvl="0" indent="-285750">
              <a:lnSpc>
                <a:spcPct val="150000"/>
              </a:lnSpc>
              <a:spcAft>
                <a:spcPts val="600"/>
              </a:spcAft>
              <a:buClr>
                <a:srgbClr val="0000A2"/>
              </a:buClr>
              <a:buFont typeface="Wingdings" panose="05000000000000000000" charset="0"/>
              <a:buChar char="ü"/>
            </a:pPr>
            <a:r>
              <a:rPr lang="zh-CN" altLang="en-US"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若仅根据</a:t>
            </a:r>
            <a:r>
              <a:rPr lang="en-US" altLang="zh-CN"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居民死亡医学证明（推断）书</a:t>
            </a:r>
            <a:r>
              <a:rPr lang="en-US" altLang="zh-CN"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a:t>
            </a:r>
            <a:r>
              <a:rPr lang="zh-CN" altLang="en-US"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r>
              <a:rPr lang="en-US" altLang="zh-CN"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b</a:t>
            </a:r>
            <a:r>
              <a:rPr lang="zh-CN" altLang="en-US"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r>
              <a:rPr lang="en-US" altLang="zh-CN"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c</a:t>
            </a:r>
            <a:r>
              <a:rPr lang="zh-CN" altLang="en-US"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链中的高血压病史推断，</a:t>
            </a:r>
            <a:r>
              <a:rPr lang="en-US" altLang="zh-CN"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死亡调查记录</a:t>
            </a:r>
            <a:r>
              <a:rPr lang="en-US" altLang="zh-CN"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描述</a:t>
            </a:r>
            <a:r>
              <a:rPr lang="zh-CN" altLang="en-US" sz="20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不详</a:t>
            </a:r>
            <a:r>
              <a:rPr lang="zh-CN" altLang="en-US"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sz="20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无法确定</a:t>
            </a:r>
            <a:r>
              <a:rPr lang="zh-CN" altLang="en-US"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是否因急性心脑血管事件死亡的，不纳入报告范围，做好登记，</a:t>
            </a:r>
            <a:r>
              <a:rPr lang="zh-CN" altLang="en-US" sz="20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不报卡。</a:t>
            </a:r>
            <a:endParaRPr lang="zh-CN" altLang="en-US" sz="20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endParaRPr>
          </a:p>
          <a:p>
            <a:pPr marL="0" lvl="0" indent="-285750">
              <a:lnSpc>
                <a:spcPct val="150000"/>
              </a:lnSpc>
              <a:spcAft>
                <a:spcPts val="600"/>
              </a:spcAft>
              <a:buClr>
                <a:srgbClr val="0000A2"/>
              </a:buClr>
              <a:buFont typeface="Wingdings" panose="05000000000000000000" charset="0"/>
              <a:buChar char="ü"/>
            </a:pPr>
            <a:endParaRPr lang="zh-CN" altLang="en-US" sz="20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endParaRPr>
          </a:p>
          <a:p>
            <a:pPr marL="0" lvl="1" indent="-285750">
              <a:lnSpc>
                <a:spcPct val="150000"/>
              </a:lnSpc>
              <a:spcAft>
                <a:spcPts val="600"/>
              </a:spcAft>
              <a:buClr>
                <a:srgbClr val="0000A2"/>
              </a:buClr>
              <a:buFont typeface="Wingdings" panose="05000000000000000000" charset="0"/>
              <a:buChar char="ü"/>
            </a:pPr>
            <a:r>
              <a:rPr lang="zh-CN" altLang="en-US"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若为心脑血管事件</a:t>
            </a:r>
            <a:r>
              <a:rPr lang="zh-CN" altLang="en-US"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陈旧的</a:t>
            </a:r>
            <a:r>
              <a:rPr lang="en-US" altLang="zh-CN"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后遗症</a:t>
            </a:r>
            <a:r>
              <a:rPr lang="zh-CN" altLang="en-US"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病例，即</a:t>
            </a:r>
            <a:r>
              <a:rPr lang="en-US" altLang="zh-CN"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居民死亡医学证明（推断）书</a:t>
            </a:r>
            <a:r>
              <a:rPr lang="en-US" altLang="zh-CN"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”a\b\c</a:t>
            </a:r>
            <a:r>
              <a:rPr lang="zh-CN" altLang="en-US"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链中有心脑血管疾病史，但</a:t>
            </a:r>
            <a:r>
              <a:rPr lang="en-US" altLang="zh-CN"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根本死亡原因</a:t>
            </a:r>
            <a:r>
              <a:rPr lang="en-US" altLang="zh-CN"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为后遗症</a:t>
            </a:r>
            <a:r>
              <a:rPr lang="zh-CN" altLang="en-US"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，或</a:t>
            </a:r>
            <a:r>
              <a:rPr lang="en-US" altLang="zh-CN"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死亡调查记录</a:t>
            </a:r>
            <a:r>
              <a:rPr lang="en-US" altLang="zh-CN"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有详细症状描述，但发病到死亡时间间隔</a:t>
            </a:r>
            <a:r>
              <a:rPr lang="zh-CN" altLang="en-US"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超过</a:t>
            </a:r>
            <a:r>
              <a:rPr lang="en-US" altLang="zh-CN"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1</a:t>
            </a:r>
            <a:r>
              <a:rPr lang="zh-CN" altLang="en-US"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年</a:t>
            </a:r>
            <a:r>
              <a:rPr lang="zh-CN" altLang="en-US"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以上的，归至陈旧性病例，不纳入报告范围，</a:t>
            </a:r>
            <a:r>
              <a:rPr lang="zh-CN" altLang="en-US"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不报卡。</a:t>
            </a:r>
            <a:endParaRPr lang="zh-CN" altLang="en-US"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endParaRPr>
          </a:p>
          <a:p>
            <a:pPr marL="0" lvl="0" indent="-285750">
              <a:lnSpc>
                <a:spcPct val="150000"/>
              </a:lnSpc>
              <a:spcAft>
                <a:spcPts val="600"/>
              </a:spcAft>
              <a:buClr>
                <a:srgbClr val="0000A2"/>
              </a:buClr>
              <a:buFont typeface="Wingdings" panose="05000000000000000000" charset="0"/>
              <a:buChar char="ü"/>
            </a:pPr>
            <a:endParaRPr lang="zh-CN" altLang="en-US" b="0" dirty="0">
              <a:latin typeface="方正小标宋简体" panose="02000000000000000000" charset="-122"/>
              <a:ea typeface="方正小标宋简体" panose="02000000000000000000" charset="-122"/>
              <a:cs typeface="方正小标宋简体" panose="02000000000000000000" charset="-122"/>
              <a:sym typeface="+mn-ea"/>
            </a:endParaRPr>
          </a:p>
          <a:p>
            <a:pPr marL="0" indent="0">
              <a:spcAft>
                <a:spcPts val="600"/>
              </a:spcAft>
              <a:buClr>
                <a:srgbClr val="000000"/>
              </a:buClr>
              <a:buFont typeface="Wingdings" panose="05000000000000000000" charset="0"/>
              <a:buNone/>
            </a:pPr>
            <a:endParaRPr lang="zh-CN" altLang="en-US"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endParaRPr>
          </a:p>
        </p:txBody>
      </p:sp>
      <p:sp>
        <p:nvSpPr>
          <p:cNvPr id="6" name="矩形 5"/>
          <p:cNvSpPr/>
          <p:nvPr>
            <p:custDataLst>
              <p:tags r:id="rId2"/>
            </p:custDataLst>
          </p:nvPr>
        </p:nvSpPr>
        <p:spPr>
          <a:xfrm>
            <a:off x="2907030" y="764540"/>
            <a:ext cx="6351270" cy="458470"/>
          </a:xfrm>
          <a:prstGeom prst="rect">
            <a:avLst/>
          </a:prstGeom>
          <a:noFill/>
        </p:spPr>
        <p:txBody>
          <a:bodyPr wrap="square" rtlCol="0">
            <a:noAutofit/>
          </a:bodyPr>
          <a:p>
            <a:pPr algn="ctr">
              <a:lnSpc>
                <a:spcPct val="80000"/>
              </a:lnSpc>
              <a:spcAft>
                <a:spcPts val="0"/>
              </a:spcAft>
            </a:pPr>
            <a:r>
              <a:rPr lang="zh-CN" altLang="en-US" sz="2800" b="1" kern="1200">
                <a:solidFill>
                  <a:schemeClr val="tx1"/>
                </a:solidFill>
                <a:effectLst/>
                <a:latin typeface="微软雅黑" panose="020B0503020204020204" charset="-122"/>
                <a:ea typeface="微软雅黑" panose="020B0503020204020204" charset="-122"/>
                <a:cs typeface="宋体" panose="02010600030101010101" pitchFamily="2" charset="-122"/>
              </a:rPr>
              <a:t>死亡补发报卡</a:t>
            </a:r>
            <a:endParaRPr lang="zh-CN" altLang="en-US" sz="2800" b="1" kern="1200">
              <a:solidFill>
                <a:schemeClr val="tx1"/>
              </a:solidFill>
              <a:effectLst/>
              <a:latin typeface="微软雅黑" panose="020B0503020204020204" charset="-122"/>
              <a:ea typeface="微软雅黑" panose="020B0503020204020204" charset="-122"/>
              <a:cs typeface="宋体" panose="02010600030101010101" pitchFamily="2" charset="-122"/>
            </a:endParaRPr>
          </a:p>
        </p:txBody>
      </p:sp>
      <p:sp>
        <p:nvSpPr>
          <p:cNvPr id="2" name="标题 1"/>
          <p:cNvSpPr>
            <a:spLocks noGrp="1"/>
          </p:cNvSpPr>
          <p:nvPr>
            <p:ph type="title"/>
            <p:custDataLst>
              <p:tags r:id="rId3"/>
            </p:custDataLst>
          </p:nvPr>
        </p:nvSpPr>
        <p:spPr>
          <a:xfrm>
            <a:off x="669882" y="443234"/>
            <a:ext cx="10852237" cy="441964"/>
          </a:xfrm>
        </p:spPr>
        <p:txBody>
          <a:bodyPr>
            <a:normAutofit fontScale="90000"/>
          </a:bodyPr>
          <a:p>
            <a:r>
              <a:rPr lang="zh-CN" altLang="en-US" sz="3555"/>
              <a:t>基层医疗机构</a:t>
            </a:r>
            <a:endParaRPr lang="zh-CN" altLang="en-US" sz="3555"/>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4294967295"/>
          </p:nvPr>
        </p:nvSpPr>
        <p:spPr>
          <a:xfrm>
            <a:off x="10171113" y="6408738"/>
            <a:ext cx="366712" cy="365125"/>
          </a:xfrm>
          <a:prstGeom prst="rect">
            <a:avLst/>
          </a:prstGeom>
        </p:spPr>
        <p:txBody>
          <a:bodyPr/>
          <a:lstStyle/>
          <a:p>
            <a:pPr>
              <a:defRPr/>
            </a:pPr>
            <a:fld id="{89496F17-EDA9-4808-AF39-94D6346E4A2A}" type="slidenum">
              <a:rPr lang="zh-CN" altLang="en-US" smtClean="0"/>
            </a:fld>
            <a:endParaRPr lang="zh-CN" altLang="en-US"/>
          </a:p>
        </p:txBody>
      </p:sp>
      <p:sp>
        <p:nvSpPr>
          <p:cNvPr id="5" name="文本框 4"/>
          <p:cNvSpPr txBox="1"/>
          <p:nvPr/>
        </p:nvSpPr>
        <p:spPr>
          <a:xfrm>
            <a:off x="662940" y="2018665"/>
            <a:ext cx="5505450" cy="2490470"/>
          </a:xfrm>
          <a:prstGeom prst="rect">
            <a:avLst/>
          </a:prstGeom>
          <a:noFill/>
          <a:ln w="9525">
            <a:solidFill>
              <a:schemeClr val="accent1"/>
            </a:solidFill>
          </a:ln>
        </p:spPr>
        <p:txBody>
          <a:bodyPr wrap="square">
            <a:noAutofit/>
          </a:bodyPr>
          <a:lstStyle/>
          <a:p>
            <a:pPr algn="l">
              <a:lnSpc>
                <a:spcPct val="150000"/>
              </a:lnSpc>
            </a:pPr>
            <a:r>
              <a:rPr lang="zh-CN" altLang="en-US" sz="1600">
                <a:solidFill>
                  <a:schemeClr val="tx1"/>
                </a:solidFill>
                <a:latin typeface="方正小标宋简体" panose="02000000000000000000" charset="-122"/>
                <a:ea typeface="方正小标宋简体" panose="02000000000000000000" charset="-122"/>
                <a:sym typeface="+mn-ea"/>
              </a:rPr>
              <a:t>若患者生前就诊过且做了相应检查，则</a:t>
            </a:r>
            <a:r>
              <a:rPr lang="zh-CN" altLang="en-US" sz="1600" b="0">
                <a:solidFill>
                  <a:schemeClr val="tx1"/>
                </a:solidFill>
                <a:latin typeface="方正小标宋简体" panose="02000000000000000000" charset="-122"/>
                <a:ea typeface="方正小标宋简体" panose="02000000000000000000" charset="-122"/>
                <a:cs typeface="宋体" panose="02010600030101010101" pitchFamily="2" charset="-122"/>
                <a:sym typeface="+mn-ea"/>
              </a:rPr>
              <a:t>勾选相应的</a:t>
            </a:r>
            <a:r>
              <a:rPr lang="zh-CN" altLang="en-US" sz="1600" b="0">
                <a:solidFill>
                  <a:srgbClr val="FF0000"/>
                </a:solidFill>
                <a:latin typeface="方正小标宋简体" panose="02000000000000000000" charset="-122"/>
                <a:ea typeface="方正小标宋简体" panose="02000000000000000000" charset="-122"/>
                <a:cs typeface="宋体" panose="02010600030101010101" pitchFamily="2" charset="-122"/>
                <a:sym typeface="+mn-ea"/>
              </a:rPr>
              <a:t>诊断依据，且其后</a:t>
            </a:r>
            <a:r>
              <a:rPr lang="zh-CN" altLang="en-US" sz="1600" b="0">
                <a:solidFill>
                  <a:schemeClr val="tx1"/>
                </a:solidFill>
                <a:latin typeface="方正小标宋简体" panose="02000000000000000000" charset="-122"/>
                <a:ea typeface="方正小标宋简体" panose="02000000000000000000" charset="-122"/>
                <a:cs typeface="宋体" panose="02010600030101010101" pitchFamily="2" charset="-122"/>
                <a:sym typeface="+mn-ea"/>
              </a:rPr>
              <a:t>的</a:t>
            </a:r>
            <a:r>
              <a:rPr lang="zh-CN" altLang="en-US" sz="1600" b="0">
                <a:solidFill>
                  <a:srgbClr val="FF0000"/>
                </a:solidFill>
                <a:latin typeface="方正小标宋简体" panose="02000000000000000000" charset="-122"/>
                <a:ea typeface="方正小标宋简体" panose="02000000000000000000" charset="-122"/>
                <a:cs typeface="宋体" panose="02010600030101010101" pitchFamily="2" charset="-122"/>
                <a:sym typeface="+mn-ea"/>
              </a:rPr>
              <a:t>补充说明</a:t>
            </a:r>
            <a:r>
              <a:rPr lang="zh-CN" altLang="en-US" sz="1600" b="0">
                <a:solidFill>
                  <a:schemeClr val="tx1"/>
                </a:solidFill>
                <a:latin typeface="方正小标宋简体" panose="02000000000000000000" charset="-122"/>
                <a:ea typeface="方正小标宋简体" panose="02000000000000000000" charset="-122"/>
                <a:cs typeface="宋体" panose="02010600030101010101" pitchFamily="2" charset="-122"/>
                <a:sym typeface="+mn-ea"/>
              </a:rPr>
              <a:t>应</a:t>
            </a:r>
            <a:r>
              <a:rPr lang="zh-CN" altLang="en-US" sz="1600" b="0">
                <a:solidFill>
                  <a:srgbClr val="FF0000"/>
                </a:solidFill>
                <a:latin typeface="方正小标宋简体" panose="02000000000000000000" charset="-122"/>
                <a:ea typeface="方正小标宋简体" panose="02000000000000000000" charset="-122"/>
                <a:cs typeface="宋体" panose="02010600030101010101" pitchFamily="2" charset="-122"/>
                <a:sym typeface="+mn-ea"/>
              </a:rPr>
              <a:t>据实填写</a:t>
            </a:r>
            <a:r>
              <a:rPr lang="zh-CN" altLang="en-US" sz="1600" b="0">
                <a:solidFill>
                  <a:schemeClr val="bg2"/>
                </a:solidFill>
                <a:latin typeface="方正小标宋简体" panose="02000000000000000000" charset="-122"/>
                <a:ea typeface="方正小标宋简体" panose="02000000000000000000" charset="-122"/>
                <a:cs typeface="宋体" panose="02010600030101010101" pitchFamily="2" charset="-122"/>
                <a:sym typeface="+mn-ea"/>
              </a:rPr>
              <a:t>，</a:t>
            </a:r>
            <a:r>
              <a:rPr lang="zh-CN" altLang="en-US" sz="1600" b="0">
                <a:solidFill>
                  <a:schemeClr val="tx1"/>
                </a:solidFill>
                <a:latin typeface="方正小标宋简体" panose="02000000000000000000" charset="-122"/>
                <a:ea typeface="方正小标宋简体" panose="02000000000000000000" charset="-122"/>
                <a:cs typeface="宋体" panose="02010600030101010101" pitchFamily="2" charset="-122"/>
                <a:sym typeface="+mn-ea"/>
              </a:rPr>
              <a:t>比如，</a:t>
            </a:r>
            <a:r>
              <a:rPr lang="zh-CN" altLang="en-US" sz="1600">
                <a:solidFill>
                  <a:schemeClr val="tx1"/>
                </a:solidFill>
                <a:latin typeface="方正小标宋简体" panose="02000000000000000000" charset="-122"/>
                <a:ea typeface="方正小标宋简体" panose="02000000000000000000" charset="-122"/>
                <a:cs typeface="宋体" panose="02010600030101010101" pitchFamily="2" charset="-122"/>
                <a:sym typeface="+mn-ea"/>
              </a:rPr>
              <a:t>诊断为急性心肌梗死，如果勾选临床症状和体征，则需有心脏缺血相关症状，需在后面横线上备注说明；</a:t>
            </a:r>
            <a:r>
              <a:rPr lang="zh-CN" altLang="en-US" sz="1600" b="0">
                <a:solidFill>
                  <a:schemeClr val="tx1"/>
                </a:solidFill>
                <a:latin typeface="方正小标宋简体" panose="02000000000000000000" charset="-122"/>
                <a:ea typeface="方正小标宋简体" panose="02000000000000000000" charset="-122"/>
                <a:cs typeface="宋体" panose="02010600030101010101" pitchFamily="2" charset="-122"/>
                <a:sym typeface="+mn-ea"/>
              </a:rPr>
              <a:t>勾选了肌钙蛋白，需在后面横线上填上对应的数值和参考值；如果只是做了某项检查，并不能提供支持性的诊断结果则不用勾选，则不勾选。</a:t>
            </a:r>
            <a:endParaRPr lang="zh-CN" altLang="en-US" sz="1600" b="0">
              <a:solidFill>
                <a:schemeClr val="tx1"/>
              </a:solidFill>
              <a:latin typeface="方正小标宋简体" panose="02000000000000000000" charset="-122"/>
              <a:ea typeface="方正小标宋简体" panose="02000000000000000000" charset="-122"/>
              <a:cs typeface="宋体" panose="02010600030101010101" pitchFamily="2" charset="-122"/>
              <a:sym typeface="方正小标宋简体" panose="02000000000000000000" charset="-122"/>
            </a:endParaRPr>
          </a:p>
          <a:p>
            <a:pPr marL="0" indent="0" algn="l"/>
            <a:endParaRPr lang="zh-CN" altLang="en-US" sz="1600" b="0" dirty="0">
              <a:solidFill>
                <a:schemeClr val="tx1"/>
              </a:solidFill>
              <a:latin typeface="方正小标宋简体" panose="02000000000000000000" charset="-122"/>
              <a:ea typeface="方正小标宋简体" panose="02000000000000000000" charset="-122"/>
              <a:cs typeface="宋体" panose="02010600030101010101" pitchFamily="2" charset="-122"/>
              <a:sym typeface="方正小标宋简体" panose="02000000000000000000" charset="-122"/>
            </a:endParaRPr>
          </a:p>
        </p:txBody>
      </p:sp>
      <p:pic>
        <p:nvPicPr>
          <p:cNvPr id="2" name="内容占位符 1"/>
          <p:cNvPicPr>
            <a:picLocks noChangeAspect="1"/>
          </p:cNvPicPr>
          <p:nvPr>
            <p:ph idx="1"/>
            <p:custDataLst>
              <p:tags r:id="rId1"/>
            </p:custDataLst>
          </p:nvPr>
        </p:nvPicPr>
        <p:blipFill>
          <a:blip r:embed="rId2"/>
          <a:stretch>
            <a:fillRect/>
          </a:stretch>
        </p:blipFill>
        <p:spPr>
          <a:xfrm>
            <a:off x="6324600" y="1416685"/>
            <a:ext cx="4335780" cy="5429885"/>
          </a:xfrm>
          <a:prstGeom prst="rect">
            <a:avLst/>
          </a:prstGeom>
        </p:spPr>
      </p:pic>
      <p:sp>
        <p:nvSpPr>
          <p:cNvPr id="10" name="圆角矩形 9"/>
          <p:cNvSpPr/>
          <p:nvPr>
            <p:custDataLst>
              <p:tags r:id="rId3"/>
            </p:custDataLst>
          </p:nvPr>
        </p:nvSpPr>
        <p:spPr>
          <a:xfrm>
            <a:off x="6464300" y="5000625"/>
            <a:ext cx="4021455" cy="784225"/>
          </a:xfrm>
          <a:prstGeom prst="round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endParaRPr lang="zh-CN" altLang="en-US"/>
          </a:p>
        </p:txBody>
      </p:sp>
      <p:cxnSp>
        <p:nvCxnSpPr>
          <p:cNvPr id="11" name="直接连接符 10"/>
          <p:cNvCxnSpPr/>
          <p:nvPr>
            <p:custDataLst>
              <p:tags r:id="rId4"/>
            </p:custDataLst>
          </p:nvPr>
        </p:nvCxnSpPr>
        <p:spPr>
          <a:xfrm>
            <a:off x="6171565" y="4492625"/>
            <a:ext cx="284480" cy="808990"/>
          </a:xfrm>
          <a:prstGeom prst="line">
            <a:avLst/>
          </a:prstGeom>
          <a:noFill/>
          <a:ln w="9525" cap="flat" cmpd="sng" algn="ctr">
            <a:solidFill>
              <a:srgbClr val="FF0000"/>
            </a:solidFill>
            <a:prstDash val="solid"/>
            <a:round/>
            <a:headEnd type="none" w="med" len="med"/>
            <a:tailEnd type="none" w="med" len="med"/>
          </a:ln>
        </p:spPr>
      </p:cxnSp>
      <p:sp>
        <p:nvSpPr>
          <p:cNvPr id="12" name="圆角矩形 11"/>
          <p:cNvSpPr/>
          <p:nvPr>
            <p:custDataLst>
              <p:tags r:id="rId5"/>
            </p:custDataLst>
          </p:nvPr>
        </p:nvSpPr>
        <p:spPr>
          <a:xfrm>
            <a:off x="6474460" y="5782310"/>
            <a:ext cx="4007485" cy="245110"/>
          </a:xfrm>
          <a:prstGeom prst="round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endParaRPr lang="zh-CN" altLang="en-US"/>
          </a:p>
        </p:txBody>
      </p:sp>
      <p:cxnSp>
        <p:nvCxnSpPr>
          <p:cNvPr id="15" name="直接连接符 14"/>
          <p:cNvCxnSpPr/>
          <p:nvPr/>
        </p:nvCxnSpPr>
        <p:spPr>
          <a:xfrm>
            <a:off x="6168390" y="5661025"/>
            <a:ext cx="284480" cy="211455"/>
          </a:xfrm>
          <a:prstGeom prst="line">
            <a:avLst/>
          </a:prstGeom>
          <a:noFill/>
          <a:ln w="9525" cap="flat" cmpd="sng" algn="ctr">
            <a:solidFill>
              <a:srgbClr val="FF0000"/>
            </a:solidFill>
            <a:prstDash val="solid"/>
            <a:round/>
            <a:headEnd type="none" w="med" len="med"/>
            <a:tailEnd type="none" w="med" len="med"/>
          </a:ln>
        </p:spPr>
      </p:cxnSp>
      <p:sp>
        <p:nvSpPr>
          <p:cNvPr id="7" name="文本框 6"/>
          <p:cNvSpPr txBox="1"/>
          <p:nvPr>
            <p:custDataLst>
              <p:tags r:id="rId6"/>
            </p:custDataLst>
          </p:nvPr>
        </p:nvSpPr>
        <p:spPr>
          <a:xfrm>
            <a:off x="662940" y="4826635"/>
            <a:ext cx="5508625" cy="1200785"/>
          </a:xfrm>
          <a:prstGeom prst="rect">
            <a:avLst/>
          </a:prstGeom>
          <a:noFill/>
          <a:ln w="9525">
            <a:solidFill>
              <a:schemeClr val="accent1"/>
            </a:solidFill>
          </a:ln>
        </p:spPr>
        <p:txBody>
          <a:bodyPr wrap="square">
            <a:noAutofit/>
          </a:bodyPr>
          <a:p>
            <a:pPr algn="just">
              <a:lnSpc>
                <a:spcPct val="150000"/>
              </a:lnSpc>
            </a:pPr>
            <a:r>
              <a:rPr lang="zh-CN" altLang="en-US" sz="1600" b="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若未就诊或未作相应检查，诊断依据勾选</a:t>
            </a:r>
            <a:r>
              <a:rPr lang="en-US" altLang="zh-CN" sz="1600" b="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sz="1600" b="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补发</a:t>
            </a:r>
            <a:r>
              <a:rPr lang="en-US" altLang="zh-CN" sz="1600" b="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sz="1600" b="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及</a:t>
            </a:r>
            <a:r>
              <a:rPr lang="en-US" altLang="zh-CN" sz="1600" b="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sz="1600" b="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死亡补发</a:t>
            </a:r>
            <a:r>
              <a:rPr lang="en-US" altLang="zh-CN" sz="1600" b="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sz="1600" b="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，并将生前病史及临终症状填到出院记录栏，此为后期审核重要依据</a:t>
            </a:r>
            <a:endParaRPr lang="zh-CN" altLang="en-US" sz="1600" b="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endParaRPr>
          </a:p>
        </p:txBody>
      </p:sp>
      <p:sp>
        <p:nvSpPr>
          <p:cNvPr id="6" name="矩形 5"/>
          <p:cNvSpPr/>
          <p:nvPr>
            <p:custDataLst>
              <p:tags r:id="rId7"/>
            </p:custDataLst>
          </p:nvPr>
        </p:nvSpPr>
        <p:spPr>
          <a:xfrm>
            <a:off x="2907030" y="764540"/>
            <a:ext cx="6351270" cy="458470"/>
          </a:xfrm>
          <a:prstGeom prst="rect">
            <a:avLst/>
          </a:prstGeom>
          <a:noFill/>
        </p:spPr>
        <p:txBody>
          <a:bodyPr wrap="square" rtlCol="0">
            <a:noAutofit/>
          </a:bodyPr>
          <a:p>
            <a:pPr algn="ctr">
              <a:lnSpc>
                <a:spcPct val="80000"/>
              </a:lnSpc>
              <a:spcAft>
                <a:spcPts val="0"/>
              </a:spcAft>
            </a:pPr>
            <a:r>
              <a:rPr lang="zh-CN" altLang="en-US" sz="3600" b="1" kern="1200">
                <a:solidFill>
                  <a:schemeClr val="tx1"/>
                </a:solidFill>
                <a:effectLst/>
                <a:latin typeface="微软雅黑" panose="020B0503020204020204" charset="-122"/>
                <a:ea typeface="微软雅黑" panose="020B0503020204020204" charset="-122"/>
                <a:cs typeface="宋体" panose="02010600030101010101" pitchFamily="2" charset="-122"/>
              </a:rPr>
              <a:t>死亡补发卡填报要点</a:t>
            </a:r>
            <a:endParaRPr lang="zh-CN" altLang="en-US" sz="3600" b="1" kern="1200">
              <a:solidFill>
                <a:schemeClr val="tx1"/>
              </a:solidFill>
              <a:effectLst/>
              <a:latin typeface="微软雅黑" panose="020B0503020204020204" charset="-122"/>
              <a:ea typeface="微软雅黑" panose="020B0503020204020204" charset="-122"/>
              <a:cs typeface="宋体" panose="02010600030101010101" pitchFamily="2" charset="-122"/>
            </a:endParaRPr>
          </a:p>
        </p:txBody>
      </p:sp>
      <p:sp>
        <p:nvSpPr>
          <p:cNvPr id="3" name="标题 2"/>
          <p:cNvSpPr>
            <a:spLocks noGrp="1"/>
          </p:cNvSpPr>
          <p:nvPr>
            <p:ph type="title"/>
            <p:custDataLst>
              <p:tags r:id="rId8"/>
            </p:custDataLst>
          </p:nvPr>
        </p:nvSpPr>
        <p:spPr/>
        <p:txBody>
          <a:bodyPr>
            <a:normAutofit fontScale="90000"/>
          </a:bodyPr>
          <a:p>
            <a:r>
              <a:rPr lang="zh-CN" altLang="en-US" sz="3555"/>
              <a:t>基层医疗机构</a:t>
            </a:r>
            <a:endParaRPr lang="zh-CN" altLang="en-US" sz="3555"/>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11"/>
          <p:cNvSpPr txBox="1">
            <a:spLocks noGrp="1"/>
          </p:cNvSpPr>
          <p:nvPr>
            <p:custDataLst>
              <p:tags r:id="rId1"/>
            </p:custDataLst>
          </p:nvPr>
        </p:nvSpPr>
        <p:spPr>
          <a:xfrm>
            <a:off x="1683385" y="1988820"/>
            <a:ext cx="5427345" cy="2609215"/>
          </a:xfrm>
          <a:prstGeom prst="rect">
            <a:avLst/>
          </a:prstGeom>
          <a:noFill/>
          <a:ln w="9525">
            <a:noFill/>
          </a:ln>
        </p:spPr>
        <p:txBody>
          <a:bodyPr wrap="square">
            <a:spAutoFit/>
          </a:bodyPr>
          <a:lstStyle>
            <a:lvl1pPr marL="342900" indent="-342900" algn="l" rtl="0" eaLnBrk="0" fontAlgn="base" hangingPunct="0">
              <a:lnSpc>
                <a:spcPct val="140000"/>
              </a:lnSpc>
              <a:spcBef>
                <a:spcPct val="20000"/>
              </a:spcBef>
              <a:spcAft>
                <a:spcPct val="0"/>
              </a:spcAft>
              <a:buClr>
                <a:schemeClr val="accent2"/>
              </a:buClr>
              <a:buFont typeface="Wingdings" panose="05000000000000000000" pitchFamily="2" charset="2"/>
              <a:buChar char="n"/>
              <a:defRPr sz="2400" b="1">
                <a:solidFill>
                  <a:srgbClr val="003399"/>
                </a:solidFill>
                <a:latin typeface="+mn-lt"/>
                <a:ea typeface="+mn-ea"/>
                <a:cs typeface="楷体_GB2312"/>
              </a:defRPr>
            </a:lvl1pPr>
            <a:lvl2pPr marL="742950" indent="-285750" algn="l" rtl="0" eaLnBrk="0" fontAlgn="base" hangingPunct="0">
              <a:lnSpc>
                <a:spcPct val="140000"/>
              </a:lnSpc>
              <a:spcBef>
                <a:spcPct val="20000"/>
              </a:spcBef>
              <a:spcAft>
                <a:spcPct val="0"/>
              </a:spcAft>
              <a:buClr>
                <a:schemeClr val="accent2"/>
              </a:buClr>
              <a:buFont typeface="Wingdings" panose="05000000000000000000" pitchFamily="2" charset="2"/>
              <a:buChar char="p"/>
              <a:defRPr sz="2000" b="1">
                <a:solidFill>
                  <a:srgbClr val="003399"/>
                </a:solidFill>
                <a:latin typeface="+mn-lt"/>
                <a:ea typeface="+mn-ea"/>
                <a:cs typeface="楷体_GB2312"/>
              </a:defRPr>
            </a:lvl2pPr>
            <a:lvl3pPr marL="1143000" indent="-228600" algn="l" rtl="0" eaLnBrk="0" fontAlgn="base" hangingPunct="0">
              <a:lnSpc>
                <a:spcPct val="140000"/>
              </a:lnSpc>
              <a:spcBef>
                <a:spcPct val="20000"/>
              </a:spcBef>
              <a:spcAft>
                <a:spcPct val="0"/>
              </a:spcAft>
              <a:buClr>
                <a:schemeClr val="accent2"/>
              </a:buClr>
              <a:buFont typeface="Wingdings" panose="05000000000000000000" pitchFamily="2" charset="2"/>
              <a:buChar char="Ø"/>
              <a:defRPr sz="2400" b="1">
                <a:solidFill>
                  <a:srgbClr val="003399"/>
                </a:solidFill>
                <a:latin typeface="+mn-lt"/>
                <a:ea typeface="+mn-ea"/>
                <a:cs typeface="楷体_GB2312"/>
              </a:defRPr>
            </a:lvl3pPr>
            <a:lvl4pPr marL="1600200" indent="-228600" algn="l" rtl="0" eaLnBrk="0" fontAlgn="base" hangingPunct="0">
              <a:lnSpc>
                <a:spcPct val="140000"/>
              </a:lnSpc>
              <a:spcBef>
                <a:spcPct val="20000"/>
              </a:spcBef>
              <a:spcAft>
                <a:spcPct val="0"/>
              </a:spcAft>
              <a:buClr>
                <a:schemeClr val="accent2"/>
              </a:buClr>
              <a:buFont typeface="Wingdings" panose="05000000000000000000" pitchFamily="2" charset="2"/>
              <a:buChar char="ü"/>
              <a:defRPr sz="1600" b="1">
                <a:solidFill>
                  <a:srgbClr val="003399"/>
                </a:solidFill>
                <a:latin typeface="+mn-lt"/>
                <a:ea typeface="+mn-ea"/>
                <a:cs typeface="楷体_GB2312"/>
              </a:defRPr>
            </a:lvl4pPr>
            <a:lvl5pPr marL="2057400" indent="-228600" algn="l" rtl="0" eaLnBrk="0" fontAlgn="base" hangingPunct="0">
              <a:lnSpc>
                <a:spcPct val="140000"/>
              </a:lnSpc>
              <a:spcBef>
                <a:spcPct val="20000"/>
              </a:spcBef>
              <a:spcAft>
                <a:spcPct val="0"/>
              </a:spcAft>
              <a:buChar char="»"/>
              <a:defRPr sz="2000">
                <a:solidFill>
                  <a:schemeClr val="tx1"/>
                </a:solidFill>
                <a:latin typeface="+mn-lt"/>
                <a:ea typeface="宋体" panose="02010600030101010101" pitchFamily="2" charset="-122"/>
                <a:cs typeface="楷体_GB2312"/>
              </a:defRPr>
            </a:lvl5pPr>
            <a:lvl6pPr marL="2514600" indent="-228600" algn="l" rtl="0" fontAlgn="base">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fontAlgn="base">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fontAlgn="base">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fontAlgn="base">
              <a:spcBef>
                <a:spcPct val="20000"/>
              </a:spcBef>
              <a:spcAft>
                <a:spcPct val="0"/>
              </a:spcAft>
              <a:buChar char="»"/>
              <a:defRPr sz="2000">
                <a:solidFill>
                  <a:schemeClr val="tx1"/>
                </a:solidFill>
                <a:latin typeface="+mn-lt"/>
                <a:ea typeface="宋体" panose="02010600030101010101" pitchFamily="2" charset="-122"/>
              </a:defRPr>
            </a:lvl9pPr>
          </a:lstStyle>
          <a:p>
            <a:pPr>
              <a:spcAft>
                <a:spcPts val="600"/>
              </a:spcAft>
              <a:buClr>
                <a:srgbClr val="333399"/>
              </a:buClr>
              <a:buFont typeface="Wingdings" panose="05000000000000000000" charset="0"/>
              <a:buChar char="n"/>
            </a:pPr>
            <a:r>
              <a:rPr lang="zh-CN" dirty="0">
                <a:solidFill>
                  <a:schemeClr val="tx1"/>
                </a:solidFill>
                <a:highlight>
                  <a:srgbClr val="FFFF00"/>
                </a:highlight>
                <a:latin typeface="方正小标宋简体" panose="02000000000000000000" charset="-122"/>
                <a:ea typeface="方正小标宋简体" panose="02000000000000000000" charset="-122"/>
                <a:cs typeface="+mn-ea"/>
                <a:sym typeface="方正小标宋简体" panose="02000000000000000000" charset="-122"/>
              </a:rPr>
              <a:t>什么时候随访？</a:t>
            </a:r>
            <a:endParaRPr lang="zh-CN" sz="1800" dirty="0">
              <a:solidFill>
                <a:schemeClr val="tx1"/>
              </a:solidFill>
              <a:latin typeface="+mn-ea"/>
              <a:cs typeface="+mn-ea"/>
            </a:endParaRPr>
          </a:p>
          <a:p>
            <a:pPr lvl="1">
              <a:spcAft>
                <a:spcPts val="600"/>
              </a:spcAft>
              <a:buClr>
                <a:srgbClr val="000000"/>
              </a:buClr>
              <a:buFont typeface="Wingdings" panose="05000000000000000000" charset="0"/>
              <a:buChar char="ü"/>
            </a:pPr>
            <a:r>
              <a:rPr lang="zh-CN" sz="16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要求：当年</a:t>
            </a:r>
            <a:r>
              <a:rPr lang="en-US" altLang="zh-CN" sz="16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4</a:t>
            </a:r>
            <a:r>
              <a:rPr lang="zh-CN" altLang="en-US" sz="16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月</a:t>
            </a:r>
            <a:r>
              <a:rPr lang="en-US" altLang="zh-CN" sz="16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1</a:t>
            </a:r>
            <a:r>
              <a:rPr lang="zh-CN" altLang="en-US" sz="16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日至</a:t>
            </a:r>
            <a:r>
              <a:rPr lang="zh-CN" sz="16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次年</a:t>
            </a:r>
            <a:r>
              <a:rPr lang="en-US" altLang="zh-CN" sz="16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3</a:t>
            </a:r>
            <a:r>
              <a:rPr lang="zh-CN" altLang="en-US" sz="16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月底前</a:t>
            </a:r>
            <a:r>
              <a:rPr lang="zh-CN" altLang="en-US" sz="16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完成当年度所有病例的随访</a:t>
            </a:r>
            <a:endParaRPr lang="zh-CN" sz="16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endParaRPr>
          </a:p>
          <a:p>
            <a:pPr>
              <a:spcAft>
                <a:spcPts val="600"/>
              </a:spcAft>
              <a:buClr>
                <a:srgbClr val="333399"/>
              </a:buClr>
              <a:buFont typeface="Wingdings" panose="05000000000000000000" charset="0"/>
              <a:buChar char="n"/>
            </a:pPr>
            <a:r>
              <a:rPr lang="zh-CN" sz="2400" dirty="0">
                <a:solidFill>
                  <a:schemeClr val="tx1"/>
                </a:solidFill>
                <a:highlight>
                  <a:srgbClr val="FFFF00"/>
                </a:highlight>
                <a:latin typeface="方正小标宋简体" panose="02000000000000000000" charset="-122"/>
                <a:ea typeface="方正小标宋简体" panose="02000000000000000000" charset="-122"/>
                <a:cs typeface="+mn-ea"/>
                <a:sym typeface="+mn-ea"/>
              </a:rPr>
              <a:t>随访什么内容？</a:t>
            </a:r>
            <a:endParaRPr lang="zh-CN" sz="2400" dirty="0">
              <a:solidFill>
                <a:schemeClr val="tx1"/>
              </a:solidFill>
              <a:highlight>
                <a:srgbClr val="FFFF00"/>
              </a:highlight>
              <a:latin typeface="方正小标宋简体" panose="02000000000000000000" charset="-122"/>
              <a:ea typeface="方正小标宋简体" panose="02000000000000000000" charset="-122"/>
              <a:cs typeface="+mn-ea"/>
              <a:sym typeface="+mn-ea"/>
            </a:endParaRPr>
          </a:p>
          <a:p>
            <a:pPr lvl="1">
              <a:spcAft>
                <a:spcPts val="600"/>
              </a:spcAft>
              <a:buClr>
                <a:srgbClr val="000000"/>
              </a:buClr>
              <a:buFont typeface="Wingdings" panose="05000000000000000000" charset="0"/>
              <a:buChar char="ü"/>
            </a:pPr>
            <a:r>
              <a:rPr lang="zh-CN" sz="1800" dirty="0">
                <a:solidFill>
                  <a:schemeClr val="tx1"/>
                </a:solidFill>
                <a:latin typeface="+mn-ea"/>
                <a:cs typeface="+mn-ea"/>
                <a:sym typeface="+mn-ea"/>
              </a:rPr>
              <a:t>随访内容包括患者的存活状况、治疗情况等</a:t>
            </a:r>
            <a:endParaRPr lang="zh-CN" sz="1800" dirty="0">
              <a:solidFill>
                <a:schemeClr val="tx1"/>
              </a:solidFill>
              <a:latin typeface="+mn-ea"/>
              <a:cs typeface="+mn-ea"/>
              <a:sym typeface="+mn-ea"/>
            </a:endParaRPr>
          </a:p>
        </p:txBody>
      </p:sp>
      <p:pic>
        <p:nvPicPr>
          <p:cNvPr id="3" name="图片 2" descr="图片12"/>
          <p:cNvPicPr>
            <a:picLocks noChangeAspect="1"/>
          </p:cNvPicPr>
          <p:nvPr/>
        </p:nvPicPr>
        <p:blipFill>
          <a:blip r:embed="rId2"/>
          <a:stretch>
            <a:fillRect/>
          </a:stretch>
        </p:blipFill>
        <p:spPr>
          <a:xfrm>
            <a:off x="7110730" y="2021840"/>
            <a:ext cx="3533775" cy="3966210"/>
          </a:xfrm>
          <a:prstGeom prst="rect">
            <a:avLst/>
          </a:prstGeom>
        </p:spPr>
      </p:pic>
      <p:sp>
        <p:nvSpPr>
          <p:cNvPr id="6" name="矩形 5"/>
          <p:cNvSpPr/>
          <p:nvPr>
            <p:custDataLst>
              <p:tags r:id="rId3"/>
            </p:custDataLst>
          </p:nvPr>
        </p:nvSpPr>
        <p:spPr>
          <a:xfrm>
            <a:off x="2907030" y="764540"/>
            <a:ext cx="6351270" cy="458470"/>
          </a:xfrm>
          <a:prstGeom prst="rect">
            <a:avLst/>
          </a:prstGeom>
          <a:noFill/>
        </p:spPr>
        <p:txBody>
          <a:bodyPr wrap="square" rtlCol="0">
            <a:noAutofit/>
          </a:bodyPr>
          <a:p>
            <a:pPr algn="ctr">
              <a:lnSpc>
                <a:spcPct val="80000"/>
              </a:lnSpc>
              <a:spcAft>
                <a:spcPts val="0"/>
              </a:spcAft>
            </a:pPr>
            <a:r>
              <a:rPr lang="zh-CN" altLang="en-US" sz="3600" b="1" kern="1200">
                <a:solidFill>
                  <a:schemeClr val="tx1"/>
                </a:solidFill>
                <a:effectLst/>
                <a:latin typeface="微软雅黑" panose="020B0503020204020204" charset="-122"/>
                <a:ea typeface="微软雅黑" panose="020B0503020204020204" charset="-122"/>
                <a:cs typeface="宋体" panose="02010600030101010101" pitchFamily="2" charset="-122"/>
              </a:rPr>
              <a:t>随访</a:t>
            </a:r>
            <a:endParaRPr lang="zh-CN" altLang="en-US" sz="3600" b="1" kern="1200">
              <a:solidFill>
                <a:schemeClr val="tx1"/>
              </a:solidFill>
              <a:effectLst/>
              <a:latin typeface="微软雅黑" panose="020B0503020204020204" charset="-122"/>
              <a:ea typeface="微软雅黑" panose="020B0503020204020204" charset="-122"/>
              <a:cs typeface="宋体" panose="02010600030101010101" pitchFamily="2" charset="-122"/>
            </a:endParaRPr>
          </a:p>
        </p:txBody>
      </p:sp>
      <p:sp>
        <p:nvSpPr>
          <p:cNvPr id="2" name="标题 1"/>
          <p:cNvSpPr>
            <a:spLocks noGrp="1"/>
          </p:cNvSpPr>
          <p:nvPr>
            <p:ph type="title"/>
            <p:custDataLst>
              <p:tags r:id="rId4"/>
            </p:custDataLst>
          </p:nvPr>
        </p:nvSpPr>
        <p:spPr/>
        <p:txBody>
          <a:bodyPr>
            <a:normAutofit fontScale="90000"/>
          </a:bodyPr>
          <a:p>
            <a:r>
              <a:rPr lang="zh-CN" altLang="en-US" sz="3555"/>
              <a:t>基层医疗机构</a:t>
            </a:r>
            <a:endParaRPr lang="zh-CN" altLang="en-US" sz="3555"/>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822325" y="839470"/>
            <a:ext cx="10852150" cy="516890"/>
          </a:xfrm>
          <a:prstGeom prst="rect">
            <a:avLst/>
          </a:prstGeom>
        </p:spPr>
      </p:pic>
      <p:sp>
        <p:nvSpPr>
          <p:cNvPr id="11" name="圆角矩形 10"/>
          <p:cNvSpPr/>
          <p:nvPr>
            <p:custDataLst>
              <p:tags r:id="rId2"/>
            </p:custDataLst>
          </p:nvPr>
        </p:nvSpPr>
        <p:spPr>
          <a:xfrm>
            <a:off x="662940" y="1644015"/>
            <a:ext cx="10799445" cy="8185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rgbClr val="FF0000"/>
                </a:solidFill>
              </a:rPr>
              <a:t>同一次急性发病，县级及以上医疗机构和卫生院报告的病种出入很大，一般以高级别医疗机构诊断为准</a:t>
            </a:r>
            <a:endParaRPr lang="zh-CN" altLang="en-US" sz="2400">
              <a:solidFill>
                <a:srgbClr val="FF0000"/>
              </a:solidFill>
            </a:endParaRPr>
          </a:p>
        </p:txBody>
      </p:sp>
      <p:sp>
        <p:nvSpPr>
          <p:cNvPr id="6" name="圆角矩形 5"/>
          <p:cNvSpPr/>
          <p:nvPr>
            <p:custDataLst>
              <p:tags r:id="rId3"/>
            </p:custDataLst>
          </p:nvPr>
        </p:nvSpPr>
        <p:spPr>
          <a:xfrm>
            <a:off x="3170555" y="4395470"/>
            <a:ext cx="3508375" cy="98615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4400">
                <a:solidFill>
                  <a:srgbClr val="FF0000"/>
                </a:solidFill>
              </a:rPr>
              <a:t>责任心？</a:t>
            </a:r>
            <a:endParaRPr lang="zh-CN" altLang="en-US" sz="4400">
              <a:solidFill>
                <a:srgbClr val="FF0000"/>
              </a:solidFill>
            </a:endParaRPr>
          </a:p>
        </p:txBody>
      </p:sp>
      <p:sp>
        <p:nvSpPr>
          <p:cNvPr id="7" name="圆角矩形 6"/>
          <p:cNvSpPr/>
          <p:nvPr>
            <p:custDataLst>
              <p:tags r:id="rId4"/>
            </p:custDataLst>
          </p:nvPr>
        </p:nvSpPr>
        <p:spPr>
          <a:xfrm>
            <a:off x="662940" y="2462530"/>
            <a:ext cx="10799445" cy="98615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buClrTx/>
              <a:buSzTx/>
              <a:buFontTx/>
            </a:pPr>
            <a:r>
              <a:rPr lang="zh-CN" altLang="en-US" sz="2400">
                <a:solidFill>
                  <a:srgbClr val="FF0000"/>
                </a:solidFill>
              </a:rPr>
              <a:t>同一次急性发病，同一家医院报告的两张死亡卡，出现两种死亡原因</a:t>
            </a:r>
            <a:endParaRPr lang="zh-CN" altLang="en-US" sz="2400">
              <a:solidFill>
                <a:srgbClr val="FF0000"/>
              </a:solidFill>
            </a:endParaRPr>
          </a:p>
        </p:txBody>
      </p:sp>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图示 3"/>
          <p:cNvGraphicFramePr/>
          <p:nvPr/>
        </p:nvGraphicFramePr>
        <p:xfrm>
          <a:off x="2032000" y="719455"/>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ustDataLst>
      <p:tags r:id="rId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130"/>
          <p:cNvPicPr>
            <a:picLocks noChangeAspect="1"/>
          </p:cNvPicPr>
          <p:nvPr/>
        </p:nvPicPr>
        <p:blipFill>
          <a:blip r:embed="rId1"/>
          <a:stretch>
            <a:fillRect/>
          </a:stretch>
        </p:blipFill>
        <p:spPr>
          <a:xfrm rot="21600000">
            <a:off x="1246554" y="700892"/>
            <a:ext cx="9699122" cy="5455064"/>
          </a:xfrm>
          <a:prstGeom prst="rect">
            <a:avLst/>
          </a:prstGeom>
        </p:spPr>
      </p:pic>
      <p:sp>
        <p:nvSpPr>
          <p:cNvPr id="132" name="textbox 132"/>
          <p:cNvSpPr/>
          <p:nvPr/>
        </p:nvSpPr>
        <p:spPr>
          <a:xfrm>
            <a:off x="5906373" y="1496009"/>
            <a:ext cx="4658210" cy="4297625"/>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Arial" panose="020B0604020202020204"/>
              <a:ea typeface="Arial" panose="020B0604020202020204"/>
              <a:cs typeface="Arial" panose="020B0604020202020204"/>
            </a:endParaRPr>
          </a:p>
          <a:p>
            <a:pPr marL="29845" algn="l" rtl="0" eaLnBrk="0">
              <a:lnSpc>
                <a:spcPct val="97000"/>
              </a:lnSpc>
            </a:pPr>
            <a:r>
              <a:rPr sz="1540" b="1" kern="0" spc="10" dirty="0">
                <a:solidFill>
                  <a:srgbClr val="FF0000">
                    <a:alpha val="100000"/>
                  </a:srgbClr>
                </a:solidFill>
                <a:latin typeface="宋体" panose="02010600030101010101" pitchFamily="2" charset="-122"/>
                <a:ea typeface="宋体" panose="02010600030101010101" pitchFamily="2" charset="-122"/>
                <a:cs typeface="宋体" panose="02010600030101010101" pitchFamily="2" charset="-122"/>
              </a:rPr>
              <a:t>1、必备变量完整性</a:t>
            </a:r>
            <a:endParaRPr sz="1540" dirty="0">
              <a:latin typeface="宋体" panose="02010600030101010101" pitchFamily="2" charset="-122"/>
              <a:ea typeface="宋体" panose="02010600030101010101" pitchFamily="2" charset="-122"/>
              <a:cs typeface="宋体" panose="02010600030101010101" pitchFamily="2" charset="-122"/>
            </a:endParaRPr>
          </a:p>
          <a:p>
            <a:pPr marL="218440" indent="-201930" algn="l" rtl="0" eaLnBrk="0">
              <a:lnSpc>
                <a:spcPct val="102000"/>
              </a:lnSpc>
              <a:spcBef>
                <a:spcPts val="915"/>
              </a:spcBef>
            </a:pPr>
            <a:r>
              <a:rPr sz="1540" kern="0" spc="30" dirty="0">
                <a:solidFill>
                  <a:srgbClr val="000000">
                    <a:alpha val="100000"/>
                  </a:srgbClr>
                </a:solidFill>
                <a:latin typeface="Arial" panose="020B0604020202020204"/>
                <a:ea typeface="Arial" panose="020B0604020202020204"/>
                <a:cs typeface="Arial" panose="020B0604020202020204"/>
              </a:rPr>
              <a:t>•    </a:t>
            </a:r>
            <a:r>
              <a:rPr sz="154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患者个人信息（身</a:t>
            </a:r>
            <a:r>
              <a:rPr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份证号或姓名+性别+出生日期+</a:t>
            </a:r>
            <a:r>
              <a:rPr sz="154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54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行政区划）、发病时间、</a:t>
            </a:r>
            <a:r>
              <a:rPr sz="1540" b="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ICD</a:t>
            </a:r>
            <a:r>
              <a:rPr sz="154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编码</a:t>
            </a:r>
            <a:endParaRPr sz="1540" dirty="0">
              <a:latin typeface="宋体" panose="02010600030101010101" pitchFamily="2" charset="-122"/>
              <a:ea typeface="宋体" panose="02010600030101010101" pitchFamily="2" charset="-122"/>
              <a:cs typeface="宋体" panose="02010600030101010101" pitchFamily="2" charset="-122"/>
            </a:endParaRPr>
          </a:p>
          <a:p>
            <a:pPr marL="217170" indent="-200660" algn="l" rtl="0" eaLnBrk="0">
              <a:lnSpc>
                <a:spcPct val="102000"/>
              </a:lnSpc>
              <a:spcBef>
                <a:spcPts val="925"/>
              </a:spcBef>
            </a:pPr>
            <a:r>
              <a:rPr sz="1540" kern="0" spc="30" dirty="0">
                <a:solidFill>
                  <a:srgbClr val="000000">
                    <a:alpha val="100000"/>
                  </a:srgbClr>
                </a:solidFill>
                <a:latin typeface="Arial" panose="020B0604020202020204"/>
                <a:ea typeface="Arial" panose="020B0604020202020204"/>
                <a:cs typeface="Arial" panose="020B0604020202020204"/>
              </a:rPr>
              <a:t>•</a:t>
            </a:r>
            <a:r>
              <a:rPr sz="1540" kern="0" spc="0" dirty="0">
                <a:solidFill>
                  <a:srgbClr val="000000">
                    <a:alpha val="100000"/>
                  </a:srgbClr>
                </a:solidFill>
                <a:latin typeface="Arial" panose="020B0604020202020204"/>
                <a:ea typeface="Arial" panose="020B0604020202020204"/>
                <a:cs typeface="Arial" panose="020B0604020202020204"/>
              </a:rPr>
              <a:t>    </a:t>
            </a:r>
            <a:r>
              <a:rPr sz="154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取有</a:t>
            </a:r>
            <a:r>
              <a:rPr sz="1540" b="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ICD</a:t>
            </a:r>
            <a:r>
              <a:rPr sz="154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编码，且发病时</a:t>
            </a:r>
            <a:r>
              <a:rPr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间非空，且在20</a:t>
            </a:r>
            <a:r>
              <a:rPr lang="en-US"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23</a:t>
            </a:r>
            <a:r>
              <a:rPr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-1-1到</a:t>
            </a:r>
            <a:r>
              <a:rPr sz="154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202</a:t>
            </a:r>
            <a:r>
              <a:rPr lang="en-US"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3</a:t>
            </a:r>
            <a:r>
              <a:rPr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-12-31的个案，为查重数据库</a:t>
            </a:r>
            <a:endParaRPr sz="1540" dirty="0">
              <a:latin typeface="宋体" panose="02010600030101010101" pitchFamily="2" charset="-122"/>
              <a:ea typeface="宋体" panose="02010600030101010101" pitchFamily="2" charset="-122"/>
              <a:cs typeface="宋体" panose="02010600030101010101" pitchFamily="2" charset="-122"/>
            </a:endParaRPr>
          </a:p>
          <a:p>
            <a:pPr marL="15875" algn="l" rtl="0" eaLnBrk="0">
              <a:lnSpc>
                <a:spcPct val="97000"/>
              </a:lnSpc>
              <a:spcBef>
                <a:spcPts val="1010"/>
              </a:spcBef>
            </a:pPr>
            <a:r>
              <a:rPr sz="1540" b="1" kern="0" spc="10" dirty="0">
                <a:solidFill>
                  <a:srgbClr val="FF0000">
                    <a:alpha val="100000"/>
                  </a:srgbClr>
                </a:solidFill>
                <a:latin typeface="宋体" panose="02010600030101010101" pitchFamily="2" charset="-122"/>
                <a:ea typeface="宋体" panose="02010600030101010101" pitchFamily="2" charset="-122"/>
                <a:cs typeface="宋体" panose="02010600030101010101" pitchFamily="2" charset="-122"/>
              </a:rPr>
              <a:t>2、数据查重</a:t>
            </a:r>
            <a:endParaRPr sz="1540" dirty="0">
              <a:latin typeface="宋体" panose="02010600030101010101" pitchFamily="2" charset="-122"/>
              <a:ea typeface="宋体" panose="02010600030101010101" pitchFamily="2" charset="-122"/>
              <a:cs typeface="宋体" panose="02010600030101010101" pitchFamily="2" charset="-122"/>
            </a:endParaRPr>
          </a:p>
          <a:p>
            <a:pPr marL="220345" indent="-203835" algn="l" rtl="0" eaLnBrk="0">
              <a:lnSpc>
                <a:spcPct val="102000"/>
              </a:lnSpc>
              <a:spcBef>
                <a:spcPts val="905"/>
              </a:spcBef>
            </a:pPr>
            <a:r>
              <a:rPr sz="1540" kern="0" spc="30" dirty="0">
                <a:solidFill>
                  <a:srgbClr val="000000">
                    <a:alpha val="100000"/>
                  </a:srgbClr>
                </a:solidFill>
                <a:latin typeface="Arial" panose="020B0604020202020204"/>
                <a:ea typeface="Arial" panose="020B0604020202020204"/>
                <a:cs typeface="Arial" panose="020B0604020202020204"/>
              </a:rPr>
              <a:t>•  </a:t>
            </a:r>
            <a:r>
              <a:rPr sz="154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参考死因数据清洗的方法，并结合心脑血管事件报</a:t>
            </a:r>
            <a:r>
              <a:rPr sz="1540"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54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告的特点（28天内重复报告算</a:t>
            </a:r>
            <a:r>
              <a:rPr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一次事件）</a:t>
            </a:r>
            <a:endParaRPr sz="1540" dirty="0">
              <a:latin typeface="宋体" panose="02010600030101010101" pitchFamily="2" charset="-122"/>
              <a:ea typeface="宋体" panose="02010600030101010101" pitchFamily="2" charset="-122"/>
              <a:cs typeface="宋体" panose="02010600030101010101" pitchFamily="2" charset="-122"/>
            </a:endParaRPr>
          </a:p>
          <a:p>
            <a:pPr marL="235585" indent="-219075" algn="l" rtl="0" eaLnBrk="0">
              <a:lnSpc>
                <a:spcPct val="124000"/>
              </a:lnSpc>
              <a:spcBef>
                <a:spcPts val="915"/>
              </a:spcBef>
            </a:pPr>
            <a:r>
              <a:rPr sz="1540" kern="0" spc="30" dirty="0">
                <a:solidFill>
                  <a:srgbClr val="000000">
                    <a:alpha val="100000"/>
                  </a:srgbClr>
                </a:solidFill>
                <a:latin typeface="Arial" panose="020B0604020202020204"/>
                <a:ea typeface="Arial" panose="020B0604020202020204"/>
                <a:cs typeface="Arial" panose="020B0604020202020204"/>
              </a:rPr>
              <a:t>•  </a:t>
            </a:r>
            <a:r>
              <a:rPr sz="154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根据变量完整性，</a:t>
            </a:r>
            <a:r>
              <a:rPr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查重分步进行。</a:t>
            </a:r>
            <a:r>
              <a:rPr sz="154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基于身份证号</a:t>
            </a:r>
            <a:r>
              <a:rPr lang="en-US"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lang="zh-CN" altLang="en-US"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发病日期</a:t>
            </a:r>
            <a:r>
              <a:rPr lang="en-US"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+ICD</a:t>
            </a:r>
            <a:r>
              <a:rPr sz="154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查重；</a:t>
            </a:r>
            <a:endParaRPr sz="1540" dirty="0">
              <a:latin typeface="宋体" panose="02010600030101010101" pitchFamily="2" charset="-122"/>
              <a:ea typeface="宋体" panose="02010600030101010101" pitchFamily="2" charset="-122"/>
              <a:cs typeface="宋体" panose="02010600030101010101" pitchFamily="2" charset="-122"/>
            </a:endParaRPr>
          </a:p>
          <a:p>
            <a:pPr marL="17780" algn="l" rtl="0" eaLnBrk="0">
              <a:lnSpc>
                <a:spcPct val="98000"/>
              </a:lnSpc>
              <a:spcBef>
                <a:spcPts val="980"/>
              </a:spcBef>
            </a:pPr>
            <a:r>
              <a:rPr sz="1540" b="1" kern="0" spc="10" dirty="0">
                <a:solidFill>
                  <a:srgbClr val="FF0000">
                    <a:alpha val="100000"/>
                  </a:srgbClr>
                </a:solidFill>
                <a:latin typeface="宋体" panose="02010600030101010101" pitchFamily="2" charset="-122"/>
                <a:ea typeface="宋体" panose="02010600030101010101" pitchFamily="2" charset="-122"/>
                <a:cs typeface="宋体" panose="02010600030101010101" pitchFamily="2" charset="-122"/>
              </a:rPr>
              <a:t>3、逻辑核查</a:t>
            </a:r>
            <a:endParaRPr sz="1540" dirty="0">
              <a:latin typeface="宋体" panose="02010600030101010101" pitchFamily="2" charset="-122"/>
              <a:ea typeface="宋体" panose="02010600030101010101" pitchFamily="2" charset="-122"/>
              <a:cs typeface="宋体" panose="02010600030101010101" pitchFamily="2" charset="-122"/>
            </a:endParaRPr>
          </a:p>
          <a:p>
            <a:pPr algn="l" rtl="0" eaLnBrk="0">
              <a:lnSpc>
                <a:spcPct val="104000"/>
              </a:lnSpc>
            </a:pPr>
            <a:endParaRPr sz="635" dirty="0">
              <a:latin typeface="Arial" panose="020B0604020202020204"/>
              <a:ea typeface="Arial" panose="020B0604020202020204"/>
              <a:cs typeface="Arial" panose="020B0604020202020204"/>
            </a:endParaRPr>
          </a:p>
          <a:p>
            <a:pPr marL="459105" algn="l" rtl="0" eaLnBrk="0">
              <a:lnSpc>
                <a:spcPct val="97000"/>
              </a:lnSpc>
              <a:spcBef>
                <a:spcPts val="0"/>
              </a:spcBef>
            </a:pPr>
            <a:r>
              <a:rPr sz="1540" b="1"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年龄、性别、发病时间、死</a:t>
            </a:r>
            <a:r>
              <a:rPr sz="154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亡时间、</a:t>
            </a:r>
            <a:r>
              <a:rPr sz="1540" b="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ICD</a:t>
            </a:r>
            <a:r>
              <a:rPr sz="154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编码</a:t>
            </a:r>
            <a:endParaRPr sz="1540" dirty="0">
              <a:latin typeface="宋体" panose="02010600030101010101" pitchFamily="2" charset="-122"/>
              <a:ea typeface="宋体" panose="02010600030101010101" pitchFamily="2" charset="-122"/>
              <a:cs typeface="宋体" panose="02010600030101010101" pitchFamily="2" charset="-122"/>
            </a:endParaRPr>
          </a:p>
        </p:txBody>
      </p:sp>
      <p:pic>
        <p:nvPicPr>
          <p:cNvPr id="134" name="picture 134"/>
          <p:cNvPicPr>
            <a:picLocks noChangeAspect="1"/>
          </p:cNvPicPr>
          <p:nvPr/>
        </p:nvPicPr>
        <p:blipFill>
          <a:blip r:embed="rId2"/>
          <a:stretch>
            <a:fillRect/>
          </a:stretch>
        </p:blipFill>
        <p:spPr>
          <a:xfrm rot="21600000">
            <a:off x="1380650" y="1658915"/>
            <a:ext cx="4456950" cy="4163876"/>
          </a:xfrm>
          <a:prstGeom prst="rect">
            <a:avLst/>
          </a:prstGeom>
        </p:spPr>
      </p:pic>
      <p:sp>
        <p:nvSpPr>
          <p:cNvPr id="136" name="textbox 136"/>
          <p:cNvSpPr/>
          <p:nvPr/>
        </p:nvSpPr>
        <p:spPr>
          <a:xfrm>
            <a:off x="4471223" y="1065211"/>
            <a:ext cx="1302363" cy="391112"/>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95000"/>
              </a:lnSpc>
            </a:pPr>
            <a:r>
              <a:rPr sz="2540" b="1"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数据清洗</a:t>
            </a:r>
            <a:endParaRPr sz="254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6"/>
          <p:cNvPicPr>
            <a:picLocks noChangeAspect="1"/>
          </p:cNvPicPr>
          <p:nvPr/>
        </p:nvPicPr>
        <p:blipFill>
          <a:blip r:embed="rId1"/>
          <a:stretch>
            <a:fillRect/>
          </a:stretch>
        </p:blipFill>
        <p:spPr>
          <a:xfrm rot="21600000">
            <a:off x="0" y="701040"/>
            <a:ext cx="12192635" cy="6156960"/>
          </a:xfrm>
          <a:prstGeom prst="rect">
            <a:avLst/>
          </a:prstGeom>
        </p:spPr>
      </p:pic>
      <p:sp>
        <p:nvSpPr>
          <p:cNvPr id="148" name="textbox 148"/>
          <p:cNvSpPr/>
          <p:nvPr/>
        </p:nvSpPr>
        <p:spPr>
          <a:xfrm>
            <a:off x="241935" y="1297940"/>
            <a:ext cx="7882255" cy="3758565"/>
          </a:xfrm>
          <a:prstGeom prst="rect">
            <a:avLst/>
          </a:prstGeom>
          <a:noFill/>
          <a:ln w="0" cap="flat">
            <a:noFill/>
            <a:prstDash val="solid"/>
            <a:miter lim="0"/>
          </a:ln>
        </p:spPr>
        <p:txBody>
          <a:bodyPr vert="horz" wrap="square" lIns="0" tIns="0" rIns="0" bIns="0"/>
          <a:lstStyle/>
          <a:p>
            <a:pPr algn="l" rtl="0" eaLnBrk="0">
              <a:lnSpc>
                <a:spcPct val="98000"/>
              </a:lnSpc>
            </a:pPr>
            <a:endParaRPr sz="2400" dirty="0">
              <a:latin typeface="Arial" panose="020B0604020202020204"/>
              <a:ea typeface="Arial" panose="020B0604020202020204"/>
              <a:cs typeface="Arial" panose="020B0604020202020204"/>
            </a:endParaRPr>
          </a:p>
          <a:p>
            <a:pPr marL="243840" indent="-231140" algn="l" rtl="0" eaLnBrk="0">
              <a:lnSpc>
                <a:spcPct val="112000"/>
              </a:lnSpc>
            </a:pPr>
            <a:r>
              <a:rPr sz="2400" kern="0" spc="30" dirty="0">
                <a:solidFill>
                  <a:srgbClr val="000000">
                    <a:alpha val="100000"/>
                  </a:srgbClr>
                </a:solidFill>
                <a:latin typeface="Arial" panose="020B0604020202020204"/>
                <a:ea typeface="Arial" panose="020B0604020202020204"/>
                <a:cs typeface="Arial" panose="020B0604020202020204"/>
              </a:rPr>
              <a:t>•  </a:t>
            </a:r>
            <a:r>
              <a:rPr sz="24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监测地区和人口分布描述（总体、分</a:t>
            </a:r>
            <a:r>
              <a:rPr lang="zh-CN" sz="24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性别、年龄、</a:t>
            </a:r>
            <a:r>
              <a:rPr sz="24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城乡</a:t>
            </a:r>
            <a:r>
              <a:rPr sz="2400"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sz="2400" dirty="0">
              <a:latin typeface="宋体" panose="02010600030101010101" pitchFamily="2" charset="-122"/>
              <a:ea typeface="宋体" panose="02010600030101010101" pitchFamily="2" charset="-122"/>
              <a:cs typeface="宋体" panose="02010600030101010101" pitchFamily="2" charset="-122"/>
            </a:endParaRPr>
          </a:p>
          <a:p>
            <a:pPr marL="12700" algn="l" rtl="0" eaLnBrk="0">
              <a:lnSpc>
                <a:spcPts val="2175"/>
              </a:lnSpc>
              <a:spcBef>
                <a:spcPts val="1340"/>
              </a:spcBef>
            </a:pPr>
            <a:r>
              <a:rPr sz="2400" kern="0" spc="30" dirty="0">
                <a:solidFill>
                  <a:srgbClr val="000000">
                    <a:alpha val="100000"/>
                  </a:srgbClr>
                </a:solidFill>
                <a:latin typeface="Arial" panose="020B0604020202020204"/>
                <a:ea typeface="Arial" panose="020B0604020202020204"/>
                <a:cs typeface="Arial" panose="020B0604020202020204"/>
              </a:rPr>
              <a:t>•  </a:t>
            </a:r>
            <a:r>
              <a:rPr sz="24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心脑血管事件报告量和变化趋势（总计、分年度</a:t>
            </a:r>
            <a:r>
              <a:rPr sz="24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sz="2400" dirty="0">
              <a:latin typeface="宋体" panose="02010600030101010101" pitchFamily="2" charset="-122"/>
              <a:ea typeface="宋体" panose="02010600030101010101" pitchFamily="2" charset="-122"/>
              <a:cs typeface="宋体" panose="02010600030101010101" pitchFamily="2" charset="-122"/>
            </a:endParaRPr>
          </a:p>
          <a:p>
            <a:pPr marL="212725" indent="-200025" algn="l" rtl="0" eaLnBrk="0">
              <a:lnSpc>
                <a:spcPct val="113000"/>
              </a:lnSpc>
              <a:spcBef>
                <a:spcPts val="1205"/>
              </a:spcBef>
            </a:pPr>
            <a:r>
              <a:rPr sz="2400" kern="0" spc="30" dirty="0">
                <a:solidFill>
                  <a:srgbClr val="000000">
                    <a:alpha val="100000"/>
                  </a:srgbClr>
                </a:solidFill>
                <a:latin typeface="Arial" panose="020B0604020202020204"/>
                <a:ea typeface="Arial" panose="020B0604020202020204"/>
                <a:cs typeface="Arial" panose="020B0604020202020204"/>
              </a:rPr>
              <a:t>•  </a:t>
            </a:r>
            <a:r>
              <a:rPr sz="24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心脑血管事件发病率和变化趋势（总体、分城</a:t>
            </a:r>
            <a:r>
              <a:rPr sz="24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乡分地区、</a:t>
            </a:r>
            <a:r>
              <a:rPr sz="24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4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分年龄分性别）</a:t>
            </a:r>
            <a:endParaRPr sz="2400" dirty="0">
              <a:latin typeface="宋体" panose="02010600030101010101" pitchFamily="2" charset="-122"/>
              <a:ea typeface="宋体" panose="02010600030101010101" pitchFamily="2" charset="-122"/>
              <a:cs typeface="宋体" panose="02010600030101010101" pitchFamily="2" charset="-122"/>
            </a:endParaRPr>
          </a:p>
          <a:p>
            <a:pPr marL="12700" algn="l" rtl="0" eaLnBrk="0">
              <a:lnSpc>
                <a:spcPts val="2175"/>
              </a:lnSpc>
              <a:spcBef>
                <a:spcPts val="1330"/>
              </a:spcBef>
            </a:pPr>
            <a:r>
              <a:rPr sz="2400" kern="0" spc="30" dirty="0">
                <a:solidFill>
                  <a:srgbClr val="000000">
                    <a:alpha val="100000"/>
                  </a:srgbClr>
                </a:solidFill>
                <a:latin typeface="Arial" panose="020B0604020202020204"/>
                <a:ea typeface="Arial" panose="020B0604020202020204"/>
                <a:cs typeface="Arial" panose="020B0604020202020204"/>
              </a:rPr>
              <a:t>•  </a:t>
            </a:r>
            <a:r>
              <a:rPr sz="24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各病种报告发病率和</a:t>
            </a:r>
            <a:r>
              <a:rPr sz="24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变化趋势</a:t>
            </a:r>
            <a:endParaRPr sz="2400" dirty="0">
              <a:latin typeface="宋体" panose="02010600030101010101" pitchFamily="2" charset="-122"/>
              <a:ea typeface="宋体" panose="02010600030101010101" pitchFamily="2" charset="-122"/>
              <a:cs typeface="宋体" panose="02010600030101010101" pitchFamily="2" charset="-122"/>
            </a:endParaRPr>
          </a:p>
          <a:p>
            <a:pPr marL="12700" algn="l" rtl="0" eaLnBrk="0">
              <a:lnSpc>
                <a:spcPts val="2190"/>
              </a:lnSpc>
              <a:spcBef>
                <a:spcPts val="1220"/>
              </a:spcBef>
            </a:pPr>
            <a:r>
              <a:rPr sz="2400" kern="0" spc="30" dirty="0">
                <a:solidFill>
                  <a:srgbClr val="000000">
                    <a:alpha val="100000"/>
                  </a:srgbClr>
                </a:solidFill>
                <a:latin typeface="Arial" panose="020B0604020202020204"/>
                <a:ea typeface="Arial" panose="020B0604020202020204"/>
                <a:cs typeface="Arial" panose="020B0604020202020204"/>
              </a:rPr>
              <a:t>•  </a:t>
            </a:r>
            <a:r>
              <a:rPr sz="24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各病种发病时间特征描述（季节性、星</a:t>
            </a:r>
            <a:r>
              <a:rPr sz="24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期等）</a:t>
            </a:r>
            <a:endParaRPr sz="2400" dirty="0">
              <a:latin typeface="宋体" panose="02010600030101010101" pitchFamily="2" charset="-122"/>
              <a:ea typeface="宋体" panose="02010600030101010101" pitchFamily="2" charset="-122"/>
              <a:cs typeface="宋体" panose="02010600030101010101" pitchFamily="2" charset="-122"/>
            </a:endParaRPr>
          </a:p>
          <a:p>
            <a:pPr marL="12700" algn="l" rtl="0" eaLnBrk="0">
              <a:lnSpc>
                <a:spcPts val="2190"/>
              </a:lnSpc>
              <a:spcBef>
                <a:spcPts val="1220"/>
              </a:spcBef>
            </a:pPr>
            <a:r>
              <a:rPr sz="2400" kern="0" spc="20" dirty="0">
                <a:solidFill>
                  <a:srgbClr val="000000">
                    <a:alpha val="100000"/>
                  </a:srgbClr>
                </a:solidFill>
                <a:latin typeface="Arial" panose="020B0604020202020204"/>
                <a:ea typeface="Arial" panose="020B0604020202020204"/>
                <a:cs typeface="Arial" panose="020B0604020202020204"/>
              </a:rPr>
              <a:t>•  </a:t>
            </a:r>
            <a:r>
              <a:rPr sz="24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各病种患者发病年龄描述</a:t>
            </a:r>
            <a:endParaRPr sz="2400" dirty="0">
              <a:latin typeface="宋体" panose="02010600030101010101" pitchFamily="2" charset="-122"/>
              <a:ea typeface="宋体" panose="02010600030101010101" pitchFamily="2" charset="-122"/>
              <a:cs typeface="宋体" panose="02010600030101010101" pitchFamily="2" charset="-122"/>
            </a:endParaRPr>
          </a:p>
          <a:p>
            <a:pPr algn="l" rtl="0" eaLnBrk="0">
              <a:lnSpc>
                <a:spcPct val="100000"/>
              </a:lnSpc>
            </a:pPr>
            <a:endParaRPr sz="2400" dirty="0">
              <a:latin typeface="Arial" panose="020B0604020202020204"/>
              <a:ea typeface="Arial" panose="020B0604020202020204"/>
              <a:cs typeface="Arial" panose="020B0604020202020204"/>
            </a:endParaRPr>
          </a:p>
          <a:p>
            <a:pPr marL="12700" algn="l" rtl="0" eaLnBrk="0">
              <a:lnSpc>
                <a:spcPts val="2195"/>
              </a:lnSpc>
              <a:spcBef>
                <a:spcPts val="5"/>
              </a:spcBef>
            </a:pPr>
            <a:r>
              <a:rPr sz="2400" kern="0" spc="20" dirty="0">
                <a:solidFill>
                  <a:srgbClr val="000000">
                    <a:alpha val="100000"/>
                  </a:srgbClr>
                </a:solidFill>
                <a:latin typeface="Arial" panose="020B0604020202020204"/>
                <a:ea typeface="Arial" panose="020B0604020202020204"/>
                <a:cs typeface="Arial" panose="020B0604020202020204"/>
              </a:rPr>
              <a:t>•  </a:t>
            </a:r>
            <a:r>
              <a:rPr sz="24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示范区和非示范区</a:t>
            </a:r>
            <a:endParaRPr sz="24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p>
            <a:pPr marL="298450" indent="-285750" algn="l" rtl="0" eaLnBrk="0">
              <a:lnSpc>
                <a:spcPts val="2195"/>
              </a:lnSpc>
              <a:spcBef>
                <a:spcPts val="5"/>
              </a:spcBef>
              <a:buFont typeface="Arial" panose="020B0604020202020204" pitchFamily="34" charset="0"/>
              <a:buChar char="•"/>
            </a:pPr>
            <a:r>
              <a:rPr sz="24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分县（市区）（或乡镇）</a:t>
            </a:r>
            <a:endParaRPr sz="24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p:txBody>
      </p:sp>
      <p:pic>
        <p:nvPicPr>
          <p:cNvPr id="150" name="picture 150"/>
          <p:cNvPicPr>
            <a:picLocks noChangeAspect="1"/>
          </p:cNvPicPr>
          <p:nvPr/>
        </p:nvPicPr>
        <p:blipFill>
          <a:blip r:embed="rId2"/>
          <a:stretch>
            <a:fillRect/>
          </a:stretch>
        </p:blipFill>
        <p:spPr>
          <a:xfrm rot="21600000">
            <a:off x="8476615" y="1397635"/>
            <a:ext cx="3715385" cy="4764405"/>
          </a:xfrm>
          <a:prstGeom prst="rect">
            <a:avLst/>
          </a:prstGeom>
        </p:spPr>
      </p:pic>
      <p:sp>
        <p:nvSpPr>
          <p:cNvPr id="152" name="textbox 152"/>
          <p:cNvSpPr/>
          <p:nvPr/>
        </p:nvSpPr>
        <p:spPr>
          <a:xfrm>
            <a:off x="2842895" y="469265"/>
            <a:ext cx="4610735" cy="39116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95000"/>
              </a:lnSpc>
            </a:pPr>
            <a:r>
              <a:rPr sz="320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心脑监测</a:t>
            </a:r>
            <a:r>
              <a:rPr sz="320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数据分析框架</a:t>
            </a:r>
            <a:endParaRPr sz="32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心脑血管疾病监测数据分析与</a:t>
            </a:r>
            <a:r>
              <a:rPr>
                <a:sym typeface="+mn-ea"/>
              </a:rPr>
              <a:t>利用</a:t>
            </a:r>
            <a:endParaRPr>
              <a:sym typeface="+mn-ea"/>
            </a:endParaRPr>
          </a:p>
        </p:txBody>
      </p:sp>
      <p:sp>
        <p:nvSpPr>
          <p:cNvPr id="5" name="对象1"/>
          <p:cNvSpPr/>
          <p:nvPr>
            <p:custDataLst>
              <p:tags r:id="rId1"/>
            </p:custDataLst>
          </p:nvPr>
        </p:nvSpPr>
        <p:spPr>
          <a:xfrm>
            <a:off x="3550692" y="1743822"/>
            <a:ext cx="7943400" cy="1378741"/>
          </a:xfrm>
          <a:custGeom>
            <a:avLst/>
            <a:gdLst>
              <a:gd name="connsiteX0" fmla="*/ 1233102 w 7588182"/>
              <a:gd name="connsiteY0" fmla="*/ 1280160 h 1280160"/>
              <a:gd name="connsiteX1" fmla="*/ 1196526 w 7588182"/>
              <a:gd name="connsiteY1" fmla="*/ 1261872 h 1280160"/>
              <a:gd name="connsiteX2" fmla="*/ 1178238 w 7588182"/>
              <a:gd name="connsiteY2" fmla="*/ 1252728 h 1280160"/>
              <a:gd name="connsiteX3" fmla="*/ 16950 w 7588182"/>
              <a:gd name="connsiteY3" fmla="*/ 82296 h 1280160"/>
              <a:gd name="connsiteX4" fmla="*/ 53526 w 7588182"/>
              <a:gd name="connsiteY4" fmla="*/ 0 h 1280160"/>
              <a:gd name="connsiteX5" fmla="*/ 7398879 w 7588182"/>
              <a:gd name="connsiteY5" fmla="*/ 0 h 1280160"/>
              <a:gd name="connsiteX6" fmla="*/ 7588182 w 7588182"/>
              <a:gd name="connsiteY6" fmla="*/ 54864 h 1280160"/>
              <a:gd name="connsiteX7" fmla="*/ 7588182 w 7588182"/>
              <a:gd name="connsiteY7" fmla="*/ 1234440 h 1280160"/>
              <a:gd name="connsiteX8" fmla="*/ 7542462 w 7588182"/>
              <a:gd name="connsiteY8" fmla="*/ 1280160 h 1280160"/>
              <a:gd name="connsiteX9" fmla="*/ 1233102 w 7588182"/>
              <a:gd name="connsiteY9" fmla="*/ 1280160 h 1280160"/>
              <a:gd name="connsiteX0-1" fmla="*/ 1233102 w 7588182"/>
              <a:gd name="connsiteY0-2" fmla="*/ 1280160 h 1280160"/>
              <a:gd name="connsiteX1-3" fmla="*/ 1196526 w 7588182"/>
              <a:gd name="connsiteY1-4" fmla="*/ 1261872 h 1280160"/>
              <a:gd name="connsiteX2-5" fmla="*/ 1178238 w 7588182"/>
              <a:gd name="connsiteY2-6" fmla="*/ 1252728 h 1280160"/>
              <a:gd name="connsiteX3-7" fmla="*/ 16950 w 7588182"/>
              <a:gd name="connsiteY3-8" fmla="*/ 82296 h 1280160"/>
              <a:gd name="connsiteX4-9" fmla="*/ 53526 w 7588182"/>
              <a:gd name="connsiteY4-10" fmla="*/ 0 h 1280160"/>
              <a:gd name="connsiteX5-11" fmla="*/ 7398879 w 7588182"/>
              <a:gd name="connsiteY5-12" fmla="*/ 0 h 1280160"/>
              <a:gd name="connsiteX6-13" fmla="*/ 7421928 w 7588182"/>
              <a:gd name="connsiteY6-14" fmla="*/ 77535 h 1280160"/>
              <a:gd name="connsiteX7-15" fmla="*/ 7588182 w 7588182"/>
              <a:gd name="connsiteY7-16" fmla="*/ 1234440 h 1280160"/>
              <a:gd name="connsiteX8-17" fmla="*/ 7542462 w 7588182"/>
              <a:gd name="connsiteY8-18" fmla="*/ 1280160 h 1280160"/>
              <a:gd name="connsiteX9-19" fmla="*/ 1233102 w 7588182"/>
              <a:gd name="connsiteY9-20" fmla="*/ 1280160 h 1280160"/>
              <a:gd name="connsiteX0-21" fmla="*/ 1233102 w 7545854"/>
              <a:gd name="connsiteY0-22" fmla="*/ 1280160 h 1280160"/>
              <a:gd name="connsiteX1-23" fmla="*/ 1196526 w 7545854"/>
              <a:gd name="connsiteY1-24" fmla="*/ 1261872 h 1280160"/>
              <a:gd name="connsiteX2-25" fmla="*/ 1178238 w 7545854"/>
              <a:gd name="connsiteY2-26" fmla="*/ 1252728 h 1280160"/>
              <a:gd name="connsiteX3-27" fmla="*/ 16950 w 7545854"/>
              <a:gd name="connsiteY3-28" fmla="*/ 82296 h 1280160"/>
              <a:gd name="connsiteX4-29" fmla="*/ 53526 w 7545854"/>
              <a:gd name="connsiteY4-30" fmla="*/ 0 h 1280160"/>
              <a:gd name="connsiteX5-31" fmla="*/ 7398879 w 7545854"/>
              <a:gd name="connsiteY5-32" fmla="*/ 0 h 1280160"/>
              <a:gd name="connsiteX6-33" fmla="*/ 7421928 w 7545854"/>
              <a:gd name="connsiteY6-34" fmla="*/ 77535 h 1280160"/>
              <a:gd name="connsiteX7-35" fmla="*/ 7421928 w 7545854"/>
              <a:gd name="connsiteY7-36" fmla="*/ 1158870 h 1280160"/>
              <a:gd name="connsiteX8-37" fmla="*/ 7542462 w 7545854"/>
              <a:gd name="connsiteY8-38" fmla="*/ 1280160 h 1280160"/>
              <a:gd name="connsiteX9-39" fmla="*/ 1233102 w 7545854"/>
              <a:gd name="connsiteY9-40" fmla="*/ 1280160 h 1280160"/>
              <a:gd name="connsiteX0-41" fmla="*/ 1233102 w 7428646"/>
              <a:gd name="connsiteY0-42" fmla="*/ 1280160 h 1287717"/>
              <a:gd name="connsiteX1-43" fmla="*/ 1196526 w 7428646"/>
              <a:gd name="connsiteY1-44" fmla="*/ 1261872 h 1287717"/>
              <a:gd name="connsiteX2-45" fmla="*/ 1178238 w 7428646"/>
              <a:gd name="connsiteY2-46" fmla="*/ 1252728 h 1287717"/>
              <a:gd name="connsiteX3-47" fmla="*/ 16950 w 7428646"/>
              <a:gd name="connsiteY3-48" fmla="*/ 82296 h 1287717"/>
              <a:gd name="connsiteX4-49" fmla="*/ 53526 w 7428646"/>
              <a:gd name="connsiteY4-50" fmla="*/ 0 h 1287717"/>
              <a:gd name="connsiteX5-51" fmla="*/ 7398879 w 7428646"/>
              <a:gd name="connsiteY5-52" fmla="*/ 0 h 1287717"/>
              <a:gd name="connsiteX6-53" fmla="*/ 7421928 w 7428646"/>
              <a:gd name="connsiteY6-54" fmla="*/ 77535 h 1287717"/>
              <a:gd name="connsiteX7-55" fmla="*/ 7421928 w 7428646"/>
              <a:gd name="connsiteY7-56" fmla="*/ 1158870 h 1287717"/>
              <a:gd name="connsiteX8-57" fmla="*/ 7413993 w 7428646"/>
              <a:gd name="connsiteY8-58" fmla="*/ 1287717 h 1287717"/>
              <a:gd name="connsiteX9-59" fmla="*/ 1233102 w 7428646"/>
              <a:gd name="connsiteY9-60" fmla="*/ 1280160 h 12877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428646" h="1287717">
                <a:moveTo>
                  <a:pt x="1233102" y="1280160"/>
                </a:moveTo>
                <a:cubicBezTo>
                  <a:pt x="1214814" y="1280160"/>
                  <a:pt x="1205670" y="1280160"/>
                  <a:pt x="1196526" y="1261872"/>
                </a:cubicBezTo>
                <a:cubicBezTo>
                  <a:pt x="1187382" y="1261872"/>
                  <a:pt x="1187382" y="1261872"/>
                  <a:pt x="1178238" y="1252728"/>
                </a:cubicBezTo>
                <a:lnTo>
                  <a:pt x="16950" y="82296"/>
                </a:lnTo>
                <a:cubicBezTo>
                  <a:pt x="-19626" y="54864"/>
                  <a:pt x="7806" y="0"/>
                  <a:pt x="53526" y="0"/>
                </a:cubicBezTo>
                <a:lnTo>
                  <a:pt x="7398879" y="0"/>
                </a:lnTo>
                <a:cubicBezTo>
                  <a:pt x="7426311" y="0"/>
                  <a:pt x="7421928" y="40959"/>
                  <a:pt x="7421928" y="77535"/>
                </a:cubicBezTo>
                <a:lnTo>
                  <a:pt x="7421928" y="1158870"/>
                </a:lnTo>
                <a:cubicBezTo>
                  <a:pt x="7421928" y="1186302"/>
                  <a:pt x="7441425" y="1287717"/>
                  <a:pt x="7413993" y="1287717"/>
                </a:cubicBezTo>
                <a:lnTo>
                  <a:pt x="1233102" y="1280160"/>
                </a:ln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96000" tIns="0" rIns="0" bIns="0" numCol="1" spcCol="0" rtlCol="0" fromWordArt="0" anchor="ctr" anchorCtr="0" forceAA="0" compatLnSpc="1">
            <a:noAutofit/>
          </a:bodyPr>
          <a:p>
            <a:pPr>
              <a:lnSpc>
                <a:spcPct val="150000"/>
              </a:lnSpc>
              <a:spcBef>
                <a:spcPct val="0"/>
              </a:spcBef>
              <a:spcAft>
                <a:spcPct val="0"/>
              </a:spcAft>
            </a:pPr>
            <a:r>
              <a:rPr lang="zh-CN" altLang="en-US" sz="2400" u="sng" dirty="0">
                <a:solidFill>
                  <a:schemeClr val="tx1">
                    <a:lumMod val="85000"/>
                    <a:lumOff val="15000"/>
                  </a:schemeClr>
                </a:solidFill>
                <a:latin typeface="+mn-ea"/>
                <a:cs typeface="+mn-ea"/>
                <a:sym typeface="+mn-ea"/>
              </a:rPr>
              <a:t>行政报告</a:t>
            </a:r>
            <a:r>
              <a:rPr lang="zh-CN" altLang="en-US" sz="24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着重于疾病的总体发病水平、三间分布、横向（全国、全省）、纵向（自身变化趋势）比较、结论、</a:t>
            </a:r>
            <a:r>
              <a:rPr lang="zh-CN" altLang="en-US" sz="1600" dirty="0">
                <a:solidFill>
                  <a:schemeClr val="tx1">
                    <a:lumMod val="85000"/>
                    <a:lumOff val="15000"/>
                  </a:schemeClr>
                </a:solidFill>
                <a:latin typeface="+mn-ea"/>
                <a:cs typeface="+mn-ea"/>
                <a:sym typeface="+mn-ea"/>
              </a:rPr>
              <a:t>建议</a:t>
            </a:r>
            <a:endParaRPr lang="zh-CN" altLang="en-US" sz="1600" dirty="0">
              <a:solidFill>
                <a:schemeClr val="tx1">
                  <a:lumMod val="85000"/>
                  <a:lumOff val="15000"/>
                </a:schemeClr>
              </a:solidFill>
              <a:latin typeface="+mn-ea"/>
              <a:cs typeface="+mn-ea"/>
              <a:sym typeface="+mn-ea"/>
            </a:endParaRPr>
          </a:p>
        </p:txBody>
      </p:sp>
      <p:sp>
        <p:nvSpPr>
          <p:cNvPr id="7" name="对象2"/>
          <p:cNvSpPr/>
          <p:nvPr>
            <p:custDataLst>
              <p:tags r:id="rId2"/>
            </p:custDataLst>
          </p:nvPr>
        </p:nvSpPr>
        <p:spPr>
          <a:xfrm>
            <a:off x="3550012" y="3956170"/>
            <a:ext cx="7944123" cy="1370649"/>
          </a:xfrm>
          <a:custGeom>
            <a:avLst/>
            <a:gdLst>
              <a:gd name="connsiteX0" fmla="*/ 1233102 w 7588182"/>
              <a:gd name="connsiteY0" fmla="*/ 0 h 1280160"/>
              <a:gd name="connsiteX1" fmla="*/ 1196526 w 7588182"/>
              <a:gd name="connsiteY1" fmla="*/ 18288 h 1280160"/>
              <a:gd name="connsiteX2" fmla="*/ 1178238 w 7588182"/>
              <a:gd name="connsiteY2" fmla="*/ 27432 h 1280160"/>
              <a:gd name="connsiteX3" fmla="*/ 16950 w 7588182"/>
              <a:gd name="connsiteY3" fmla="*/ 1197864 h 1280160"/>
              <a:gd name="connsiteX4" fmla="*/ 53526 w 7588182"/>
              <a:gd name="connsiteY4" fmla="*/ 1280160 h 1280160"/>
              <a:gd name="connsiteX5" fmla="*/ 7542462 w 7588182"/>
              <a:gd name="connsiteY5" fmla="*/ 1280160 h 1280160"/>
              <a:gd name="connsiteX6" fmla="*/ 7588182 w 7588182"/>
              <a:gd name="connsiteY6" fmla="*/ 1234440 h 1280160"/>
              <a:gd name="connsiteX7" fmla="*/ 7588182 w 7588182"/>
              <a:gd name="connsiteY7" fmla="*/ 54864 h 1280160"/>
              <a:gd name="connsiteX8" fmla="*/ 7300637 w 7588182"/>
              <a:gd name="connsiteY8" fmla="*/ 0 h 1280160"/>
              <a:gd name="connsiteX9" fmla="*/ 1233102 w 7588182"/>
              <a:gd name="connsiteY9" fmla="*/ 0 h 1280160"/>
              <a:gd name="connsiteX0-1" fmla="*/ 1233102 w 7588182"/>
              <a:gd name="connsiteY0-2" fmla="*/ 0 h 1280160"/>
              <a:gd name="connsiteX1-3" fmla="*/ 1196526 w 7588182"/>
              <a:gd name="connsiteY1-4" fmla="*/ 18288 h 1280160"/>
              <a:gd name="connsiteX2-5" fmla="*/ 1178238 w 7588182"/>
              <a:gd name="connsiteY2-6" fmla="*/ 27432 h 1280160"/>
              <a:gd name="connsiteX3-7" fmla="*/ 16950 w 7588182"/>
              <a:gd name="connsiteY3-8" fmla="*/ 1197864 h 1280160"/>
              <a:gd name="connsiteX4-9" fmla="*/ 53526 w 7588182"/>
              <a:gd name="connsiteY4-10" fmla="*/ 1280160 h 1280160"/>
              <a:gd name="connsiteX5-11" fmla="*/ 7542462 w 7588182"/>
              <a:gd name="connsiteY5-12" fmla="*/ 1280160 h 1280160"/>
              <a:gd name="connsiteX6-13" fmla="*/ 7588182 w 7588182"/>
              <a:gd name="connsiteY6-14" fmla="*/ 1234440 h 1280160"/>
              <a:gd name="connsiteX7-15" fmla="*/ 7421928 w 7588182"/>
              <a:gd name="connsiteY7-16" fmla="*/ 77535 h 1280160"/>
              <a:gd name="connsiteX8-17" fmla="*/ 7300637 w 7588182"/>
              <a:gd name="connsiteY8-18" fmla="*/ 0 h 1280160"/>
              <a:gd name="connsiteX9-19" fmla="*/ 1233102 w 7588182"/>
              <a:gd name="connsiteY9-20" fmla="*/ 0 h 1280160"/>
              <a:gd name="connsiteX0-21" fmla="*/ 1233102 w 7546015"/>
              <a:gd name="connsiteY0-22" fmla="*/ 0 h 1280160"/>
              <a:gd name="connsiteX1-23" fmla="*/ 1196526 w 7546015"/>
              <a:gd name="connsiteY1-24" fmla="*/ 18288 h 1280160"/>
              <a:gd name="connsiteX2-25" fmla="*/ 1178238 w 7546015"/>
              <a:gd name="connsiteY2-26" fmla="*/ 27432 h 1280160"/>
              <a:gd name="connsiteX3-27" fmla="*/ 16950 w 7546015"/>
              <a:gd name="connsiteY3-28" fmla="*/ 1197864 h 1280160"/>
              <a:gd name="connsiteX4-29" fmla="*/ 53526 w 7546015"/>
              <a:gd name="connsiteY4-30" fmla="*/ 1280160 h 1280160"/>
              <a:gd name="connsiteX5-31" fmla="*/ 7542462 w 7546015"/>
              <a:gd name="connsiteY5-32" fmla="*/ 1280160 h 1280160"/>
              <a:gd name="connsiteX6-33" fmla="*/ 7429485 w 7546015"/>
              <a:gd name="connsiteY6-34" fmla="*/ 1241997 h 1280160"/>
              <a:gd name="connsiteX7-35" fmla="*/ 7421928 w 7546015"/>
              <a:gd name="connsiteY7-36" fmla="*/ 77535 h 1280160"/>
              <a:gd name="connsiteX8-37" fmla="*/ 7300637 w 7546015"/>
              <a:gd name="connsiteY8-38" fmla="*/ 0 h 1280160"/>
              <a:gd name="connsiteX9-39" fmla="*/ 1233102 w 7546015"/>
              <a:gd name="connsiteY9-40" fmla="*/ 0 h 1280160"/>
              <a:gd name="connsiteX0-41" fmla="*/ 1233102 w 7429485"/>
              <a:gd name="connsiteY0-42" fmla="*/ 0 h 1280160"/>
              <a:gd name="connsiteX1-43" fmla="*/ 1196526 w 7429485"/>
              <a:gd name="connsiteY1-44" fmla="*/ 18288 h 1280160"/>
              <a:gd name="connsiteX2-45" fmla="*/ 1178238 w 7429485"/>
              <a:gd name="connsiteY2-46" fmla="*/ 27432 h 1280160"/>
              <a:gd name="connsiteX3-47" fmla="*/ 16950 w 7429485"/>
              <a:gd name="connsiteY3-48" fmla="*/ 1197864 h 1280160"/>
              <a:gd name="connsiteX4-49" fmla="*/ 53526 w 7429485"/>
              <a:gd name="connsiteY4-50" fmla="*/ 1280160 h 1280160"/>
              <a:gd name="connsiteX5-51" fmla="*/ 7383765 w 7429485"/>
              <a:gd name="connsiteY5-52" fmla="*/ 1280160 h 1280160"/>
              <a:gd name="connsiteX6-53" fmla="*/ 7429485 w 7429485"/>
              <a:gd name="connsiteY6-54" fmla="*/ 1241997 h 1280160"/>
              <a:gd name="connsiteX7-55" fmla="*/ 7421928 w 7429485"/>
              <a:gd name="connsiteY7-56" fmla="*/ 77535 h 1280160"/>
              <a:gd name="connsiteX8-57" fmla="*/ 7300637 w 7429485"/>
              <a:gd name="connsiteY8-58" fmla="*/ 0 h 1280160"/>
              <a:gd name="connsiteX9-59" fmla="*/ 1233102 w 7429485"/>
              <a:gd name="connsiteY9-60" fmla="*/ 0 h 128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429485" h="1280160">
                <a:moveTo>
                  <a:pt x="1233102" y="0"/>
                </a:moveTo>
                <a:cubicBezTo>
                  <a:pt x="1214814" y="0"/>
                  <a:pt x="1205670" y="9144"/>
                  <a:pt x="1196526" y="18288"/>
                </a:cubicBezTo>
                <a:cubicBezTo>
                  <a:pt x="1187382" y="18288"/>
                  <a:pt x="1187382" y="27432"/>
                  <a:pt x="1178238" y="27432"/>
                </a:cubicBezTo>
                <a:lnTo>
                  <a:pt x="16950" y="1197864"/>
                </a:lnTo>
                <a:cubicBezTo>
                  <a:pt x="-19626" y="1225296"/>
                  <a:pt x="7806" y="1280160"/>
                  <a:pt x="53526" y="1280160"/>
                </a:cubicBezTo>
                <a:lnTo>
                  <a:pt x="7383765" y="1280160"/>
                </a:lnTo>
                <a:cubicBezTo>
                  <a:pt x="7411197" y="1280160"/>
                  <a:pt x="7429485" y="1269429"/>
                  <a:pt x="7429485" y="1241997"/>
                </a:cubicBezTo>
                <a:lnTo>
                  <a:pt x="7421928" y="77535"/>
                </a:lnTo>
                <a:cubicBezTo>
                  <a:pt x="7421928" y="40959"/>
                  <a:pt x="7328069" y="0"/>
                  <a:pt x="7300637" y="0"/>
                </a:cubicBezTo>
                <a:lnTo>
                  <a:pt x="1233102" y="0"/>
                </a:ln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96000" tIns="0" rIns="0" bIns="0" numCol="1" spcCol="0" rtlCol="0" fromWordArt="0" anchor="ctr" anchorCtr="0" forceAA="0" compatLnSpc="1">
            <a:noAutofit/>
          </a:bodyPr>
          <a:p>
            <a:pPr>
              <a:lnSpc>
                <a:spcPct val="150000"/>
              </a:lnSpc>
              <a:spcBef>
                <a:spcPct val="0"/>
              </a:spcBef>
              <a:spcAft>
                <a:spcPct val="0"/>
              </a:spcAft>
            </a:pPr>
            <a:r>
              <a:rPr lang="zh-CN" altLang="en-US" sz="2400" u="sng" dirty="0">
                <a:solidFill>
                  <a:schemeClr val="tx1">
                    <a:lumMod val="85000"/>
                    <a:lumOff val="15000"/>
                  </a:schemeClr>
                </a:solidFill>
                <a:latin typeface="+mn-ea"/>
                <a:cs typeface="+mn-ea"/>
                <a:sym typeface="+mn-ea"/>
              </a:rPr>
              <a:t>工作报告</a:t>
            </a:r>
            <a:r>
              <a:rPr lang="zh-CN" altLang="en-US" sz="160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除了疾病的总体发病水平、三间分布外，着重分析质控指标达标情况、组织管理、、机制建立、督导培训及其效果、问题</a:t>
            </a:r>
            <a:r>
              <a:rPr lang="zh-CN" altLang="en-US" sz="1600" dirty="0">
                <a:solidFill>
                  <a:schemeClr val="tx1">
                    <a:lumMod val="85000"/>
                    <a:lumOff val="15000"/>
                  </a:schemeClr>
                </a:solidFill>
                <a:latin typeface="+mn-ea"/>
                <a:cs typeface="+mn-ea"/>
                <a:sym typeface="+mn-ea"/>
              </a:rPr>
              <a:t>剖析、应对措施</a:t>
            </a:r>
            <a:r>
              <a:rPr lang="zh-CN" altLang="en-US" sz="1600" dirty="0">
                <a:solidFill>
                  <a:schemeClr val="tx1">
                    <a:lumMod val="85000"/>
                    <a:lumOff val="15000"/>
                  </a:schemeClr>
                </a:solidFill>
                <a:latin typeface="+mn-ea"/>
                <a:cs typeface="+mn-ea"/>
                <a:sym typeface="+mn-ea"/>
              </a:rPr>
              <a:t>等</a:t>
            </a:r>
            <a:endParaRPr lang="zh-CN" altLang="en-US" sz="1600" dirty="0">
              <a:solidFill>
                <a:schemeClr val="tx1">
                  <a:lumMod val="85000"/>
                  <a:lumOff val="15000"/>
                </a:schemeClr>
              </a:solidFill>
              <a:latin typeface="+mn-ea"/>
              <a:cs typeface="+mn-ea"/>
              <a:sym typeface="+mn-ea"/>
            </a:endParaRPr>
          </a:p>
        </p:txBody>
      </p:sp>
      <p:sp>
        <p:nvSpPr>
          <p:cNvPr id="15" name="对象3"/>
          <p:cNvSpPr/>
          <p:nvPr>
            <p:custDataLst>
              <p:tags r:id="rId3"/>
            </p:custDataLst>
          </p:nvPr>
        </p:nvSpPr>
        <p:spPr>
          <a:xfrm>
            <a:off x="3534375" y="1381443"/>
            <a:ext cx="783228" cy="783228"/>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Autofit/>
          </a:bodyPr>
          <a:p>
            <a:pPr algn="ctr">
              <a:spcBef>
                <a:spcPct val="0"/>
              </a:spcBef>
              <a:spcAft>
                <a:spcPct val="0"/>
              </a:spcAft>
            </a:pPr>
            <a:r>
              <a:rPr lang="en-US" altLang="zh-CN" sz="2400" b="1">
                <a:latin typeface="+mn-ea"/>
                <a:cs typeface="+mn-ea"/>
                <a:sym typeface="+mn-ea"/>
              </a:rPr>
              <a:t>01</a:t>
            </a:r>
            <a:endParaRPr lang="en-US" altLang="zh-CN" sz="2400" b="1">
              <a:latin typeface="+mn-ea"/>
              <a:cs typeface="+mn-ea"/>
              <a:sym typeface="+mn-ea"/>
            </a:endParaRPr>
          </a:p>
        </p:txBody>
      </p:sp>
      <p:sp>
        <p:nvSpPr>
          <p:cNvPr id="4" name="对象4"/>
          <p:cNvSpPr/>
          <p:nvPr>
            <p:custDataLst>
              <p:tags r:id="rId4"/>
            </p:custDataLst>
          </p:nvPr>
        </p:nvSpPr>
        <p:spPr>
          <a:xfrm>
            <a:off x="3534375" y="4920928"/>
            <a:ext cx="783228" cy="783228"/>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Autofit/>
          </a:bodyPr>
          <a:p>
            <a:pPr algn="ctr">
              <a:spcBef>
                <a:spcPct val="0"/>
              </a:spcBef>
              <a:spcAft>
                <a:spcPct val="0"/>
              </a:spcAft>
            </a:pPr>
            <a:r>
              <a:rPr lang="en-US" altLang="zh-CN" sz="2400" b="1">
                <a:latin typeface="+mn-ea"/>
                <a:cs typeface="+mn-ea"/>
                <a:sym typeface="+mn-ea"/>
              </a:rPr>
              <a:t>02</a:t>
            </a:r>
            <a:endParaRPr lang="en-US" altLang="zh-CN" sz="2400" b="1">
              <a:latin typeface="+mn-ea"/>
              <a:cs typeface="+mn-ea"/>
              <a:sym typeface="+mn-ea"/>
            </a:endParaRPr>
          </a:p>
        </p:txBody>
      </p:sp>
      <p:sp>
        <p:nvSpPr>
          <p:cNvPr id="11" name="对象6"/>
          <p:cNvSpPr/>
          <p:nvPr>
            <p:custDataLst>
              <p:tags r:id="rId5"/>
            </p:custDataLst>
          </p:nvPr>
        </p:nvSpPr>
        <p:spPr>
          <a:xfrm>
            <a:off x="-65620" y="1432434"/>
            <a:ext cx="4374866" cy="4334994"/>
          </a:xfrm>
          <a:custGeom>
            <a:avLst/>
            <a:gdLst/>
            <a:ahLst/>
            <a:cxnLst/>
            <a:rect l="l" t="t" r="r" b="b"/>
            <a:pathLst>
              <a:path w="4059936" h="4059936">
                <a:moveTo>
                  <a:pt x="137160" y="2359152"/>
                </a:moveTo>
                <a:cubicBezTo>
                  <a:pt x="-45720" y="2176272"/>
                  <a:pt x="-45720" y="1883664"/>
                  <a:pt x="137160" y="1700784"/>
                </a:cubicBezTo>
                <a:lnTo>
                  <a:pt x="1700784" y="137160"/>
                </a:lnTo>
                <a:cubicBezTo>
                  <a:pt x="1883664" y="-45720"/>
                  <a:pt x="2176272" y="-45720"/>
                  <a:pt x="2359152" y="137160"/>
                </a:cubicBezTo>
                <a:lnTo>
                  <a:pt x="3931920" y="1700784"/>
                </a:lnTo>
                <a:cubicBezTo>
                  <a:pt x="4105656" y="1883664"/>
                  <a:pt x="4105656" y="2176272"/>
                  <a:pt x="3931920" y="2359152"/>
                </a:cubicBezTo>
                <a:lnTo>
                  <a:pt x="2359152" y="3931920"/>
                </a:lnTo>
                <a:cubicBezTo>
                  <a:pt x="2176272" y="4105656"/>
                  <a:pt x="1883664" y="4105656"/>
                  <a:pt x="1700784" y="3931920"/>
                </a:cubicBezTo>
                <a:lnTo>
                  <a:pt x="137160" y="2359152"/>
                </a:lnTo>
              </a:path>
            </a:pathLst>
          </a:custGeom>
          <a:solidFill>
            <a:schemeClr val="accent1">
              <a:lumMod val="30000"/>
              <a:lumOff val="70000"/>
              <a:alpha val="30000"/>
            </a:schemeClr>
          </a:solidFill>
        </p:spPr>
        <p:txBody>
          <a:bodyPr lIns="0" tIns="0" rIns="0" bIns="0">
            <a:noAutofit/>
          </a:bodyPr>
          <a:p>
            <a:endParaRPr lang="zh-CN" altLang="en-US" dirty="0">
              <a:latin typeface="+mn-ea"/>
            </a:endParaRPr>
          </a:p>
        </p:txBody>
      </p:sp>
      <p:sp>
        <p:nvSpPr>
          <p:cNvPr id="12" name="对象12"/>
          <p:cNvSpPr>
            <a:spLocks noChangeAspect="1"/>
          </p:cNvSpPr>
          <p:nvPr>
            <p:custDataLst>
              <p:tags r:id="rId6"/>
            </p:custDataLst>
          </p:nvPr>
        </p:nvSpPr>
        <p:spPr>
          <a:xfrm>
            <a:off x="415290" y="1922780"/>
            <a:ext cx="3645535" cy="3354070"/>
          </a:xfrm>
          <a:custGeom>
            <a:avLst/>
            <a:gdLst/>
            <a:ahLst/>
            <a:cxnLst/>
            <a:rect l="l" t="t" r="r" b="b"/>
            <a:pathLst>
              <a:path w="2340864" h="2340864">
                <a:moveTo>
                  <a:pt x="987552" y="73152"/>
                </a:moveTo>
                <a:lnTo>
                  <a:pt x="73152" y="987552"/>
                </a:lnTo>
                <a:cubicBezTo>
                  <a:pt x="-27432" y="1088136"/>
                  <a:pt x="-27432" y="1252728"/>
                  <a:pt x="73152" y="1353312"/>
                </a:cubicBezTo>
                <a:lnTo>
                  <a:pt x="987552" y="2267712"/>
                </a:lnTo>
                <a:cubicBezTo>
                  <a:pt x="1088136" y="2368296"/>
                  <a:pt x="1252728" y="2368296"/>
                  <a:pt x="1353312" y="2267712"/>
                </a:cubicBezTo>
                <a:lnTo>
                  <a:pt x="2267712" y="1353312"/>
                </a:lnTo>
                <a:cubicBezTo>
                  <a:pt x="2368296" y="1252728"/>
                  <a:pt x="2368296" y="1088136"/>
                  <a:pt x="2267712" y="987552"/>
                </a:cubicBezTo>
                <a:lnTo>
                  <a:pt x="1353312" y="73152"/>
                </a:lnTo>
                <a:cubicBezTo>
                  <a:pt x="1252728" y="-27432"/>
                  <a:pt x="1088136" y="-27432"/>
                  <a:pt x="987552" y="73152"/>
                </a:cubicBezTo>
              </a:path>
            </a:pathLst>
          </a:custGeom>
          <a:noFill/>
          <a:ln w="53975">
            <a:solidFill>
              <a:schemeClr val="accent1"/>
            </a:solidFill>
          </a:ln>
        </p:spPr>
        <p:txBody>
          <a:bodyPr wrap="square" lIns="360000" tIns="0" rIns="360000" bIns="0" anchor="ctr" anchorCtr="0">
            <a:noAutofit/>
          </a:bodyPr>
          <a:p>
            <a:pPr algn="ctr">
              <a:spcBef>
                <a:spcPct val="0"/>
              </a:spcBef>
              <a:spcAft>
                <a:spcPct val="0"/>
              </a:spcAft>
            </a:pPr>
            <a:r>
              <a:rPr lang="zh-CN" altLang="en-US" sz="2700" b="1">
                <a:solidFill>
                  <a:schemeClr val="accent1"/>
                </a:solidFill>
                <a:latin typeface="+mn-ea"/>
                <a:cs typeface="+mn-ea"/>
                <a:sym typeface="+mn-ea"/>
              </a:rPr>
              <a:t>监测结果分析</a:t>
            </a:r>
            <a:r>
              <a:rPr lang="zh-CN" altLang="en-US" sz="2700" b="1">
                <a:solidFill>
                  <a:schemeClr val="accent1"/>
                </a:solidFill>
                <a:latin typeface="+mn-ea"/>
                <a:cs typeface="+mn-ea"/>
                <a:sym typeface="+mn-ea"/>
              </a:rPr>
              <a:t>利用</a:t>
            </a:r>
            <a:endParaRPr lang="zh-CN" altLang="en-US" sz="2700" b="1">
              <a:solidFill>
                <a:schemeClr val="accent1"/>
              </a:solidFill>
              <a:latin typeface="+mn-ea"/>
              <a:cs typeface="+mn-ea"/>
              <a:sym typeface="+mn-ea"/>
            </a:endParaRPr>
          </a:p>
        </p:txBody>
      </p:sp>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100388" y="2229485"/>
            <a:ext cx="6426835" cy="2399665"/>
          </a:xfrm>
          <a:prstGeom prst="rect">
            <a:avLst/>
          </a:prstGeom>
          <a:noFill/>
          <a:ln>
            <a:noFill/>
          </a:ln>
        </p:spPr>
        <p:txBody>
          <a:bodyPr wrap="none" rtlCol="0" anchor="t">
            <a:spAutoFit/>
          </a:bodyPr>
          <a:p>
            <a:pPr algn="ctr"/>
            <a:r>
              <a:rPr lang="zh-CN" altLang="en-US" sz="15000" b="1">
                <a:ln w="15875"/>
                <a:gradFill>
                  <a:gsLst>
                    <a:gs pos="0">
                      <a:schemeClr val="accent1">
                        <a:hueMod val="80000"/>
                      </a:schemeClr>
                    </a:gs>
                    <a:gs pos="100000">
                      <a:schemeClr val="accent1">
                        <a:alpha val="100000"/>
                      </a:schemeClr>
                    </a:gs>
                  </a:gsLst>
                  <a:lin ang="2700000" scaled="0"/>
                </a:gradFill>
                <a:effectLst/>
              </a:rPr>
              <a:t>谢</a:t>
            </a:r>
            <a:r>
              <a:rPr lang="en-US" altLang="zh-CN" sz="15000" b="1">
                <a:ln w="15875"/>
                <a:gradFill>
                  <a:gsLst>
                    <a:gs pos="0">
                      <a:schemeClr val="accent1">
                        <a:hueMod val="80000"/>
                      </a:schemeClr>
                    </a:gs>
                    <a:gs pos="100000">
                      <a:schemeClr val="accent1">
                        <a:alpha val="100000"/>
                      </a:schemeClr>
                    </a:gs>
                  </a:gsLst>
                  <a:lin ang="2700000" scaled="0"/>
                </a:gradFill>
                <a:effectLst/>
              </a:rPr>
              <a:t> </a:t>
            </a:r>
            <a:r>
              <a:rPr lang="zh-CN" altLang="en-US" sz="15000" b="1">
                <a:ln w="15875"/>
                <a:gradFill>
                  <a:gsLst>
                    <a:gs pos="0">
                      <a:schemeClr val="accent1">
                        <a:hueMod val="80000"/>
                      </a:schemeClr>
                    </a:gs>
                    <a:gs pos="100000">
                      <a:schemeClr val="accent1">
                        <a:alpha val="100000"/>
                      </a:schemeClr>
                    </a:gs>
                  </a:gsLst>
                  <a:lin ang="2700000" scaled="0"/>
                </a:gradFill>
                <a:effectLst/>
              </a:rPr>
              <a:t>谢！</a:t>
            </a:r>
            <a:endParaRPr lang="zh-CN" altLang="en-US" sz="15000" b="1">
              <a:ln w="15875"/>
              <a:gradFill>
                <a:gsLst>
                  <a:gs pos="0">
                    <a:schemeClr val="accent1">
                      <a:hueMod val="80000"/>
                    </a:schemeClr>
                  </a:gs>
                  <a:gs pos="100000">
                    <a:schemeClr val="accent1">
                      <a:alpha val="100000"/>
                    </a:schemeClr>
                  </a:gs>
                </a:gsLst>
                <a:lin ang="2700000" scaled="0"/>
              </a:gradFill>
              <a:effectLst/>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endParaRPr lang="zh-CN" altLang="en-US"/>
          </a:p>
        </p:txBody>
      </p:sp>
      <p:pic>
        <p:nvPicPr>
          <p:cNvPr id="4" name="图片 3" descr="心脑血管报告流程图"/>
          <p:cNvPicPr>
            <a:picLocks noChangeAspect="1"/>
          </p:cNvPicPr>
          <p:nvPr>
            <p:custDataLst>
              <p:tags r:id="rId1"/>
            </p:custDataLst>
          </p:nvPr>
        </p:nvPicPr>
        <p:blipFill>
          <a:blip r:embed="rId2"/>
          <a:stretch>
            <a:fillRect/>
          </a:stretch>
        </p:blipFill>
        <p:spPr>
          <a:xfrm>
            <a:off x="1322705" y="1517015"/>
            <a:ext cx="8954135" cy="4803775"/>
          </a:xfrm>
          <a:prstGeom prst="rect">
            <a:avLst/>
          </a:prstGeom>
        </p:spPr>
      </p:pic>
      <p:sp>
        <p:nvSpPr>
          <p:cNvPr id="5" name="圆角矩形 4"/>
          <p:cNvSpPr/>
          <p:nvPr>
            <p:custDataLst>
              <p:tags r:id="rId3"/>
            </p:custDataLst>
          </p:nvPr>
        </p:nvSpPr>
        <p:spPr>
          <a:xfrm>
            <a:off x="3236595" y="1517015"/>
            <a:ext cx="1739900" cy="568960"/>
          </a:xfrm>
          <a:prstGeom prst="roundRect">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rPr>
              <a:t>死亡补发</a:t>
            </a:r>
            <a:endPar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endParaRPr>
          </a:p>
        </p:txBody>
      </p:sp>
      <p:sp>
        <p:nvSpPr>
          <p:cNvPr id="6" name="圆角矩形 5"/>
          <p:cNvSpPr/>
          <p:nvPr>
            <p:custDataLst>
              <p:tags r:id="rId4"/>
            </p:custDataLst>
          </p:nvPr>
        </p:nvSpPr>
        <p:spPr>
          <a:xfrm>
            <a:off x="3382010" y="3253740"/>
            <a:ext cx="1449070" cy="568960"/>
          </a:xfrm>
          <a:prstGeom prst="roundRect">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rPr>
              <a:t>随</a:t>
            </a:r>
            <a:r>
              <a:rPr kumimoji="0" lang="en-US" altLang="zh-CN" sz="2800" b="1" i="0" u="none" strike="noStrike" cap="none" normalizeH="0" baseline="0" smtClean="0">
                <a:ln>
                  <a:noFill/>
                </a:ln>
                <a:solidFill>
                  <a:srgbClr val="FF0000"/>
                </a:solidFill>
                <a:effectLst/>
                <a:latin typeface="微软雅黑" panose="020B0503020204020204" charset="-122"/>
                <a:ea typeface="微软雅黑" panose="020B0503020204020204" charset="-122"/>
              </a:rPr>
              <a:t> </a:t>
            </a:r>
            <a:r>
              <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rPr>
              <a:t>访</a:t>
            </a:r>
            <a:endPar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endParaRPr>
          </a:p>
        </p:txBody>
      </p:sp>
      <p:sp>
        <p:nvSpPr>
          <p:cNvPr id="7" name="圆角矩形 6"/>
          <p:cNvSpPr/>
          <p:nvPr>
            <p:custDataLst>
              <p:tags r:id="rId5"/>
            </p:custDataLst>
          </p:nvPr>
        </p:nvSpPr>
        <p:spPr>
          <a:xfrm>
            <a:off x="3382010" y="5121910"/>
            <a:ext cx="1740535" cy="493395"/>
          </a:xfrm>
          <a:prstGeom prst="roundRect">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rPr>
              <a:t>发病报告</a:t>
            </a:r>
            <a:endPar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ac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500" fill="hold">
                                          <p:stCondLst>
                                            <p:cond delay="0"/>
                                          </p:stCondLst>
                                        </p:cTn>
                                        <p:tgtEl>
                                          <p:spTgt spid="5"/>
                                        </p:tgtEl>
                                      </p:cBhvr>
                                      <p:from x="0" y="0"/>
                                      <p:to x="100000" y="100000"/>
                                    </p:animScale>
                                    <p:anim to="" calcmode="lin" valueType="num">
                                      <p:cBhvr>
                                        <p:cTn id="8" dur="500" fill="hold">
                                          <p:stCondLst>
                                            <p:cond delay="0"/>
                                          </p:stCondLst>
                                        </p:cTn>
                                        <p:tgtEl>
                                          <p:spTgt spid="5"/>
                                        </p:tgtEl>
                                        <p:attrNameLst>
                                          <p:attrName>ppt_y</p:attrName>
                                        </p:attrNameLst>
                                      </p:cBhvr>
                                      <p:tavLst>
                                        <p:tav tm="0">
                                          <p:val>
                                            <p:strVal val="#ppt_y-0.5"/>
                                          </p:val>
                                        </p:tav>
                                        <p:tav tm="100000">
                                          <p:val>
                                            <p:fltVal val="0.268519"/>
                                          </p:val>
                                        </p:tav>
                                      </p:tavLst>
                                    </p:anim>
                                    <p:animEffect filter="fade">
                                      <p:cBhvr>
                                        <p:cTn id="9" dur="500">
                                          <p:stCondLst>
                                            <p:cond delay="0"/>
                                          </p:stCondLst>
                                        </p:cTn>
                                        <p:tgtEl>
                                          <p:spTgt spid="5"/>
                                        </p:tgtEl>
                                      </p:cBhvr>
                                    </p:animEffect>
                                    <p:anim to="" calcmode="lin" valueType="num">
                                      <p:cBhvr>
                                        <p:cTn id="10" dur="500" fill="hold">
                                          <p:stCondLst>
                                            <p:cond delay="0"/>
                                          </p:stCondLst>
                                        </p:cTn>
                                        <p:tgtEl>
                                          <p:spTgt spid="5"/>
                                        </p:tgtEl>
                                        <p:attrNameLst>
                                          <p:attrName>ppt_x</p:attrName>
                                        </p:attrNameLst>
                                      </p:cBhvr>
                                      <p:tavLst>
                                        <p:tav tm="0">
                                          <p:val>
                                            <p:fltVal val="0.578"/>
                                          </p:val>
                                        </p:tav>
                                        <p:tav tm="100000">
                                          <p:val>
                                            <p:fltVal val="0.358958"/>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accel="5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Scale>
                                      <p:cBhvr>
                                        <p:cTn id="15" dur="500" fill="hold">
                                          <p:stCondLst>
                                            <p:cond delay="0"/>
                                          </p:stCondLst>
                                        </p:cTn>
                                        <p:tgtEl>
                                          <p:spTgt spid="6"/>
                                        </p:tgtEl>
                                      </p:cBhvr>
                                      <p:from x="0" y="0"/>
                                      <p:to x="100000" y="100000"/>
                                    </p:animScale>
                                    <p:anim to="" calcmode="lin" valueType="num">
                                      <p:cBhvr>
                                        <p:cTn id="16" dur="500" fill="hold">
                                          <p:stCondLst>
                                            <p:cond delay="0"/>
                                          </p:stCondLst>
                                        </p:cTn>
                                        <p:tgtEl>
                                          <p:spTgt spid="6"/>
                                        </p:tgtEl>
                                        <p:attrNameLst>
                                          <p:attrName>ppt_y</p:attrName>
                                        </p:attrNameLst>
                                      </p:cBhvr>
                                      <p:tavLst>
                                        <p:tav tm="0">
                                          <p:val>
                                            <p:strVal val="#ppt_y-0.5"/>
                                          </p:val>
                                        </p:tav>
                                        <p:tav tm="100000">
                                          <p:val>
                                            <p:fltVal val="0.541481"/>
                                          </p:val>
                                        </p:tav>
                                      </p:tavLst>
                                    </p:anim>
                                    <p:animEffect filter="fade">
                                      <p:cBhvr>
                                        <p:cTn id="17" dur="500">
                                          <p:stCondLst>
                                            <p:cond delay="0"/>
                                          </p:stCondLst>
                                        </p:cTn>
                                        <p:tgtEl>
                                          <p:spTgt spid="6"/>
                                        </p:tgtEl>
                                      </p:cBhvr>
                                    </p:animEffect>
                                    <p:anim to="" calcmode="lin" valueType="num">
                                      <p:cBhvr>
                                        <p:cTn id="18" dur="500" fill="hold">
                                          <p:stCondLst>
                                            <p:cond delay="0"/>
                                          </p:stCondLst>
                                        </p:cTn>
                                        <p:tgtEl>
                                          <p:spTgt spid="6"/>
                                        </p:tgtEl>
                                        <p:attrNameLst>
                                          <p:attrName>ppt_x</p:attrName>
                                        </p:attrNameLst>
                                      </p:cBhvr>
                                      <p:tavLst>
                                        <p:tav tm="0">
                                          <p:val>
                                            <p:fltVal val="0.578"/>
                                          </p:val>
                                        </p:tav>
                                        <p:tav tm="100000">
                                          <p:val>
                                            <p:fltVal val="0.343056"/>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08585" y="1142365"/>
            <a:ext cx="6461760" cy="4989195"/>
          </a:xfrm>
          <a:prstGeom prst="rect">
            <a:avLst/>
          </a:prstGeom>
          <a:noFill/>
        </p:spPr>
        <p:txBody>
          <a:bodyPr wrap="square" rtlCol="0" anchor="t">
            <a:noAutofit/>
          </a:bodyPr>
          <a:p>
            <a:pPr algn="just" rtl="0" eaLnBrk="0">
              <a:lnSpc>
                <a:spcPct val="131000"/>
              </a:lnSpc>
            </a:pPr>
            <a:r>
              <a:rPr lang="zh-CN" altLang="en-US" sz="2000" kern="0" spc="20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（1）急性心肌梗死（I21-I22）</a:t>
            </a:r>
            <a:r>
              <a:rPr lang="zh-CN" altLang="en-US" sz="2000" kern="0" spc="2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2000" kern="0" spc="2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p>
            <a:pPr algn="just" rtl="0" eaLnBrk="0">
              <a:lnSpc>
                <a:spcPct val="131000"/>
              </a:lnSpc>
            </a:pPr>
            <a:r>
              <a:rPr lang="zh-CN" altLang="en-US" sz="2000" kern="0" spc="20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（2）心绞痛（I20）</a:t>
            </a:r>
            <a:r>
              <a:rPr lang="zh-CN" altLang="en-US" sz="2000" kern="0" spc="2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，只报告接受经皮腔内冠状动脉成形术（PTCA）、支架植入、冠状动脉旁路移植术（CABG）的心绞痛病例；只报告本次需做手术的病例——之前做过手术，本次无需手术者，不用上报。</a:t>
            </a:r>
            <a:endParaRPr lang="zh-CN" altLang="en-US" sz="2000" kern="0" spc="2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p>
            <a:pPr algn="just" rtl="0" eaLnBrk="0">
              <a:lnSpc>
                <a:spcPct val="131000"/>
              </a:lnSpc>
            </a:pPr>
            <a:r>
              <a:rPr lang="zh-CN" altLang="en-US" sz="2000" kern="0" spc="20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（3）心源性猝死（I46.1）</a:t>
            </a:r>
            <a:r>
              <a:rPr lang="zh-CN" altLang="en-US" sz="2000" kern="0" spc="2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2000" kern="0" spc="2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p>
            <a:pPr algn="just" rtl="0" eaLnBrk="0">
              <a:lnSpc>
                <a:spcPct val="131000"/>
              </a:lnSpc>
            </a:pPr>
            <a:r>
              <a:rPr lang="zh-CN" altLang="en-US" sz="2000" kern="0" spc="20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（4）脑卒中（I60、I61、I63、I64，不包括I62）</a:t>
            </a:r>
            <a:r>
              <a:rPr lang="zh-CN" altLang="en-US" sz="2000" kern="0" spc="2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：包括蛛网膜下腔出血、脑出血、脑梗死及难分类脑卒中。</a:t>
            </a:r>
            <a:endParaRPr lang="zh-CN" altLang="en-US" sz="2000" kern="0" spc="2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p>
            <a:pPr algn="just" rtl="0" eaLnBrk="0">
              <a:lnSpc>
                <a:spcPct val="131000"/>
              </a:lnSpc>
            </a:pPr>
            <a:r>
              <a:rPr lang="zh-CN" altLang="en-US" sz="2000" kern="0" spc="2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脑卒中</a:t>
            </a:r>
            <a:r>
              <a:rPr lang="zh-CN" altLang="en-US" sz="2000" kern="0" spc="200" dirty="0">
                <a:solidFill>
                  <a:schemeClr val="tx1">
                    <a:alpha val="100000"/>
                  </a:schemeClr>
                </a:solidFill>
                <a:highlight>
                  <a:srgbClr val="FFFF00"/>
                </a:highlight>
                <a:latin typeface="微软雅黑" panose="020B0503020204020204" charset="-122"/>
                <a:ea typeface="微软雅黑" panose="020B0503020204020204" charset="-122"/>
                <a:cs typeface="微软雅黑" panose="020B0503020204020204" charset="-122"/>
                <a:sym typeface="+mn-ea"/>
              </a:rPr>
              <a:t>不包括</a:t>
            </a:r>
            <a:r>
              <a:rPr lang="zh-CN" altLang="en-US" sz="2000" kern="0" spc="2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一过性脑缺血发作（TIA）、腔隙性脑梗死(I63.8—其他脑梗死)、慢性脑动脉硬化及外伤性、代谢性、中毒性、肿瘤性（新生物性）或中枢神经系统感染所致神经系统异常表现的疾病。</a:t>
            </a:r>
            <a:endParaRPr lang="zh-CN" altLang="en-US" sz="2000" kern="0" spc="2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6" name="textbox 36"/>
          <p:cNvSpPr/>
          <p:nvPr>
            <p:custDataLst>
              <p:tags r:id="rId2"/>
            </p:custDataLst>
          </p:nvPr>
        </p:nvSpPr>
        <p:spPr>
          <a:xfrm>
            <a:off x="7142480" y="1295400"/>
            <a:ext cx="4640580" cy="4267200"/>
          </a:xfrm>
          <a:prstGeom prst="rect">
            <a:avLst/>
          </a:prstGeom>
        </p:spPr>
        <p:txBody>
          <a:bodyPr vert="horz" wrap="square" lIns="0" tIns="0" rIns="0" bIns="0"/>
          <a:p>
            <a:pPr algn="l" rtl="0" eaLnBrk="0">
              <a:lnSpc>
                <a:spcPct val="114000"/>
              </a:lnSpc>
            </a:pPr>
            <a:r>
              <a:rPr lang="en-US"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1.</a:t>
            </a:r>
            <a:r>
              <a:rPr sz="2000" kern="0" spc="150" dirty="0">
                <a:solidFill>
                  <a:srgbClr val="FF0000">
                    <a:alpha val="100000"/>
                  </a:srgbClr>
                </a:solidFill>
                <a:latin typeface="微软雅黑" panose="020B0503020204020204" charset="-122"/>
                <a:ea typeface="微软雅黑" panose="020B0503020204020204" charset="-122"/>
                <a:cs typeface="微软雅黑" panose="020B0503020204020204" charset="-122"/>
              </a:rPr>
              <a:t>急性</a:t>
            </a:r>
            <a:r>
              <a:rPr sz="2000" kern="0" spc="15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2000" kern="0" spc="150" dirty="0">
                <a:solidFill>
                  <a:schemeClr val="tx1">
                    <a:alpha val="100000"/>
                  </a:schemeClr>
                </a:solidFill>
                <a:latin typeface="微软雅黑" panose="020B0503020204020204" charset="-122"/>
                <a:ea typeface="微软雅黑" panose="020B0503020204020204" charset="-122"/>
                <a:cs typeface="微软雅黑" panose="020B0503020204020204" charset="-122"/>
              </a:rPr>
              <a:t>—排除既往的</a:t>
            </a:r>
            <a:r>
              <a:rPr sz="2000" kern="0" spc="150" dirty="0">
                <a:solidFill>
                  <a:schemeClr val="tx1">
                    <a:alpha val="100000"/>
                  </a:schemeClr>
                </a:solidFill>
                <a:latin typeface="微软雅黑" panose="020B0503020204020204" charset="-122"/>
                <a:ea typeface="微软雅黑" panose="020B0503020204020204" charset="-122"/>
                <a:cs typeface="微软雅黑" panose="020B0503020204020204" charset="-122"/>
              </a:rPr>
              <a:t>、陈旧的</a:t>
            </a:r>
            <a:r>
              <a:rPr sz="2000" kern="0" spc="140" dirty="0">
                <a:solidFill>
                  <a:schemeClr val="tx1">
                    <a:alpha val="100000"/>
                  </a:schemeClr>
                </a:solidFill>
                <a:latin typeface="微软雅黑" panose="020B0503020204020204" charset="-122"/>
                <a:ea typeface="微软雅黑" panose="020B0503020204020204" charset="-122"/>
                <a:cs typeface="微软雅黑" panose="020B0503020204020204" charset="-122"/>
              </a:rPr>
              <a:t>、康复期；</a:t>
            </a:r>
            <a:endParaRPr lang="en-US" altLang="en-US" sz="2000" dirty="0">
              <a:solidFill>
                <a:schemeClr val="tx1"/>
              </a:solidFill>
              <a:latin typeface="微软雅黑" panose="020B0503020204020204" charset="-122"/>
              <a:ea typeface="微软雅黑" panose="020B0503020204020204" charset="-122"/>
              <a:cs typeface="微软雅黑" panose="020B0503020204020204" charset="-122"/>
            </a:endParaRPr>
          </a:p>
          <a:p>
            <a:pPr algn="l" rtl="0" eaLnBrk="0">
              <a:lnSpc>
                <a:spcPct val="117000"/>
              </a:lnSpc>
            </a:pPr>
            <a:endParaRPr lang="en-US" altLang="en-US" sz="2000" dirty="0">
              <a:solidFill>
                <a:schemeClr val="tx1"/>
              </a:solidFill>
              <a:latin typeface="微软雅黑" panose="020B0503020204020204" charset="-122"/>
              <a:ea typeface="微软雅黑" panose="020B0503020204020204" charset="-122"/>
              <a:cs typeface="微软雅黑" panose="020B0503020204020204" charset="-122"/>
            </a:endParaRPr>
          </a:p>
          <a:p>
            <a:pPr algn="l" rtl="0" eaLnBrk="0">
              <a:lnSpc>
                <a:spcPct val="117000"/>
              </a:lnSpc>
            </a:pPr>
            <a:endParaRPr lang="en-US" altLang="en-US" sz="2000" dirty="0">
              <a:solidFill>
                <a:schemeClr val="tx1"/>
              </a:solidFill>
              <a:latin typeface="微软雅黑" panose="020B0503020204020204" charset="-122"/>
              <a:ea typeface="微软雅黑" panose="020B0503020204020204" charset="-122"/>
              <a:cs typeface="微软雅黑" panose="020B0503020204020204" charset="-122"/>
            </a:endParaRPr>
          </a:p>
          <a:p>
            <a:pPr algn="l" rtl="0" eaLnBrk="0">
              <a:lnSpc>
                <a:spcPct val="118000"/>
              </a:lnSpc>
            </a:pPr>
            <a:r>
              <a:rPr lang="en-US"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2.</a:t>
            </a:r>
            <a:r>
              <a:rPr sz="2000" kern="0" spc="120" dirty="0">
                <a:solidFill>
                  <a:srgbClr val="FF0000">
                    <a:alpha val="100000"/>
                  </a:srgbClr>
                </a:solidFill>
                <a:latin typeface="微软雅黑" panose="020B0503020204020204" charset="-122"/>
                <a:ea typeface="微软雅黑" panose="020B0503020204020204" charset="-122"/>
                <a:cs typeface="微软雅黑" panose="020B0503020204020204" charset="-122"/>
              </a:rPr>
              <a:t>事件</a:t>
            </a:r>
            <a:r>
              <a:rPr sz="2000" kern="0" spc="120" dirty="0">
                <a:solidFill>
                  <a:schemeClr val="tx1">
                    <a:alpha val="100000"/>
                  </a:schemeClr>
                </a:solidFill>
                <a:latin typeface="微软雅黑" panose="020B0503020204020204" charset="-122"/>
                <a:ea typeface="微软雅黑" panose="020B0503020204020204" charset="-122"/>
                <a:cs typeface="微软雅黑" panose="020B0503020204020204" charset="-122"/>
              </a:rPr>
              <a:t>——“一次发病一次报告”；不同病种、两个事件</a:t>
            </a:r>
            <a:r>
              <a:rPr lang="zh-CN" sz="2000" kern="0" spc="120" dirty="0">
                <a:solidFill>
                  <a:schemeClr val="tx1">
                    <a:alpha val="100000"/>
                  </a:schemeClr>
                </a:solidFill>
                <a:latin typeface="微软雅黑" panose="020B0503020204020204" charset="-122"/>
                <a:ea typeface="微软雅黑" panose="020B0503020204020204" charset="-122"/>
                <a:cs typeface="微软雅黑" panose="020B0503020204020204" charset="-122"/>
              </a:rPr>
              <a:t>，如果患者同时患有脑卒中和急性心肌梗死，应按所患病种分别予以填报；</a:t>
            </a:r>
            <a:endParaRPr lang="zh-CN" sz="2000" kern="0" spc="12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algn="l" rtl="0" eaLnBrk="0">
              <a:lnSpc>
                <a:spcPct val="118000"/>
              </a:lnSpc>
            </a:pPr>
            <a:endParaRPr lang="en-US" sz="2000" kern="0" spc="12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algn="l" rtl="0" eaLnBrk="0">
              <a:lnSpc>
                <a:spcPct val="118000"/>
              </a:lnSpc>
            </a:pPr>
            <a:endParaRPr lang="en-US" sz="2000" kern="0" spc="12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algn="l" rtl="0" eaLnBrk="0">
              <a:lnSpc>
                <a:spcPct val="118000"/>
              </a:lnSpc>
            </a:pPr>
            <a:r>
              <a:rPr lang="en-US"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3.</a:t>
            </a:r>
            <a:r>
              <a:rPr sz="2000" kern="0" spc="150" dirty="0">
                <a:solidFill>
                  <a:srgbClr val="FF0000">
                    <a:alpha val="100000"/>
                  </a:srgbClr>
                </a:solidFill>
                <a:latin typeface="微软雅黑" panose="020B0503020204020204" charset="-122"/>
                <a:ea typeface="微软雅黑" panose="020B0503020204020204" charset="-122"/>
                <a:cs typeface="微软雅黑" panose="020B0503020204020204" charset="-122"/>
              </a:rPr>
              <a:t>周期</a:t>
            </a:r>
            <a:r>
              <a:rPr sz="2000" kern="0" spc="150" dirty="0">
                <a:solidFill>
                  <a:schemeClr val="tx1">
                    <a:alpha val="100000"/>
                  </a:schemeClr>
                </a:solidFill>
                <a:latin typeface="微软雅黑" panose="020B0503020204020204" charset="-122"/>
                <a:ea typeface="微软雅黑" panose="020B0503020204020204" charset="-122"/>
                <a:cs typeface="微软雅黑" panose="020B0503020204020204" charset="-122"/>
              </a:rPr>
              <a:t>——28天</a:t>
            </a:r>
            <a:r>
              <a:rPr lang="zh-CN" sz="2000" kern="0" spc="150" dirty="0">
                <a:solidFill>
                  <a:schemeClr val="tx1">
                    <a:alpha val="100000"/>
                  </a:schemeClr>
                </a:solidFill>
                <a:latin typeface="微软雅黑" panose="020B0503020204020204" charset="-122"/>
                <a:ea typeface="微软雅黑" panose="020B0503020204020204" charset="-122"/>
                <a:cs typeface="微软雅黑" panose="020B0503020204020204" charset="-122"/>
              </a:rPr>
              <a:t>为一个周期</a:t>
            </a:r>
            <a:r>
              <a:rPr sz="2000" kern="0" spc="15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endParaRPr lang="en-US" altLang="en-US" sz="2000" dirty="0">
              <a:solidFill>
                <a:schemeClr val="tx1"/>
              </a:solidFill>
              <a:latin typeface="微软雅黑" panose="020B0503020204020204" charset="-122"/>
              <a:ea typeface="微软雅黑" panose="020B0503020204020204" charset="-122"/>
              <a:cs typeface="微软雅黑" panose="020B0503020204020204" charset="-122"/>
            </a:endParaRPr>
          </a:p>
          <a:p>
            <a:pPr algn="l" rtl="0" eaLnBrk="0">
              <a:lnSpc>
                <a:spcPct val="118000"/>
              </a:lnSpc>
            </a:pPr>
            <a:endParaRPr lang="en-US" sz="20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algn="l" rtl="0" eaLnBrk="0">
              <a:lnSpc>
                <a:spcPct val="118000"/>
              </a:lnSpc>
            </a:pPr>
            <a:endParaRPr lang="en-US" sz="20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algn="l" rtl="0" eaLnBrk="0">
              <a:lnSpc>
                <a:spcPct val="118000"/>
              </a:lnSpc>
            </a:pPr>
            <a:r>
              <a:rPr lang="en-US"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4.</a:t>
            </a:r>
            <a:r>
              <a:rPr sz="2000" kern="0" spc="140" dirty="0">
                <a:solidFill>
                  <a:srgbClr val="FF0000">
                    <a:alpha val="100000"/>
                  </a:srgbClr>
                </a:solidFill>
                <a:latin typeface="微软雅黑" panose="020B0503020204020204" charset="-122"/>
                <a:ea typeface="微软雅黑" panose="020B0503020204020204" charset="-122"/>
                <a:cs typeface="微软雅黑" panose="020B0503020204020204" charset="-122"/>
              </a:rPr>
              <a:t>范围</a:t>
            </a:r>
            <a:r>
              <a:rPr sz="2000" kern="0" spc="140" dirty="0">
                <a:solidFill>
                  <a:schemeClr val="tx1">
                    <a:alpha val="100000"/>
                  </a:schemeClr>
                </a:solidFill>
                <a:latin typeface="微软雅黑" panose="020B0503020204020204" charset="-122"/>
                <a:ea typeface="微软雅黑" panose="020B0503020204020204" charset="-122"/>
                <a:cs typeface="微软雅黑" panose="020B0503020204020204" charset="-122"/>
              </a:rPr>
              <a:t>——死亡、未死亡</a:t>
            </a:r>
            <a:r>
              <a:rPr lang="zh-CN" sz="2000" kern="0" spc="140" dirty="0">
                <a:solidFill>
                  <a:schemeClr val="tx1">
                    <a:alpha val="100000"/>
                  </a:schemeClr>
                </a:solidFill>
                <a:latin typeface="微软雅黑" panose="020B0503020204020204" charset="-122"/>
                <a:ea typeface="微软雅黑" panose="020B0503020204020204" charset="-122"/>
                <a:cs typeface="微软雅黑" panose="020B0503020204020204" charset="-122"/>
              </a:rPr>
              <a:t>都要报告</a:t>
            </a:r>
            <a:r>
              <a:rPr sz="2000" kern="0" spc="14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endParaRPr lang="en-US" altLang="en-US" sz="2000" kern="0" spc="14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custDataLst>
              <p:tags r:id="rId3"/>
            </p:custDataLst>
          </p:nvPr>
        </p:nvSpPr>
        <p:spPr>
          <a:xfrm>
            <a:off x="904875" y="261620"/>
            <a:ext cx="3260090" cy="880745"/>
          </a:xfrm>
          <a:prstGeom prst="rect">
            <a:avLst/>
          </a:prstGeom>
          <a:noFill/>
          <a:ln>
            <a:noFill/>
          </a:ln>
        </p:spPr>
        <p:txBody>
          <a:bodyPr wrap="square" rtlCol="0" anchor="t">
            <a:noAutofit/>
          </a:bodyPr>
          <a:p>
            <a:pPr indent="0" algn="just" eaLnBrk="0" fontAlgn="auto" hangingPunct="0"/>
            <a:r>
              <a:rPr lang="zh-CN" sz="3200" b="1" kern="0" spc="30" dirty="0">
                <a:ln w="4703" cap="flat" cmpd="sng">
                  <a:solidFill>
                    <a:srgbClr val="262626">
                      <a:alpha val="100000"/>
                    </a:srgbClr>
                  </a:solidFill>
                  <a:prstDash val="solid"/>
                  <a:beve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报告</a:t>
            </a:r>
            <a:r>
              <a:rPr sz="3200" b="1" kern="0" spc="30" dirty="0">
                <a:ln w="4703" cap="flat" cmpd="sng">
                  <a:solidFill>
                    <a:srgbClr val="262626">
                      <a:alpha val="100000"/>
                    </a:srgbClr>
                  </a:solidFill>
                  <a:prstDash val="solid"/>
                  <a:beve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病种</a:t>
            </a:r>
            <a:endParaRPr sz="3200" b="1" kern="0" spc="-23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 name="矩形 5"/>
          <p:cNvSpPr/>
          <p:nvPr>
            <p:custDataLst>
              <p:tags r:id="rId4"/>
            </p:custDataLst>
          </p:nvPr>
        </p:nvSpPr>
        <p:spPr>
          <a:xfrm>
            <a:off x="7331075" y="261620"/>
            <a:ext cx="3260090" cy="880745"/>
          </a:xfrm>
          <a:prstGeom prst="rect">
            <a:avLst/>
          </a:prstGeom>
          <a:noFill/>
          <a:ln>
            <a:noFill/>
          </a:ln>
        </p:spPr>
        <p:txBody>
          <a:bodyPr wrap="square" rtlCol="0" anchor="t">
            <a:noAutofit/>
          </a:bodyPr>
          <a:p>
            <a:pPr indent="0" algn="just" eaLnBrk="0" fontAlgn="auto" hangingPunct="0"/>
            <a:r>
              <a:rPr lang="zh-CN" sz="3200" b="1" kern="0" spc="30" dirty="0">
                <a:ln w="4703" cap="flat" cmpd="sng">
                  <a:solidFill>
                    <a:srgbClr val="262626">
                      <a:alpha val="100000"/>
                    </a:srgbClr>
                  </a:solidFill>
                  <a:prstDash val="solid"/>
                  <a:beve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报告</a:t>
            </a:r>
            <a:r>
              <a:rPr lang="zh-CN" sz="3200" b="1" kern="0" spc="30" dirty="0">
                <a:ln w="4703" cap="flat" cmpd="sng">
                  <a:solidFill>
                    <a:srgbClr val="262626">
                      <a:alpha val="100000"/>
                    </a:srgbClr>
                  </a:solidFill>
                  <a:prstDash val="solid"/>
                  <a:beve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要求</a:t>
            </a:r>
            <a:endParaRPr lang="zh-CN" sz="3200" b="1" kern="0" spc="30" dirty="0">
              <a:ln w="4703" cap="flat" cmpd="sng">
                <a:solidFill>
                  <a:srgbClr val="262626">
                    <a:alpha val="100000"/>
                  </a:srgbClr>
                </a:solidFill>
                <a:prstDash val="solid"/>
                <a:beve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555"/>
              <a:t>县级及以上医疗机构</a:t>
            </a:r>
            <a:endParaRPr lang="zh-CN" altLang="en-US" sz="3555"/>
          </a:p>
        </p:txBody>
      </p:sp>
      <p:sp>
        <p:nvSpPr>
          <p:cNvPr id="3" name="内容占位符 2"/>
          <p:cNvSpPr>
            <a:spLocks noGrp="1"/>
          </p:cNvSpPr>
          <p:nvPr>
            <p:ph idx="1"/>
          </p:nvPr>
        </p:nvSpPr>
        <p:spPr>
          <a:xfrm>
            <a:off x="7620" y="952500"/>
            <a:ext cx="12184380" cy="5388610"/>
          </a:xfrm>
        </p:spPr>
        <p:txBody>
          <a:bodyPr/>
          <a:p>
            <a:r>
              <a:rPr lang="zh-CN" altLang="en-US" sz="2000"/>
              <a:t>领导重视</a:t>
            </a:r>
            <a:r>
              <a:rPr lang="en-US" altLang="zh-CN" sz="2000"/>
              <a:t>——</a:t>
            </a:r>
            <a:r>
              <a:rPr sz="2000"/>
              <a:t>开发领导（卫生行政、医院），切入点包括政策背景、行动、规划指标、省级要求</a:t>
            </a:r>
            <a:r>
              <a:rPr sz="2000"/>
              <a:t>等</a:t>
            </a:r>
            <a:endParaRPr sz="2000"/>
          </a:p>
          <a:p>
            <a:r>
              <a:rPr sz="2000"/>
              <a:t>组织管理</a:t>
            </a:r>
            <a:r>
              <a:rPr lang="en-US" altLang="zh-CN" sz="2000"/>
              <a:t>——</a:t>
            </a:r>
            <a:r>
              <a:rPr sz="2000"/>
              <a:t>专人负责、院内制度约束、奖惩机制</a:t>
            </a:r>
            <a:r>
              <a:rPr sz="2000"/>
              <a:t>建立、培训、指导、考核</a:t>
            </a:r>
            <a:r>
              <a:rPr sz="2000"/>
              <a:t>等</a:t>
            </a:r>
            <a:endParaRPr sz="2000"/>
          </a:p>
          <a:p>
            <a:r>
              <a:rPr sz="2000"/>
              <a:t>组织实施</a:t>
            </a:r>
            <a:r>
              <a:rPr lang="en-US" altLang="zh-CN" sz="2000"/>
              <a:t>——</a:t>
            </a:r>
            <a:r>
              <a:rPr sz="2000"/>
              <a:t>按流程</a:t>
            </a:r>
            <a:r>
              <a:rPr sz="2000"/>
              <a:t>报告</a:t>
            </a:r>
            <a:endParaRPr sz="2000"/>
          </a:p>
          <a:p>
            <a:r>
              <a:rPr sz="2000"/>
              <a:t>报告方式</a:t>
            </a:r>
            <a:r>
              <a:rPr lang="en-US" altLang="zh-CN" sz="2000"/>
              <a:t>——1</a:t>
            </a:r>
            <a:r>
              <a:rPr sz="2000"/>
              <a:t>、手工</a:t>
            </a:r>
            <a:r>
              <a:rPr sz="2000"/>
              <a:t>填报</a:t>
            </a:r>
            <a:endParaRPr sz="2000"/>
          </a:p>
          <a:p>
            <a:pPr marL="0" indent="0">
              <a:buNone/>
            </a:pPr>
            <a:r>
              <a:rPr lang="en-US" altLang="zh-CN" sz="2000"/>
              <a:t>                     2</a:t>
            </a:r>
            <a:r>
              <a:rPr sz="2000"/>
              <a:t>、批量</a:t>
            </a:r>
            <a:r>
              <a:rPr sz="2000"/>
              <a:t>导入</a:t>
            </a:r>
            <a:endParaRPr sz="2000"/>
          </a:p>
          <a:p>
            <a:pPr marL="0" indent="0">
              <a:buNone/>
            </a:pPr>
            <a:r>
              <a:rPr lang="en-US" altLang="zh-CN" sz="2000"/>
              <a:t>                     3</a:t>
            </a:r>
            <a:r>
              <a:rPr sz="2000"/>
              <a:t>、系统</a:t>
            </a:r>
            <a:r>
              <a:rPr sz="2000"/>
              <a:t>对接</a:t>
            </a:r>
            <a:endParaRPr sz="2000"/>
          </a:p>
          <a:p>
            <a:pPr>
              <a:buClr>
                <a:srgbClr val="000000"/>
              </a:buClr>
              <a:buFont typeface="Arial" panose="020B0604020202020204" pitchFamily="34" charset="0"/>
              <a:buChar char="•"/>
            </a:pPr>
            <a:r>
              <a:rPr sz="2000"/>
              <a:t>注意问题：</a:t>
            </a:r>
            <a:endParaRPr sz="2000"/>
          </a:p>
          <a:p>
            <a:pPr lvl="1">
              <a:buClr>
                <a:srgbClr val="000000"/>
              </a:buClr>
              <a:buFont typeface="Arial" panose="020B0604020202020204" pitchFamily="34" charset="0"/>
              <a:buChar char="•"/>
            </a:pPr>
            <a:r>
              <a:rPr sz="2000"/>
              <a:t>漏报、</a:t>
            </a:r>
            <a:r>
              <a:rPr sz="2000"/>
              <a:t>错报</a:t>
            </a:r>
            <a:endParaRPr sz="2000"/>
          </a:p>
          <a:p>
            <a:pPr lvl="1">
              <a:buClr>
                <a:srgbClr val="000000"/>
              </a:buClr>
              <a:buFont typeface="Arial" panose="020B0604020202020204" pitchFamily="34" charset="0"/>
              <a:buChar char="•"/>
            </a:pPr>
            <a:r>
              <a:rPr sz="2000"/>
              <a:t>缺漏项</a:t>
            </a:r>
            <a:endParaRPr sz="2000"/>
          </a:p>
          <a:p>
            <a:pPr lvl="1">
              <a:buClr>
                <a:srgbClr val="000000"/>
              </a:buClr>
              <a:buFont typeface="Arial" panose="020B0604020202020204" pitchFamily="34" charset="0"/>
              <a:buChar char="•"/>
            </a:pPr>
            <a:r>
              <a:rPr sz="2000"/>
              <a:t>留意同一次急性发作既是脑出血又是脑梗死的病例过多的问题</a:t>
            </a:r>
            <a:endParaRPr sz="200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endParaRPr lang="zh-CN" altLang="en-US"/>
          </a:p>
        </p:txBody>
      </p:sp>
      <p:pic>
        <p:nvPicPr>
          <p:cNvPr id="4" name="图片 3" descr="图片1"/>
          <p:cNvPicPr>
            <a:picLocks noChangeAspect="1"/>
          </p:cNvPicPr>
          <p:nvPr/>
        </p:nvPicPr>
        <p:blipFill>
          <a:blip r:embed="rId1"/>
          <a:stretch>
            <a:fillRect/>
          </a:stretch>
        </p:blipFill>
        <p:spPr>
          <a:xfrm>
            <a:off x="669925" y="666115"/>
            <a:ext cx="9981565" cy="6191885"/>
          </a:xfrm>
          <a:prstGeom prst="rect">
            <a:avLst/>
          </a:prstGeom>
        </p:spPr>
      </p:pic>
      <p:sp>
        <p:nvSpPr>
          <p:cNvPr id="5" name="圆角矩形 4"/>
          <p:cNvSpPr/>
          <p:nvPr/>
        </p:nvSpPr>
        <p:spPr>
          <a:xfrm>
            <a:off x="1637030" y="1099820"/>
            <a:ext cx="1783080" cy="536575"/>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custDataLst>
              <p:tags r:id="rId2"/>
            </p:custDataLst>
          </p:nvPr>
        </p:nvSpPr>
        <p:spPr>
          <a:xfrm>
            <a:off x="1637030" y="3143885"/>
            <a:ext cx="1783080" cy="46482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custDataLst>
              <p:tags r:id="rId3"/>
            </p:custDataLst>
          </p:nvPr>
        </p:nvSpPr>
        <p:spPr>
          <a:xfrm>
            <a:off x="1637030" y="5131435"/>
            <a:ext cx="1783080" cy="436245"/>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4"/>
            </p:custDataLst>
          </p:nvPr>
        </p:nvSpPr>
        <p:spPr>
          <a:xfrm>
            <a:off x="1637030" y="5867400"/>
            <a:ext cx="1783080" cy="46482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3797935" y="650240"/>
            <a:ext cx="3508375" cy="98615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rgbClr val="FF0000"/>
                </a:solidFill>
              </a:rPr>
              <a:t>同一次发</a:t>
            </a:r>
            <a:r>
              <a:rPr lang="zh-CN" altLang="en-US" b="1">
                <a:solidFill>
                  <a:srgbClr val="FF0000"/>
                </a:solidFill>
              </a:rPr>
              <a:t>病既有脑出血又有脑梗死病例太多</a:t>
            </a:r>
            <a:endParaRPr lang="zh-CN" altLang="en-US" b="1">
              <a:solidFill>
                <a:srgbClr val="FF0000"/>
              </a:solidFill>
            </a:endParaRPr>
          </a:p>
        </p:txBody>
      </p:sp>
      <p:sp>
        <p:nvSpPr>
          <p:cNvPr id="10" name="圆角矩形 9"/>
          <p:cNvSpPr/>
          <p:nvPr>
            <p:custDataLst>
              <p:tags r:id="rId5"/>
            </p:custDataLst>
          </p:nvPr>
        </p:nvSpPr>
        <p:spPr>
          <a:xfrm>
            <a:off x="4821555" y="3010535"/>
            <a:ext cx="784225" cy="332105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custDataLst>
              <p:tags r:id="rId6"/>
            </p:custDataLst>
          </p:nvPr>
        </p:nvSpPr>
        <p:spPr>
          <a:xfrm>
            <a:off x="5838825" y="2883535"/>
            <a:ext cx="3508375" cy="98615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rgbClr val="FF0000"/>
                </a:solidFill>
              </a:rPr>
              <a:t>作为县级综合医疗机构，对于心脑血管疾病的诊断仅凭临床</a:t>
            </a:r>
            <a:r>
              <a:rPr lang="zh-CN" altLang="en-US" b="1">
                <a:solidFill>
                  <a:srgbClr val="FF0000"/>
                </a:solidFill>
              </a:rPr>
              <a:t>症状？</a:t>
            </a:r>
            <a:endParaRPr lang="zh-CN" altLang="en-US" b="1">
              <a:solidFill>
                <a:srgbClr val="FF0000"/>
              </a:solidFill>
            </a:endParaRPr>
          </a:p>
        </p:txBody>
      </p:sp>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sz="3555">
                <a:latin typeface="微软雅黑" panose="020B0503020204020204" charset="-122"/>
                <a:sym typeface="+mn-ea"/>
              </a:rPr>
              <a:t>死亡数据的利用</a:t>
            </a:r>
            <a:endParaRPr lang="zh-CN" altLang="en-US" sz="3555"/>
          </a:p>
        </p:txBody>
      </p:sp>
      <p:grpSp>
        <p:nvGrpSpPr>
          <p:cNvPr id="17" name="组合 16"/>
          <p:cNvGrpSpPr/>
          <p:nvPr/>
        </p:nvGrpSpPr>
        <p:grpSpPr>
          <a:xfrm>
            <a:off x="1702435" y="1598930"/>
            <a:ext cx="9057640" cy="5017135"/>
            <a:chOff x="2677" y="455"/>
            <a:chExt cx="14264" cy="8378"/>
          </a:xfrm>
          <a:solidFill>
            <a:schemeClr val="accent6">
              <a:lumMod val="60000"/>
              <a:lumOff val="40000"/>
            </a:schemeClr>
          </a:solidFill>
        </p:grpSpPr>
        <p:sp>
          <p:nvSpPr>
            <p:cNvPr id="4" name="圆角矩形 3"/>
            <p:cNvSpPr/>
            <p:nvPr>
              <p:custDataLst>
                <p:tags r:id="rId1"/>
              </p:custDataLst>
            </p:nvPr>
          </p:nvSpPr>
          <p:spPr>
            <a:xfrm>
              <a:off x="7247" y="455"/>
              <a:ext cx="3153" cy="877"/>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p>
              <a:pPr algn="ctr"/>
              <a:r>
                <a:rPr lang="zh-CN" altLang="en-US"/>
                <a:t>比对后信息</a:t>
              </a:r>
              <a:endParaRPr lang="zh-CN" altLang="en-US"/>
            </a:p>
          </p:txBody>
        </p:sp>
        <p:sp>
          <p:nvSpPr>
            <p:cNvPr id="5" name="圆角矩形 4"/>
            <p:cNvSpPr/>
            <p:nvPr>
              <p:custDataLst>
                <p:tags r:id="rId2"/>
              </p:custDataLst>
            </p:nvPr>
          </p:nvSpPr>
          <p:spPr>
            <a:xfrm>
              <a:off x="5912" y="2124"/>
              <a:ext cx="2174" cy="813"/>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p>
              <a:pPr algn="ctr"/>
              <a:r>
                <a:rPr lang="zh-CN" altLang="en-US"/>
                <a:t>非上报病种</a:t>
              </a:r>
              <a:endParaRPr lang="zh-CN" altLang="en-US"/>
            </a:p>
          </p:txBody>
        </p:sp>
        <p:sp>
          <p:nvSpPr>
            <p:cNvPr id="6" name="圆角矩形 5"/>
            <p:cNvSpPr/>
            <p:nvPr>
              <p:custDataLst>
                <p:tags r:id="rId3"/>
              </p:custDataLst>
            </p:nvPr>
          </p:nvSpPr>
          <p:spPr>
            <a:xfrm>
              <a:off x="9576" y="2123"/>
              <a:ext cx="2136" cy="813"/>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p>
              <a:pPr algn="ctr"/>
              <a:r>
                <a:rPr lang="zh-CN" altLang="en-US"/>
                <a:t>上报病种</a:t>
              </a:r>
              <a:endParaRPr lang="zh-CN" altLang="en-US"/>
            </a:p>
          </p:txBody>
        </p:sp>
        <p:sp>
          <p:nvSpPr>
            <p:cNvPr id="7" name="圆角矩形 6"/>
            <p:cNvSpPr/>
            <p:nvPr>
              <p:custDataLst>
                <p:tags r:id="rId4"/>
              </p:custDataLst>
            </p:nvPr>
          </p:nvSpPr>
          <p:spPr>
            <a:xfrm>
              <a:off x="5912" y="3761"/>
              <a:ext cx="2175" cy="963"/>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p>
              <a:pPr algn="ctr"/>
              <a:r>
                <a:rPr lang="zh-CN" altLang="en-US"/>
                <a:t>系统中有</a:t>
              </a:r>
              <a:endParaRPr lang="zh-CN" altLang="en-US"/>
            </a:p>
          </p:txBody>
        </p:sp>
        <p:sp>
          <p:nvSpPr>
            <p:cNvPr id="8" name="圆角矩形 7"/>
            <p:cNvSpPr/>
            <p:nvPr>
              <p:custDataLst>
                <p:tags r:id="rId5"/>
              </p:custDataLst>
            </p:nvPr>
          </p:nvSpPr>
          <p:spPr>
            <a:xfrm>
              <a:off x="2677" y="3761"/>
              <a:ext cx="2661" cy="963"/>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p>
              <a:pPr algn="ctr"/>
              <a:r>
                <a:rPr lang="zh-CN" altLang="en-US"/>
                <a:t>心脑血管监测系统中无</a:t>
              </a:r>
              <a:endParaRPr lang="zh-CN" altLang="en-US"/>
            </a:p>
          </p:txBody>
        </p:sp>
        <p:sp>
          <p:nvSpPr>
            <p:cNvPr id="9" name="圆角矩形 8"/>
            <p:cNvSpPr/>
            <p:nvPr>
              <p:custDataLst>
                <p:tags r:id="rId6"/>
              </p:custDataLst>
            </p:nvPr>
          </p:nvSpPr>
          <p:spPr>
            <a:xfrm>
              <a:off x="12792" y="3761"/>
              <a:ext cx="1844" cy="963"/>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p>
              <a:pPr algn="ctr"/>
              <a:r>
                <a:rPr lang="zh-CN" altLang="en-US"/>
                <a:t>系统中有</a:t>
              </a:r>
              <a:endParaRPr lang="zh-CN" altLang="en-US"/>
            </a:p>
          </p:txBody>
        </p:sp>
        <p:sp>
          <p:nvSpPr>
            <p:cNvPr id="10" name="圆角矩形 9"/>
            <p:cNvSpPr/>
            <p:nvPr>
              <p:custDataLst>
                <p:tags r:id="rId7"/>
              </p:custDataLst>
            </p:nvPr>
          </p:nvSpPr>
          <p:spPr>
            <a:xfrm>
              <a:off x="8860" y="3761"/>
              <a:ext cx="2274" cy="963"/>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p>
              <a:pPr algn="ctr"/>
              <a:r>
                <a:rPr lang="zh-CN" altLang="en-US"/>
                <a:t>系统中无</a:t>
              </a:r>
              <a:endParaRPr lang="zh-CN" altLang="en-US"/>
            </a:p>
          </p:txBody>
        </p:sp>
        <p:sp>
          <p:nvSpPr>
            <p:cNvPr id="11" name="圆角矩形 10"/>
            <p:cNvSpPr/>
            <p:nvPr>
              <p:custDataLst>
                <p:tags r:id="rId8"/>
              </p:custDataLst>
            </p:nvPr>
          </p:nvSpPr>
          <p:spPr>
            <a:xfrm>
              <a:off x="5911" y="5746"/>
              <a:ext cx="2175" cy="1137"/>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p>
              <a:pPr algn="ctr"/>
              <a:r>
                <a:rPr lang="zh-CN" altLang="en-US"/>
                <a:t>更改转归情况</a:t>
              </a:r>
              <a:endParaRPr lang="zh-CN" altLang="en-US"/>
            </a:p>
          </p:txBody>
        </p:sp>
        <p:sp>
          <p:nvSpPr>
            <p:cNvPr id="12" name="圆角矩形 11"/>
            <p:cNvSpPr/>
            <p:nvPr>
              <p:custDataLst>
                <p:tags r:id="rId9"/>
              </p:custDataLst>
            </p:nvPr>
          </p:nvSpPr>
          <p:spPr>
            <a:xfrm>
              <a:off x="8860" y="5746"/>
              <a:ext cx="2273" cy="1138"/>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p>
              <a:pPr algn="ctr"/>
              <a:r>
                <a:rPr lang="zh-CN" altLang="en-US"/>
                <a:t>核实相关信息、补报</a:t>
              </a:r>
              <a:endParaRPr lang="zh-CN" altLang="en-US"/>
            </a:p>
          </p:txBody>
        </p:sp>
        <p:sp>
          <p:nvSpPr>
            <p:cNvPr id="13" name="圆角矩形 12"/>
            <p:cNvSpPr/>
            <p:nvPr>
              <p:custDataLst>
                <p:tags r:id="rId10"/>
              </p:custDataLst>
            </p:nvPr>
          </p:nvSpPr>
          <p:spPr>
            <a:xfrm>
              <a:off x="14635" y="5746"/>
              <a:ext cx="2305" cy="1137"/>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p>
              <a:pPr algn="ctr"/>
              <a:r>
                <a:rPr lang="zh-CN" altLang="en-US"/>
                <a:t>非同一事件</a:t>
              </a:r>
              <a:endParaRPr lang="zh-CN" altLang="en-US"/>
            </a:p>
          </p:txBody>
        </p:sp>
        <p:sp>
          <p:nvSpPr>
            <p:cNvPr id="14" name="圆角矩形 13"/>
            <p:cNvSpPr/>
            <p:nvPr>
              <p:custDataLst>
                <p:tags r:id="rId11"/>
              </p:custDataLst>
            </p:nvPr>
          </p:nvSpPr>
          <p:spPr>
            <a:xfrm>
              <a:off x="11870" y="5746"/>
              <a:ext cx="2074" cy="1138"/>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p>
              <a:pPr algn="ctr"/>
              <a:r>
                <a:rPr lang="zh-CN" altLang="en-US"/>
                <a:t>同一事件</a:t>
              </a:r>
              <a:endParaRPr lang="zh-CN" altLang="en-US"/>
            </a:p>
          </p:txBody>
        </p:sp>
        <p:sp>
          <p:nvSpPr>
            <p:cNvPr id="15" name="圆角矩形 14"/>
            <p:cNvSpPr/>
            <p:nvPr>
              <p:custDataLst>
                <p:tags r:id="rId12"/>
              </p:custDataLst>
            </p:nvPr>
          </p:nvSpPr>
          <p:spPr>
            <a:xfrm>
              <a:off x="11870" y="7907"/>
              <a:ext cx="2074" cy="926"/>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p>
              <a:pPr algn="ctr"/>
              <a:r>
                <a:rPr lang="zh-CN" altLang="en-US"/>
                <a:t>更改转归情况</a:t>
              </a:r>
              <a:endParaRPr lang="zh-CN" altLang="en-US"/>
            </a:p>
          </p:txBody>
        </p:sp>
        <p:sp>
          <p:nvSpPr>
            <p:cNvPr id="16" name="圆角矩形 15"/>
            <p:cNvSpPr/>
            <p:nvPr>
              <p:custDataLst>
                <p:tags r:id="rId13"/>
              </p:custDataLst>
            </p:nvPr>
          </p:nvSpPr>
          <p:spPr>
            <a:xfrm>
              <a:off x="14635" y="7907"/>
              <a:ext cx="2306" cy="926"/>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p>
              <a:pPr algn="ctr"/>
              <a:r>
                <a:rPr lang="zh-CN" altLang="en-US"/>
                <a:t>核实相关信息、补报</a:t>
              </a:r>
              <a:endParaRPr lang="zh-CN" altLang="en-US"/>
            </a:p>
          </p:txBody>
        </p:sp>
        <p:cxnSp>
          <p:nvCxnSpPr>
            <p:cNvPr id="18" name="肘形连接符 17"/>
            <p:cNvCxnSpPr>
              <a:stCxn id="5" idx="0"/>
              <a:endCxn id="6" idx="0"/>
            </p:cNvCxnSpPr>
            <p:nvPr>
              <p:custDataLst>
                <p:tags r:id="rId14"/>
              </p:custDataLst>
            </p:nvPr>
          </p:nvCxnSpPr>
          <p:spPr>
            <a:xfrm rot="16200000">
              <a:off x="8820" y="301"/>
              <a:ext cx="5" cy="3645"/>
            </a:xfrm>
            <a:prstGeom prst="bentConnector3">
              <a:avLst>
                <a:gd name="adj1" fmla="val 7359999"/>
              </a:avLst>
            </a:prstGeom>
            <a:grpFill/>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custDataLst>
                <p:tags r:id="rId15"/>
              </p:custDataLst>
            </p:nvPr>
          </p:nvCxnSpPr>
          <p:spPr>
            <a:xfrm rot="16200000">
              <a:off x="5666" y="2427"/>
              <a:ext cx="5" cy="2663"/>
            </a:xfrm>
            <a:prstGeom prst="bentConnector3">
              <a:avLst>
                <a:gd name="adj1" fmla="val 7560000"/>
              </a:avLst>
            </a:prstGeom>
            <a:grpFill/>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10" idx="0"/>
              <a:endCxn id="9" idx="0"/>
            </p:cNvCxnSpPr>
            <p:nvPr>
              <p:custDataLst>
                <p:tags r:id="rId16"/>
              </p:custDataLst>
            </p:nvPr>
          </p:nvCxnSpPr>
          <p:spPr>
            <a:xfrm rot="16200000">
              <a:off x="11856" y="1903"/>
              <a:ext cx="5" cy="3717"/>
            </a:xfrm>
            <a:prstGeom prst="bentConnector3">
              <a:avLst>
                <a:gd name="adj1" fmla="val 7560000"/>
              </a:avLst>
            </a:prstGeom>
            <a:grpFill/>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4" idx="2"/>
            </p:cNvCxnSpPr>
            <p:nvPr>
              <p:custDataLst>
                <p:tags r:id="rId17"/>
              </p:custDataLst>
            </p:nvPr>
          </p:nvCxnSpPr>
          <p:spPr>
            <a:xfrm flipH="1">
              <a:off x="8805" y="1332"/>
              <a:ext cx="19" cy="41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 idx="2"/>
            </p:cNvCxnSpPr>
            <p:nvPr>
              <p:custDataLst>
                <p:tags r:id="rId18"/>
              </p:custDataLst>
            </p:nvPr>
          </p:nvCxnSpPr>
          <p:spPr>
            <a:xfrm>
              <a:off x="10644" y="2936"/>
              <a:ext cx="11" cy="43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9"/>
              </p:custDataLst>
            </p:nvPr>
          </p:nvCxnSpPr>
          <p:spPr>
            <a:xfrm>
              <a:off x="6290" y="2938"/>
              <a:ext cx="0" cy="434"/>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7" idx="2"/>
              <a:endCxn id="11" idx="0"/>
            </p:cNvCxnSpPr>
            <p:nvPr>
              <p:custDataLst>
                <p:tags r:id="rId20"/>
              </p:custDataLst>
            </p:nvPr>
          </p:nvCxnSpPr>
          <p:spPr>
            <a:xfrm flipH="1">
              <a:off x="6999" y="4724"/>
              <a:ext cx="1" cy="1022"/>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0" idx="2"/>
              <a:endCxn id="12" idx="0"/>
            </p:cNvCxnSpPr>
            <p:nvPr>
              <p:custDataLst>
                <p:tags r:id="rId21"/>
              </p:custDataLst>
            </p:nvPr>
          </p:nvCxnSpPr>
          <p:spPr>
            <a:xfrm>
              <a:off x="9997" y="4724"/>
              <a:ext cx="0" cy="1022"/>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14" idx="0"/>
              <a:endCxn id="13" idx="0"/>
            </p:cNvCxnSpPr>
            <p:nvPr>
              <p:custDataLst>
                <p:tags r:id="rId22"/>
              </p:custDataLst>
            </p:nvPr>
          </p:nvCxnSpPr>
          <p:spPr>
            <a:xfrm rot="16200000">
              <a:off x="14348" y="4306"/>
              <a:ext cx="5" cy="2881"/>
            </a:xfrm>
            <a:prstGeom prst="bentConnector3">
              <a:avLst>
                <a:gd name="adj1" fmla="val 7560000"/>
              </a:avLst>
            </a:prstGeom>
            <a:grpFill/>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4" idx="2"/>
              <a:endCxn id="15" idx="0"/>
            </p:cNvCxnSpPr>
            <p:nvPr>
              <p:custDataLst>
                <p:tags r:id="rId23"/>
              </p:custDataLst>
            </p:nvPr>
          </p:nvCxnSpPr>
          <p:spPr>
            <a:xfrm>
              <a:off x="12907" y="6884"/>
              <a:ext cx="0" cy="1023"/>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3" idx="2"/>
              <a:endCxn id="16" idx="0"/>
            </p:cNvCxnSpPr>
            <p:nvPr>
              <p:custDataLst>
                <p:tags r:id="rId24"/>
              </p:custDataLst>
            </p:nvPr>
          </p:nvCxnSpPr>
          <p:spPr>
            <a:xfrm>
              <a:off x="15788" y="6883"/>
              <a:ext cx="0" cy="1024"/>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9" idx="2"/>
            </p:cNvCxnSpPr>
            <p:nvPr>
              <p:custDataLst>
                <p:tags r:id="rId25"/>
              </p:custDataLst>
            </p:nvPr>
          </p:nvCxnSpPr>
          <p:spPr>
            <a:xfrm>
              <a:off x="13714" y="4724"/>
              <a:ext cx="3" cy="632"/>
            </a:xfrm>
            <a:prstGeom prst="line">
              <a:avLst/>
            </a:prstGeom>
            <a:grpFill/>
          </p:spPr>
          <p:style>
            <a:lnRef idx="1">
              <a:schemeClr val="accent1"/>
            </a:lnRef>
            <a:fillRef idx="0">
              <a:schemeClr val="accent1"/>
            </a:fillRef>
            <a:effectRef idx="0">
              <a:schemeClr val="accent1"/>
            </a:effectRef>
            <a:fontRef idx="minor">
              <a:schemeClr val="tx1"/>
            </a:fontRef>
          </p:style>
        </p:cxnSp>
      </p:grpSp>
    </p:spTree>
    <p:custDataLst>
      <p:tags r:id="rId2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custDataLst>
              <p:tags r:id="rId1"/>
            </p:custDataLst>
          </p:nvPr>
        </p:nvSpPr>
        <p:spPr>
          <a:xfrm>
            <a:off x="2907030" y="764540"/>
            <a:ext cx="6351270" cy="458470"/>
          </a:xfrm>
          <a:prstGeom prst="rect">
            <a:avLst/>
          </a:prstGeom>
          <a:noFill/>
        </p:spPr>
        <p:txBody>
          <a:bodyPr wrap="square" rtlCol="0">
            <a:noAutofit/>
          </a:bodyPr>
          <a:p>
            <a:pPr algn="ctr">
              <a:lnSpc>
                <a:spcPct val="80000"/>
              </a:lnSpc>
              <a:spcAft>
                <a:spcPts val="0"/>
              </a:spcAft>
            </a:pPr>
            <a:r>
              <a:rPr lang="zh-CN" altLang="en-US" sz="2800" b="1" kern="1200">
                <a:solidFill>
                  <a:schemeClr val="tx1"/>
                </a:solidFill>
                <a:effectLst/>
                <a:latin typeface="微软雅黑" panose="020B0503020204020204" charset="-122"/>
                <a:ea typeface="微软雅黑" panose="020B0503020204020204" charset="-122"/>
                <a:cs typeface="宋体" panose="02010600030101010101" pitchFamily="2" charset="-122"/>
              </a:rPr>
              <a:t>死亡补发报卡</a:t>
            </a:r>
            <a:endParaRPr lang="zh-CN" altLang="en-US" sz="2800" b="1" kern="1200">
              <a:solidFill>
                <a:schemeClr val="tx1"/>
              </a:solidFill>
              <a:effectLst/>
              <a:latin typeface="微软雅黑" panose="020B0503020204020204" charset="-122"/>
              <a:ea typeface="微软雅黑" panose="020B0503020204020204" charset="-122"/>
              <a:cs typeface="宋体" panose="02010600030101010101" pitchFamily="2" charset="-122"/>
            </a:endParaRPr>
          </a:p>
        </p:txBody>
      </p:sp>
      <p:sp>
        <p:nvSpPr>
          <p:cNvPr id="4" name="文本框 11"/>
          <p:cNvSpPr txBox="1">
            <a:spLocks noGrp="1"/>
          </p:cNvSpPr>
          <p:nvPr>
            <p:custDataLst>
              <p:tags r:id="rId2"/>
            </p:custDataLst>
          </p:nvPr>
        </p:nvSpPr>
        <p:spPr>
          <a:xfrm>
            <a:off x="1991360" y="1916430"/>
            <a:ext cx="8108950" cy="3707130"/>
          </a:xfrm>
          <a:prstGeom prst="rect">
            <a:avLst/>
          </a:prstGeom>
          <a:noFill/>
          <a:ln w="9525">
            <a:noFill/>
          </a:ln>
        </p:spPr>
        <p:txBody>
          <a:bodyPr wrap="square">
            <a:spAutoFit/>
          </a:bodyPr>
          <a:lstStyle>
            <a:lvl1pPr marL="342900" indent="-342900" algn="l" rtl="0" eaLnBrk="0" fontAlgn="base" hangingPunct="0">
              <a:lnSpc>
                <a:spcPct val="140000"/>
              </a:lnSpc>
              <a:spcBef>
                <a:spcPct val="20000"/>
              </a:spcBef>
              <a:spcAft>
                <a:spcPct val="0"/>
              </a:spcAft>
              <a:buClr>
                <a:schemeClr val="accent2"/>
              </a:buClr>
              <a:buFont typeface="Wingdings" panose="05000000000000000000" pitchFamily="2" charset="2"/>
              <a:buChar char="n"/>
              <a:defRPr sz="2400" b="1">
                <a:solidFill>
                  <a:srgbClr val="003399"/>
                </a:solidFill>
                <a:latin typeface="+mn-lt"/>
                <a:ea typeface="+mn-ea"/>
                <a:cs typeface="楷体_GB2312"/>
              </a:defRPr>
            </a:lvl1pPr>
            <a:lvl2pPr marL="742950" indent="-285750" algn="l" rtl="0" eaLnBrk="0" fontAlgn="base" hangingPunct="0">
              <a:lnSpc>
                <a:spcPct val="140000"/>
              </a:lnSpc>
              <a:spcBef>
                <a:spcPct val="20000"/>
              </a:spcBef>
              <a:spcAft>
                <a:spcPct val="0"/>
              </a:spcAft>
              <a:buClr>
                <a:schemeClr val="accent2"/>
              </a:buClr>
              <a:buFont typeface="Wingdings" panose="05000000000000000000" pitchFamily="2" charset="2"/>
              <a:buChar char="p"/>
              <a:defRPr sz="2000" b="1">
                <a:solidFill>
                  <a:srgbClr val="003399"/>
                </a:solidFill>
                <a:latin typeface="+mn-lt"/>
                <a:ea typeface="+mn-ea"/>
                <a:cs typeface="楷体_GB2312"/>
              </a:defRPr>
            </a:lvl2pPr>
            <a:lvl3pPr marL="1143000" indent="-228600" algn="l" rtl="0" eaLnBrk="0" fontAlgn="base" hangingPunct="0">
              <a:lnSpc>
                <a:spcPct val="140000"/>
              </a:lnSpc>
              <a:spcBef>
                <a:spcPct val="20000"/>
              </a:spcBef>
              <a:spcAft>
                <a:spcPct val="0"/>
              </a:spcAft>
              <a:buClr>
                <a:schemeClr val="accent2"/>
              </a:buClr>
              <a:buFont typeface="Wingdings" panose="05000000000000000000" pitchFamily="2" charset="2"/>
              <a:buChar char="Ø"/>
              <a:defRPr sz="2400" b="1">
                <a:solidFill>
                  <a:srgbClr val="003399"/>
                </a:solidFill>
                <a:latin typeface="+mn-lt"/>
                <a:ea typeface="+mn-ea"/>
                <a:cs typeface="楷体_GB2312"/>
              </a:defRPr>
            </a:lvl3pPr>
            <a:lvl4pPr marL="1600200" indent="-228600" algn="l" rtl="0" eaLnBrk="0" fontAlgn="base" hangingPunct="0">
              <a:lnSpc>
                <a:spcPct val="140000"/>
              </a:lnSpc>
              <a:spcBef>
                <a:spcPct val="20000"/>
              </a:spcBef>
              <a:spcAft>
                <a:spcPct val="0"/>
              </a:spcAft>
              <a:buClr>
                <a:schemeClr val="accent2"/>
              </a:buClr>
              <a:buFont typeface="Wingdings" panose="05000000000000000000" pitchFamily="2" charset="2"/>
              <a:buChar char="ü"/>
              <a:defRPr sz="1600" b="1">
                <a:solidFill>
                  <a:srgbClr val="003399"/>
                </a:solidFill>
                <a:latin typeface="+mn-lt"/>
                <a:ea typeface="+mn-ea"/>
                <a:cs typeface="楷体_GB2312"/>
              </a:defRPr>
            </a:lvl4pPr>
            <a:lvl5pPr marL="2057400" indent="-228600" algn="l" rtl="0" eaLnBrk="0" fontAlgn="base" hangingPunct="0">
              <a:lnSpc>
                <a:spcPct val="140000"/>
              </a:lnSpc>
              <a:spcBef>
                <a:spcPct val="20000"/>
              </a:spcBef>
              <a:spcAft>
                <a:spcPct val="0"/>
              </a:spcAft>
              <a:buChar char="»"/>
              <a:defRPr sz="2000">
                <a:solidFill>
                  <a:schemeClr val="tx1"/>
                </a:solidFill>
                <a:latin typeface="+mn-lt"/>
                <a:ea typeface="宋体" panose="02010600030101010101" pitchFamily="2" charset="-122"/>
                <a:cs typeface="楷体_GB2312"/>
              </a:defRPr>
            </a:lvl5pPr>
            <a:lvl6pPr marL="2514600" indent="-228600" algn="l" rtl="0" fontAlgn="base">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fontAlgn="base">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fontAlgn="base">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fontAlgn="base">
              <a:spcBef>
                <a:spcPct val="20000"/>
              </a:spcBef>
              <a:spcAft>
                <a:spcPct val="0"/>
              </a:spcAft>
              <a:buChar char="»"/>
              <a:defRPr sz="2000">
                <a:solidFill>
                  <a:schemeClr val="tx1"/>
                </a:solidFill>
                <a:latin typeface="+mn-lt"/>
                <a:ea typeface="宋体" panose="02010600030101010101" pitchFamily="2" charset="-122"/>
              </a:defRPr>
            </a:lvl9pPr>
          </a:lstStyle>
          <a:p>
            <a:pPr>
              <a:spcAft>
                <a:spcPts val="600"/>
              </a:spcAft>
              <a:buClr>
                <a:srgbClr val="333399"/>
              </a:buClr>
              <a:buFont typeface="Wingdings" panose="05000000000000000000" charset="0"/>
              <a:buChar char="n"/>
            </a:pPr>
            <a:r>
              <a:rPr lang="zh-CN" dirty="0">
                <a:solidFill>
                  <a:schemeClr val="tx1"/>
                </a:solidFill>
                <a:highlight>
                  <a:srgbClr val="FFFF00"/>
                </a:highlight>
                <a:latin typeface="方正小标宋简体" panose="02000000000000000000" charset="-122"/>
                <a:ea typeface="方正小标宋简体" panose="02000000000000000000" charset="-122"/>
                <a:cs typeface="宋体" panose="02010600030101010101" pitchFamily="2" charset="-122"/>
                <a:sym typeface="方正小标宋简体" panose="02000000000000000000" charset="-122"/>
              </a:rPr>
              <a:t>哪些病例需要进行死亡补发报卡？</a:t>
            </a:r>
            <a:endParaRPr lang="zh-CN" dirty="0">
              <a:solidFill>
                <a:schemeClr val="tx1"/>
              </a:solidFill>
              <a:latin typeface="方正小标宋简体" panose="02000000000000000000" charset="-122"/>
              <a:ea typeface="方正小标宋简体" panose="02000000000000000000" charset="-122"/>
              <a:cs typeface="宋体" panose="02010600030101010101" pitchFamily="2" charset="-122"/>
              <a:sym typeface="方正小标宋简体" panose="02000000000000000000" charset="-122"/>
            </a:endParaRPr>
          </a:p>
          <a:p>
            <a:pPr lvl="1">
              <a:spcAft>
                <a:spcPts val="600"/>
              </a:spcAft>
              <a:buClr>
                <a:srgbClr val="000000"/>
              </a:buClr>
              <a:buFont typeface="Wingdings" panose="05000000000000000000" charset="0"/>
              <a:buChar char="ü"/>
            </a:pPr>
            <a:r>
              <a:rPr lang="zh-CN" b="0" dirty="0">
                <a:solidFill>
                  <a:schemeClr val="tx1"/>
                </a:solidFill>
                <a:latin typeface="方正小标宋简体" panose="02000000000000000000" charset="-122"/>
                <a:ea typeface="方正小标宋简体" panose="02000000000000000000" charset="-122"/>
                <a:cs typeface="宋体" panose="02010600030101010101" pitchFamily="2" charset="-122"/>
                <a:sym typeface="方正小标宋简体" panose="02000000000000000000" charset="-122"/>
              </a:rPr>
              <a:t>因心脑血管疾病发病后</a:t>
            </a:r>
            <a:r>
              <a:rPr lang="zh-CN" b="0" dirty="0">
                <a:solidFill>
                  <a:srgbClr val="FF0000"/>
                </a:solidFill>
                <a:latin typeface="方正小标宋简体" panose="02000000000000000000" charset="-122"/>
                <a:ea typeface="方正小标宋简体" panose="02000000000000000000" charset="-122"/>
                <a:cs typeface="宋体" panose="02010600030101010101" pitchFamily="2" charset="-122"/>
                <a:sym typeface="方正小标宋简体" panose="02000000000000000000" charset="-122"/>
              </a:rPr>
              <a:t>有就诊</a:t>
            </a:r>
            <a:r>
              <a:rPr lang="zh-CN" b="0" dirty="0">
                <a:solidFill>
                  <a:schemeClr val="tx1"/>
                </a:solidFill>
                <a:latin typeface="方正小标宋简体" panose="02000000000000000000" charset="-122"/>
                <a:ea typeface="方正小标宋简体" panose="02000000000000000000" charset="-122"/>
                <a:cs typeface="宋体" panose="02010600030101010101" pitchFamily="2" charset="-122"/>
                <a:sym typeface="方正小标宋简体" panose="02000000000000000000" charset="-122"/>
              </a:rPr>
              <a:t>但未治疗</a:t>
            </a:r>
            <a:r>
              <a:rPr lang="zh-CN" b="0" dirty="0">
                <a:solidFill>
                  <a:srgbClr val="FF0000"/>
                </a:solidFill>
                <a:latin typeface="方正小标宋简体" panose="02000000000000000000" charset="-122"/>
                <a:ea typeface="方正小标宋简体" panose="02000000000000000000" charset="-122"/>
                <a:cs typeface="宋体" panose="02010600030101010101" pitchFamily="2" charset="-122"/>
                <a:sym typeface="方正小标宋简体" panose="02000000000000000000" charset="-122"/>
              </a:rPr>
              <a:t>死于家中</a:t>
            </a:r>
            <a:r>
              <a:rPr lang="zh-CN" b="0" dirty="0">
                <a:solidFill>
                  <a:schemeClr val="tx1"/>
                </a:solidFill>
                <a:latin typeface="方正小标宋简体" panose="02000000000000000000" charset="-122"/>
                <a:ea typeface="方正小标宋简体" panose="02000000000000000000" charset="-122"/>
                <a:cs typeface="宋体" panose="02010600030101010101" pitchFamily="2" charset="-122"/>
                <a:sym typeface="方正小标宋简体" panose="02000000000000000000" charset="-122"/>
              </a:rPr>
              <a:t>的病例，或</a:t>
            </a:r>
            <a:r>
              <a:rPr lang="zh-CN" b="0" dirty="0">
                <a:solidFill>
                  <a:srgbClr val="FF0000"/>
                </a:solidFill>
                <a:latin typeface="方正小标宋简体" panose="02000000000000000000" charset="-122"/>
                <a:ea typeface="方正小标宋简体" panose="02000000000000000000" charset="-122"/>
                <a:cs typeface="宋体" panose="02010600030101010101" pitchFamily="2" charset="-122"/>
                <a:sym typeface="方正小标宋简体" panose="02000000000000000000" charset="-122"/>
              </a:rPr>
              <a:t>死后推断</a:t>
            </a:r>
            <a:r>
              <a:rPr lang="zh-CN" b="0" dirty="0">
                <a:solidFill>
                  <a:schemeClr val="tx1"/>
                </a:solidFill>
                <a:latin typeface="方正小标宋简体" panose="02000000000000000000" charset="-122"/>
                <a:ea typeface="方正小标宋简体" panose="02000000000000000000" charset="-122"/>
                <a:cs typeface="宋体" panose="02010600030101010101" pitchFamily="2" charset="-122"/>
                <a:sym typeface="方正小标宋简体" panose="02000000000000000000" charset="-122"/>
              </a:rPr>
              <a:t>为报告范围内的心脑血管疾病病例</a:t>
            </a:r>
            <a:endParaRPr lang="zh-CN" b="0" dirty="0">
              <a:solidFill>
                <a:schemeClr val="tx1"/>
              </a:solidFill>
              <a:latin typeface="方正小标宋简体" panose="02000000000000000000" charset="-122"/>
              <a:ea typeface="方正小标宋简体" panose="02000000000000000000" charset="-122"/>
              <a:cs typeface="宋体" panose="02010600030101010101" pitchFamily="2" charset="-122"/>
              <a:sym typeface="方正小标宋简体" panose="02000000000000000000" charset="-122"/>
            </a:endParaRPr>
          </a:p>
          <a:p>
            <a:pPr>
              <a:spcAft>
                <a:spcPts val="600"/>
              </a:spcAft>
              <a:buClr>
                <a:srgbClr val="333399"/>
              </a:buClr>
              <a:buFont typeface="Wingdings" panose="05000000000000000000" charset="0"/>
              <a:buChar char="n"/>
            </a:pPr>
            <a:r>
              <a:rPr lang="zh-CN" dirty="0">
                <a:solidFill>
                  <a:schemeClr val="tx1"/>
                </a:solidFill>
                <a:highlight>
                  <a:srgbClr val="FFFF00"/>
                </a:highlight>
                <a:latin typeface="方正小标宋简体" panose="02000000000000000000" charset="-122"/>
                <a:ea typeface="方正小标宋简体" panose="02000000000000000000" charset="-122"/>
                <a:cs typeface="宋体" panose="02010600030101010101" pitchFamily="2" charset="-122"/>
                <a:sym typeface="+mn-ea"/>
              </a:rPr>
              <a:t>死亡补发名单哪里来？</a:t>
            </a:r>
            <a:endParaRPr lang="zh-CN" dirty="0">
              <a:solidFill>
                <a:schemeClr val="accent2"/>
              </a:solidFill>
              <a:highlight>
                <a:srgbClr val="FFFF00"/>
              </a:highlight>
              <a:latin typeface="方正小标宋简体" panose="02000000000000000000" charset="-122"/>
              <a:ea typeface="方正小标宋简体" panose="02000000000000000000" charset="-122"/>
              <a:cs typeface="宋体" panose="02010600030101010101" pitchFamily="2" charset="-122"/>
              <a:sym typeface="+mn-ea"/>
            </a:endParaRPr>
          </a:p>
          <a:p>
            <a:pPr lvl="1">
              <a:spcAft>
                <a:spcPts val="600"/>
              </a:spcAft>
              <a:buClr>
                <a:srgbClr val="000000"/>
              </a:buClr>
              <a:buFont typeface="Wingdings" panose="05000000000000000000" charset="0"/>
              <a:buChar char="ü"/>
            </a:pPr>
            <a:r>
              <a:rPr lang="zh-CN" dirty="0">
                <a:solidFill>
                  <a:srgbClr val="FF0000"/>
                </a:solidFill>
                <a:latin typeface="方正小标宋简体" panose="02000000000000000000" charset="-122"/>
                <a:ea typeface="方正小标宋简体" panose="02000000000000000000" charset="-122"/>
                <a:cs typeface="宋体" panose="02010600030101010101" pitchFamily="2" charset="-122"/>
                <a:sym typeface="+mn-ea"/>
              </a:rPr>
              <a:t>由县（市区）疾控中心提供</a:t>
            </a:r>
            <a:r>
              <a:rPr lang="zh-CN" b="0" dirty="0">
                <a:solidFill>
                  <a:schemeClr val="tx1"/>
                </a:solidFill>
                <a:latin typeface="方正小标宋简体" panose="02000000000000000000" charset="-122"/>
                <a:ea typeface="方正小标宋简体" panose="02000000000000000000" charset="-122"/>
                <a:cs typeface="宋体" panose="02010600030101010101" pitchFamily="2" charset="-122"/>
                <a:sym typeface="+mn-ea"/>
              </a:rPr>
              <a:t>（从死因监测系统全死因链筛选出来的、且经核对未在心脑报告系统中报告过的可能死于心脑血管疾病的病例）</a:t>
            </a:r>
            <a:endParaRPr lang="zh-CN" altLang="en-US" b="0" dirty="0">
              <a:solidFill>
                <a:schemeClr val="tx1"/>
              </a:solidFill>
              <a:latin typeface="方正小标宋简体" panose="02000000000000000000" charset="-122"/>
              <a:ea typeface="方正小标宋简体" panose="02000000000000000000" charset="-122"/>
              <a:cs typeface="宋体" panose="02010600030101010101" pitchFamily="2" charset="-122"/>
              <a:sym typeface="+mn-ea"/>
            </a:endParaRPr>
          </a:p>
        </p:txBody>
      </p:sp>
      <p:sp>
        <p:nvSpPr>
          <p:cNvPr id="2" name="标题 1"/>
          <p:cNvSpPr>
            <a:spLocks noGrp="1"/>
          </p:cNvSpPr>
          <p:nvPr>
            <p:ph type="title"/>
            <p:custDataLst>
              <p:tags r:id="rId3"/>
            </p:custDataLst>
          </p:nvPr>
        </p:nvSpPr>
        <p:spPr/>
        <p:txBody>
          <a:bodyPr>
            <a:normAutofit fontScale="90000"/>
          </a:bodyPr>
          <a:p>
            <a:r>
              <a:rPr lang="zh-CN" altLang="en-US" sz="3555"/>
              <a:t>基层医疗机构</a:t>
            </a:r>
            <a:endParaRPr lang="zh-CN" altLang="en-US" sz="3555"/>
          </a:p>
        </p:txBody>
      </p: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11"/>
          <p:cNvSpPr txBox="1">
            <a:spLocks noGrp="1"/>
          </p:cNvSpPr>
          <p:nvPr>
            <p:custDataLst>
              <p:tags r:id="rId1"/>
            </p:custDataLst>
          </p:nvPr>
        </p:nvSpPr>
        <p:spPr>
          <a:xfrm>
            <a:off x="1412240" y="1844675"/>
            <a:ext cx="7601585" cy="3909060"/>
          </a:xfrm>
          <a:prstGeom prst="rect">
            <a:avLst/>
          </a:prstGeom>
          <a:noFill/>
          <a:ln w="9525">
            <a:noFill/>
          </a:ln>
        </p:spPr>
        <p:txBody>
          <a:bodyPr wrap="square">
            <a:noAutofit/>
          </a:bodyPr>
          <a:lstStyle>
            <a:lvl1pPr marL="342900" indent="-342900" algn="l" rtl="0" eaLnBrk="0" fontAlgn="base" hangingPunct="0">
              <a:lnSpc>
                <a:spcPct val="140000"/>
              </a:lnSpc>
              <a:spcBef>
                <a:spcPct val="20000"/>
              </a:spcBef>
              <a:spcAft>
                <a:spcPct val="0"/>
              </a:spcAft>
              <a:buClr>
                <a:schemeClr val="accent2"/>
              </a:buClr>
              <a:buFont typeface="Wingdings" panose="05000000000000000000" pitchFamily="2" charset="2"/>
              <a:buChar char="n"/>
              <a:defRPr sz="2400" b="1">
                <a:solidFill>
                  <a:srgbClr val="003399"/>
                </a:solidFill>
                <a:latin typeface="+mn-lt"/>
                <a:ea typeface="+mn-ea"/>
                <a:cs typeface="楷体_GB2312"/>
              </a:defRPr>
            </a:lvl1pPr>
            <a:lvl2pPr marL="742950" indent="-285750" algn="l" rtl="0" eaLnBrk="0" fontAlgn="base" hangingPunct="0">
              <a:lnSpc>
                <a:spcPct val="140000"/>
              </a:lnSpc>
              <a:spcBef>
                <a:spcPct val="20000"/>
              </a:spcBef>
              <a:spcAft>
                <a:spcPct val="0"/>
              </a:spcAft>
              <a:buClr>
                <a:schemeClr val="accent2"/>
              </a:buClr>
              <a:buFont typeface="Wingdings" panose="05000000000000000000" pitchFamily="2" charset="2"/>
              <a:buChar char="p"/>
              <a:defRPr sz="2000" b="1">
                <a:solidFill>
                  <a:srgbClr val="003399"/>
                </a:solidFill>
                <a:latin typeface="+mn-lt"/>
                <a:ea typeface="+mn-ea"/>
                <a:cs typeface="楷体_GB2312"/>
              </a:defRPr>
            </a:lvl2pPr>
            <a:lvl3pPr marL="1143000" indent="-228600" algn="l" rtl="0" eaLnBrk="0" fontAlgn="base" hangingPunct="0">
              <a:lnSpc>
                <a:spcPct val="140000"/>
              </a:lnSpc>
              <a:spcBef>
                <a:spcPct val="20000"/>
              </a:spcBef>
              <a:spcAft>
                <a:spcPct val="0"/>
              </a:spcAft>
              <a:buClr>
                <a:schemeClr val="accent2"/>
              </a:buClr>
              <a:buFont typeface="Wingdings" panose="05000000000000000000" pitchFamily="2" charset="2"/>
              <a:buChar char="Ø"/>
              <a:defRPr sz="2400" b="1">
                <a:solidFill>
                  <a:srgbClr val="003399"/>
                </a:solidFill>
                <a:latin typeface="+mn-lt"/>
                <a:ea typeface="+mn-ea"/>
                <a:cs typeface="楷体_GB2312"/>
              </a:defRPr>
            </a:lvl3pPr>
            <a:lvl4pPr marL="1600200" indent="-228600" algn="l" rtl="0" eaLnBrk="0" fontAlgn="base" hangingPunct="0">
              <a:lnSpc>
                <a:spcPct val="140000"/>
              </a:lnSpc>
              <a:spcBef>
                <a:spcPct val="20000"/>
              </a:spcBef>
              <a:spcAft>
                <a:spcPct val="0"/>
              </a:spcAft>
              <a:buClr>
                <a:schemeClr val="accent2"/>
              </a:buClr>
              <a:buFont typeface="Wingdings" panose="05000000000000000000" pitchFamily="2" charset="2"/>
              <a:buChar char="ü"/>
              <a:defRPr sz="1600" b="1">
                <a:solidFill>
                  <a:srgbClr val="003399"/>
                </a:solidFill>
                <a:latin typeface="+mn-lt"/>
                <a:ea typeface="+mn-ea"/>
                <a:cs typeface="楷体_GB2312"/>
              </a:defRPr>
            </a:lvl4pPr>
            <a:lvl5pPr marL="2057400" indent="-228600" algn="l" rtl="0" eaLnBrk="0" fontAlgn="base" hangingPunct="0">
              <a:lnSpc>
                <a:spcPct val="140000"/>
              </a:lnSpc>
              <a:spcBef>
                <a:spcPct val="20000"/>
              </a:spcBef>
              <a:spcAft>
                <a:spcPct val="0"/>
              </a:spcAft>
              <a:buChar char="»"/>
              <a:defRPr sz="2000">
                <a:solidFill>
                  <a:schemeClr val="tx1"/>
                </a:solidFill>
                <a:latin typeface="+mn-lt"/>
                <a:ea typeface="宋体" panose="02010600030101010101" pitchFamily="2" charset="-122"/>
                <a:cs typeface="楷体_GB2312"/>
              </a:defRPr>
            </a:lvl5pPr>
            <a:lvl6pPr marL="2514600" indent="-228600" algn="l" rtl="0" fontAlgn="base">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fontAlgn="base">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fontAlgn="base">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fontAlgn="base">
              <a:spcBef>
                <a:spcPct val="20000"/>
              </a:spcBef>
              <a:spcAft>
                <a:spcPct val="0"/>
              </a:spcAft>
              <a:buChar char="»"/>
              <a:defRPr sz="2000">
                <a:solidFill>
                  <a:schemeClr val="tx1"/>
                </a:solidFill>
                <a:latin typeface="+mn-lt"/>
                <a:ea typeface="宋体" panose="02010600030101010101" pitchFamily="2" charset="-122"/>
              </a:defRPr>
            </a:lvl9pPr>
          </a:lstStyle>
          <a:p>
            <a:pPr>
              <a:spcAft>
                <a:spcPts val="600"/>
              </a:spcAft>
              <a:buClr>
                <a:srgbClr val="333399"/>
              </a:buClr>
              <a:buFont typeface="Wingdings" panose="05000000000000000000" charset="0"/>
              <a:buChar char="n"/>
            </a:pPr>
            <a:r>
              <a:rPr lang="zh-CN" dirty="0">
                <a:solidFill>
                  <a:schemeClr val="tx1"/>
                </a:solidFill>
                <a:highlight>
                  <a:srgbClr val="FFFF00"/>
                </a:highlight>
                <a:latin typeface="方正小标宋简体" panose="02000000000000000000" charset="-122"/>
                <a:ea typeface="方正小标宋简体" panose="02000000000000000000" charset="-122"/>
                <a:cs typeface="+mn-ea"/>
                <a:sym typeface="方正小标宋简体" panose="02000000000000000000" charset="-122"/>
              </a:rPr>
              <a:t>拿到死亡补发名单后要怎么做？</a:t>
            </a:r>
            <a:endParaRPr lang="zh-CN" dirty="0">
              <a:solidFill>
                <a:schemeClr val="tx1"/>
              </a:solidFill>
              <a:latin typeface="+mn-ea"/>
              <a:ea typeface="宋体" panose="02010600030101010101" pitchFamily="2" charset="-122"/>
              <a:cs typeface="+mn-ea"/>
            </a:endParaRPr>
          </a:p>
          <a:p>
            <a:pPr marL="0" indent="0">
              <a:spcAft>
                <a:spcPts val="600"/>
              </a:spcAft>
              <a:buClr>
                <a:srgbClr val="000000"/>
              </a:buClr>
              <a:buFont typeface="Wingdings" panose="05000000000000000000" charset="0"/>
              <a:buNone/>
            </a:pPr>
            <a:endParaRPr lang="zh-CN" sz="1800" u="sng" dirty="0">
              <a:solidFill>
                <a:schemeClr val="tx1"/>
              </a:solidFill>
              <a:latin typeface="方正小标宋简体" panose="02000000000000000000" charset="-122"/>
              <a:ea typeface="方正小标宋简体" panose="02000000000000000000" charset="-122"/>
              <a:cs typeface="+mn-ea"/>
              <a:sym typeface="+mn-ea"/>
            </a:endParaRPr>
          </a:p>
          <a:p>
            <a:pPr marL="0" indent="0">
              <a:spcAft>
                <a:spcPts val="600"/>
              </a:spcAft>
              <a:buClr>
                <a:srgbClr val="000000"/>
              </a:buClr>
              <a:buFont typeface="Wingdings" panose="05000000000000000000" charset="0"/>
              <a:buNone/>
            </a:pPr>
            <a:r>
              <a:rPr lang="zh-CN" sz="2000" u="sng" dirty="0">
                <a:solidFill>
                  <a:schemeClr val="tx1"/>
                </a:solidFill>
                <a:latin typeface="方正小标宋简体" panose="02000000000000000000" charset="-122"/>
                <a:ea typeface="方正小标宋简体" panose="02000000000000000000" charset="-122"/>
                <a:cs typeface="+mn-ea"/>
                <a:sym typeface="+mn-ea"/>
              </a:rPr>
              <a:t>第一种情况：有就诊但未治疗死于家中的病例</a:t>
            </a:r>
            <a:endParaRPr lang="zh-CN" sz="2000" u="sng" dirty="0">
              <a:solidFill>
                <a:schemeClr val="tx1"/>
              </a:solidFill>
              <a:latin typeface="方正小标宋简体" panose="02000000000000000000" charset="-122"/>
              <a:ea typeface="方正小标宋简体" panose="02000000000000000000" charset="-122"/>
              <a:cs typeface="+mn-ea"/>
              <a:sym typeface="方正小标宋简体" panose="02000000000000000000" charset="-122"/>
            </a:endParaRPr>
          </a:p>
          <a:p>
            <a:pPr marL="285750" lvl="1">
              <a:lnSpc>
                <a:spcPct val="150000"/>
              </a:lnSpc>
              <a:spcAft>
                <a:spcPts val="600"/>
              </a:spcAft>
              <a:buClr>
                <a:srgbClr val="333399"/>
              </a:buClr>
              <a:buFont typeface="Wingdings" panose="05000000000000000000" charset="0"/>
              <a:buChar char="ü"/>
            </a:pPr>
            <a:r>
              <a:rPr lang="zh-CN" sz="1800" b="0" dirty="0">
                <a:solidFill>
                  <a:schemeClr val="tx1"/>
                </a:solidFill>
                <a:latin typeface="方正小标宋简体" panose="02000000000000000000" charset="-122"/>
                <a:ea typeface="方正小标宋简体" panose="02000000000000000000" charset="-122"/>
                <a:cs typeface="+mn-ea"/>
                <a:sym typeface="方正小标宋简体" panose="02000000000000000000" charset="-122"/>
              </a:rPr>
              <a:t>与死者家属核实（电话或入户）相关情况，包括：</a:t>
            </a:r>
            <a:r>
              <a:rPr lang="zh-CN" altLang="en-US" sz="1800" b="0" dirty="0">
                <a:solidFill>
                  <a:schemeClr val="tx1"/>
                </a:solidFill>
                <a:latin typeface="方正小标宋简体" panose="02000000000000000000" charset="-122"/>
                <a:ea typeface="方正小标宋简体" panose="02000000000000000000" charset="-122"/>
                <a:cs typeface="+mn-ea"/>
                <a:sym typeface="+mn-ea"/>
              </a:rPr>
              <a:t>死者生前</a:t>
            </a:r>
            <a:r>
              <a:rPr lang="zh-CN" altLang="en-US" sz="1800" b="0" dirty="0">
                <a:solidFill>
                  <a:schemeClr val="tx1"/>
                </a:solidFill>
                <a:latin typeface="方正小标宋简体" panose="02000000000000000000" charset="-122"/>
                <a:ea typeface="方正小标宋简体" panose="02000000000000000000" charset="-122"/>
                <a:cs typeface="+mn-ea"/>
                <a:sym typeface="方正小标宋简体" panose="02000000000000000000" charset="-122"/>
              </a:rPr>
              <a:t>做过什么检查？医生诊断是什么？若</a:t>
            </a:r>
            <a:r>
              <a:rPr lang="zh-CN" altLang="en-US" sz="1800" b="0" dirty="0">
                <a:solidFill>
                  <a:srgbClr val="FF0000"/>
                </a:solidFill>
                <a:latin typeface="方正小标宋简体" panose="02000000000000000000" charset="-122"/>
                <a:ea typeface="方正小标宋简体" panose="02000000000000000000" charset="-122"/>
                <a:cs typeface="+mn-ea"/>
                <a:sym typeface="方正小标宋简体" panose="02000000000000000000" charset="-122"/>
              </a:rPr>
              <a:t>诊断</a:t>
            </a:r>
            <a:r>
              <a:rPr lang="zh-CN" altLang="en-US" sz="1800" b="0" dirty="0">
                <a:solidFill>
                  <a:schemeClr val="tx1"/>
                </a:solidFill>
                <a:latin typeface="方正小标宋简体" panose="02000000000000000000" charset="-122"/>
                <a:ea typeface="方正小标宋简体" panose="02000000000000000000" charset="-122"/>
                <a:cs typeface="+mn-ea"/>
                <a:sym typeface="方正小标宋简体" panose="02000000000000000000" charset="-122"/>
              </a:rPr>
              <a:t>属于报告病种者，则按报告要求</a:t>
            </a:r>
            <a:r>
              <a:rPr lang="zh-CN" altLang="en-US" sz="1800" b="0" dirty="0">
                <a:solidFill>
                  <a:srgbClr val="FF0000"/>
                </a:solidFill>
                <a:latin typeface="方正小标宋简体" panose="02000000000000000000" charset="-122"/>
                <a:ea typeface="方正小标宋简体" panose="02000000000000000000" charset="-122"/>
                <a:cs typeface="+mn-ea"/>
                <a:sym typeface="方正小标宋简体" panose="02000000000000000000" charset="-122"/>
              </a:rPr>
              <a:t>补报</a:t>
            </a:r>
            <a:r>
              <a:rPr lang="zh-CN" altLang="en-US" sz="1800" b="0" dirty="0">
                <a:solidFill>
                  <a:schemeClr val="tx1"/>
                </a:solidFill>
                <a:latin typeface="方正小标宋简体" panose="02000000000000000000" charset="-122"/>
                <a:ea typeface="方正小标宋简体" panose="02000000000000000000" charset="-122"/>
                <a:cs typeface="+mn-ea"/>
                <a:sym typeface="方正小标宋简体" panose="02000000000000000000" charset="-122"/>
              </a:rPr>
              <a:t>报告卡；</a:t>
            </a:r>
            <a:r>
              <a:rPr lang="zh-CN" altLang="en-US" sz="1800" b="0" dirty="0">
                <a:solidFill>
                  <a:schemeClr val="tx1"/>
                </a:solidFill>
                <a:latin typeface="方正小标宋简体" panose="02000000000000000000" charset="-122"/>
                <a:ea typeface="方正小标宋简体" panose="02000000000000000000" charset="-122"/>
                <a:cs typeface="+mn-ea"/>
                <a:sym typeface="+mn-ea"/>
              </a:rPr>
              <a:t>若</a:t>
            </a:r>
            <a:r>
              <a:rPr lang="zh-CN" altLang="en-US" sz="1800" b="0" dirty="0">
                <a:solidFill>
                  <a:srgbClr val="FF0000"/>
                </a:solidFill>
                <a:latin typeface="方正小标宋简体" panose="02000000000000000000" charset="-122"/>
                <a:ea typeface="方正小标宋简体" panose="02000000000000000000" charset="-122"/>
                <a:cs typeface="+mn-ea"/>
                <a:sym typeface="+mn-ea"/>
              </a:rPr>
              <a:t>不符合</a:t>
            </a:r>
            <a:r>
              <a:rPr lang="zh-CN" altLang="en-US" sz="1800" b="0" dirty="0">
                <a:solidFill>
                  <a:schemeClr val="tx1"/>
                </a:solidFill>
                <a:latin typeface="方正小标宋简体" panose="02000000000000000000" charset="-122"/>
                <a:ea typeface="方正小标宋简体" panose="02000000000000000000" charset="-122"/>
                <a:cs typeface="+mn-ea"/>
                <a:sym typeface="+mn-ea"/>
              </a:rPr>
              <a:t>报告病种，则此病例</a:t>
            </a:r>
            <a:r>
              <a:rPr lang="zh-CN" altLang="en-US" sz="1800" b="0" dirty="0">
                <a:solidFill>
                  <a:srgbClr val="FF0000"/>
                </a:solidFill>
                <a:latin typeface="方正小标宋简体" panose="02000000000000000000" charset="-122"/>
                <a:ea typeface="方正小标宋简体" panose="02000000000000000000" charset="-122"/>
                <a:cs typeface="+mn-ea"/>
                <a:sym typeface="+mn-ea"/>
              </a:rPr>
              <a:t>不处理</a:t>
            </a:r>
            <a:endParaRPr lang="zh-CN" altLang="en-US" sz="1800" b="0" dirty="0">
              <a:solidFill>
                <a:srgbClr val="FF0000"/>
              </a:solidFill>
              <a:latin typeface="方正小标宋简体" panose="02000000000000000000" charset="-122"/>
              <a:ea typeface="方正小标宋简体" panose="02000000000000000000" charset="-122"/>
              <a:cs typeface="+mn-ea"/>
              <a:sym typeface="+mn-ea"/>
            </a:endParaRPr>
          </a:p>
          <a:p>
            <a:pPr marL="285750" lvl="1">
              <a:lnSpc>
                <a:spcPct val="150000"/>
              </a:lnSpc>
              <a:spcAft>
                <a:spcPts val="600"/>
              </a:spcAft>
              <a:buClr>
                <a:srgbClr val="333399"/>
              </a:buClr>
              <a:buFont typeface="Wingdings" panose="05000000000000000000" charset="0"/>
              <a:buChar char="ü"/>
            </a:pPr>
            <a:endParaRPr lang="zh-CN" altLang="en-US" sz="1600" b="0" dirty="0">
              <a:solidFill>
                <a:schemeClr val="tx1"/>
              </a:solidFill>
              <a:latin typeface="方正小标宋简体" panose="02000000000000000000" charset="-122"/>
              <a:ea typeface="方正小标宋简体" panose="02000000000000000000" charset="-122"/>
              <a:cs typeface="+mn-ea"/>
              <a:sym typeface="+mn-ea"/>
            </a:endParaRPr>
          </a:p>
          <a:p>
            <a:pPr marL="0" indent="0">
              <a:spcAft>
                <a:spcPts val="600"/>
              </a:spcAft>
              <a:buClr>
                <a:srgbClr val="000000"/>
              </a:buClr>
              <a:buFont typeface="Wingdings" panose="05000000000000000000" charset="0"/>
              <a:buNone/>
            </a:pPr>
            <a:r>
              <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注意：</a:t>
            </a:r>
            <a:r>
              <a:rPr lang="zh-CN" altLang="en-US" sz="18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排除</a:t>
            </a:r>
            <a:r>
              <a:rPr lang="zh-CN" altLang="en-US" sz="1800" b="0" dirty="0">
                <a:solidFill>
                  <a:schemeClr val="tx1"/>
                </a:solidFill>
                <a:highlight>
                  <a:srgbClr val="FFFF00"/>
                </a:highlight>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慢性</a:t>
            </a:r>
            <a:r>
              <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脑卒中或</a:t>
            </a:r>
            <a:r>
              <a:rPr lang="zh-CN" altLang="en-US" sz="1800" b="0" dirty="0">
                <a:solidFill>
                  <a:schemeClr val="tx1"/>
                </a:solidFill>
                <a:highlight>
                  <a:srgbClr val="FFFF00"/>
                </a:highlight>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卒中后遗症</a:t>
            </a:r>
            <a:r>
              <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（如</a:t>
            </a:r>
            <a:r>
              <a:rPr lang="zh-CN" altLang="en-US" sz="1800" b="0" dirty="0">
                <a:solidFill>
                  <a:schemeClr val="tx1"/>
                </a:solidFill>
                <a:highlight>
                  <a:srgbClr val="FFFF00"/>
                </a:highlight>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发病到死亡</a:t>
            </a:r>
            <a:r>
              <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时间</a:t>
            </a:r>
            <a:r>
              <a:rPr lang="zh-CN" altLang="en-US" sz="1800" b="0" dirty="0">
                <a:solidFill>
                  <a:schemeClr val="tx1"/>
                </a:solidFill>
                <a:highlight>
                  <a:srgbClr val="FFFF00"/>
                </a:highlight>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超过</a:t>
            </a:r>
            <a:r>
              <a:rPr lang="en-US" altLang="zh-CN" sz="18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1</a:t>
            </a:r>
            <a:r>
              <a:rPr lang="zh-CN" altLang="en-US" sz="18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年</a:t>
            </a:r>
            <a:r>
              <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rPr>
              <a:t>）</a:t>
            </a:r>
            <a:endPar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endParaRPr>
          </a:p>
          <a:p>
            <a:pPr>
              <a:buNone/>
            </a:pPr>
            <a:endPar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endParaRPr>
          </a:p>
        </p:txBody>
      </p:sp>
      <p:sp>
        <p:nvSpPr>
          <p:cNvPr id="6" name="矩形 5"/>
          <p:cNvSpPr/>
          <p:nvPr>
            <p:custDataLst>
              <p:tags r:id="rId2"/>
            </p:custDataLst>
          </p:nvPr>
        </p:nvSpPr>
        <p:spPr>
          <a:xfrm>
            <a:off x="2907030" y="764540"/>
            <a:ext cx="6351270" cy="458470"/>
          </a:xfrm>
          <a:prstGeom prst="rect">
            <a:avLst/>
          </a:prstGeom>
          <a:noFill/>
        </p:spPr>
        <p:txBody>
          <a:bodyPr wrap="square" rtlCol="0">
            <a:noAutofit/>
          </a:bodyPr>
          <a:p>
            <a:pPr algn="ctr">
              <a:lnSpc>
                <a:spcPct val="80000"/>
              </a:lnSpc>
              <a:spcAft>
                <a:spcPts val="0"/>
              </a:spcAft>
            </a:pPr>
            <a:r>
              <a:rPr lang="zh-CN" altLang="en-US" sz="2800" b="1" kern="1200">
                <a:solidFill>
                  <a:schemeClr val="tx1"/>
                </a:solidFill>
                <a:effectLst/>
                <a:latin typeface="微软雅黑" panose="020B0503020204020204" charset="-122"/>
                <a:ea typeface="微软雅黑" panose="020B0503020204020204" charset="-122"/>
                <a:cs typeface="宋体" panose="02010600030101010101" pitchFamily="2" charset="-122"/>
              </a:rPr>
              <a:t>死亡补发报卡</a:t>
            </a:r>
            <a:endParaRPr lang="zh-CN" altLang="en-US" sz="2800" b="1" kern="1200">
              <a:solidFill>
                <a:schemeClr val="tx1"/>
              </a:solidFill>
              <a:effectLst/>
              <a:latin typeface="微软雅黑" panose="020B0503020204020204" charset="-122"/>
              <a:ea typeface="微软雅黑" panose="020B0503020204020204" charset="-122"/>
              <a:cs typeface="宋体" panose="02010600030101010101" pitchFamily="2" charset="-122"/>
            </a:endParaRPr>
          </a:p>
        </p:txBody>
      </p:sp>
      <p:sp>
        <p:nvSpPr>
          <p:cNvPr id="2" name="标题 1"/>
          <p:cNvSpPr>
            <a:spLocks noGrp="1"/>
          </p:cNvSpPr>
          <p:nvPr>
            <p:ph type="title"/>
            <p:custDataLst>
              <p:tags r:id="rId3"/>
            </p:custDataLst>
          </p:nvPr>
        </p:nvSpPr>
        <p:spPr/>
        <p:txBody>
          <a:bodyPr>
            <a:normAutofit fontScale="90000"/>
          </a:bodyPr>
          <a:p>
            <a:r>
              <a:rPr lang="zh-CN" altLang="en-US" sz="3555"/>
              <a:t>基层医疗机构</a:t>
            </a:r>
            <a:endParaRPr lang="zh-CN" altLang="en-US" sz="3555"/>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11"/>
          <p:cNvSpPr txBox="1">
            <a:spLocks noGrp="1"/>
          </p:cNvSpPr>
          <p:nvPr>
            <p:custDataLst>
              <p:tags r:id="rId1"/>
            </p:custDataLst>
          </p:nvPr>
        </p:nvSpPr>
        <p:spPr>
          <a:xfrm>
            <a:off x="1106805" y="1844675"/>
            <a:ext cx="9165590" cy="3691255"/>
          </a:xfrm>
          <a:prstGeom prst="rect">
            <a:avLst/>
          </a:prstGeom>
          <a:noFill/>
          <a:ln w="9525">
            <a:noFill/>
          </a:ln>
        </p:spPr>
        <p:txBody>
          <a:bodyPr wrap="square">
            <a:noAutofit/>
          </a:bodyPr>
          <a:lstStyle>
            <a:lvl1pPr marL="342900" indent="-342900" algn="l" rtl="0" eaLnBrk="0" fontAlgn="base" hangingPunct="0">
              <a:lnSpc>
                <a:spcPct val="140000"/>
              </a:lnSpc>
              <a:spcBef>
                <a:spcPct val="20000"/>
              </a:spcBef>
              <a:spcAft>
                <a:spcPct val="0"/>
              </a:spcAft>
              <a:buClr>
                <a:schemeClr val="accent2"/>
              </a:buClr>
              <a:buFont typeface="Wingdings" panose="05000000000000000000" pitchFamily="2" charset="2"/>
              <a:buChar char="n"/>
              <a:defRPr sz="2400" b="1">
                <a:solidFill>
                  <a:srgbClr val="003399"/>
                </a:solidFill>
                <a:latin typeface="+mn-lt"/>
                <a:ea typeface="+mn-ea"/>
                <a:cs typeface="楷体_GB2312"/>
              </a:defRPr>
            </a:lvl1pPr>
            <a:lvl2pPr marL="742950" indent="-285750" algn="l" rtl="0" eaLnBrk="0" fontAlgn="base" hangingPunct="0">
              <a:lnSpc>
                <a:spcPct val="140000"/>
              </a:lnSpc>
              <a:spcBef>
                <a:spcPct val="20000"/>
              </a:spcBef>
              <a:spcAft>
                <a:spcPct val="0"/>
              </a:spcAft>
              <a:buClr>
                <a:schemeClr val="accent2"/>
              </a:buClr>
              <a:buFont typeface="Wingdings" panose="05000000000000000000" pitchFamily="2" charset="2"/>
              <a:buChar char="p"/>
              <a:defRPr sz="2000" b="1">
                <a:solidFill>
                  <a:srgbClr val="003399"/>
                </a:solidFill>
                <a:latin typeface="+mn-lt"/>
                <a:ea typeface="+mn-ea"/>
                <a:cs typeface="楷体_GB2312"/>
              </a:defRPr>
            </a:lvl2pPr>
            <a:lvl3pPr marL="1143000" indent="-228600" algn="l" rtl="0" eaLnBrk="0" fontAlgn="base" hangingPunct="0">
              <a:lnSpc>
                <a:spcPct val="140000"/>
              </a:lnSpc>
              <a:spcBef>
                <a:spcPct val="20000"/>
              </a:spcBef>
              <a:spcAft>
                <a:spcPct val="0"/>
              </a:spcAft>
              <a:buClr>
                <a:schemeClr val="accent2"/>
              </a:buClr>
              <a:buFont typeface="Wingdings" panose="05000000000000000000" pitchFamily="2" charset="2"/>
              <a:buChar char="Ø"/>
              <a:defRPr sz="2400" b="1">
                <a:solidFill>
                  <a:srgbClr val="003399"/>
                </a:solidFill>
                <a:latin typeface="+mn-lt"/>
                <a:ea typeface="+mn-ea"/>
                <a:cs typeface="楷体_GB2312"/>
              </a:defRPr>
            </a:lvl3pPr>
            <a:lvl4pPr marL="1600200" indent="-228600" algn="l" rtl="0" eaLnBrk="0" fontAlgn="base" hangingPunct="0">
              <a:lnSpc>
                <a:spcPct val="140000"/>
              </a:lnSpc>
              <a:spcBef>
                <a:spcPct val="20000"/>
              </a:spcBef>
              <a:spcAft>
                <a:spcPct val="0"/>
              </a:spcAft>
              <a:buClr>
                <a:schemeClr val="accent2"/>
              </a:buClr>
              <a:buFont typeface="Wingdings" panose="05000000000000000000" pitchFamily="2" charset="2"/>
              <a:buChar char="ü"/>
              <a:defRPr sz="1600" b="1">
                <a:solidFill>
                  <a:srgbClr val="003399"/>
                </a:solidFill>
                <a:latin typeface="+mn-lt"/>
                <a:ea typeface="+mn-ea"/>
                <a:cs typeface="楷体_GB2312"/>
              </a:defRPr>
            </a:lvl4pPr>
            <a:lvl5pPr marL="2057400" indent="-228600" algn="l" rtl="0" eaLnBrk="0" fontAlgn="base" hangingPunct="0">
              <a:lnSpc>
                <a:spcPct val="140000"/>
              </a:lnSpc>
              <a:spcBef>
                <a:spcPct val="20000"/>
              </a:spcBef>
              <a:spcAft>
                <a:spcPct val="0"/>
              </a:spcAft>
              <a:buChar char="»"/>
              <a:defRPr sz="2000">
                <a:solidFill>
                  <a:schemeClr val="tx1"/>
                </a:solidFill>
                <a:latin typeface="+mn-lt"/>
                <a:ea typeface="宋体" panose="02010600030101010101" pitchFamily="2" charset="-122"/>
                <a:cs typeface="楷体_GB2312"/>
              </a:defRPr>
            </a:lvl5pPr>
            <a:lvl6pPr marL="2514600" indent="-228600" algn="l" rtl="0" fontAlgn="base">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fontAlgn="base">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fontAlgn="base">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fontAlgn="base">
              <a:spcBef>
                <a:spcPct val="20000"/>
              </a:spcBef>
              <a:spcAft>
                <a:spcPct val="0"/>
              </a:spcAft>
              <a:buChar char="»"/>
              <a:defRPr sz="2000">
                <a:solidFill>
                  <a:schemeClr val="tx1"/>
                </a:solidFill>
                <a:latin typeface="+mn-lt"/>
                <a:ea typeface="宋体" panose="02010600030101010101" pitchFamily="2" charset="-122"/>
              </a:defRPr>
            </a:lvl9pPr>
          </a:lstStyle>
          <a:p>
            <a:pPr algn="l">
              <a:spcAft>
                <a:spcPts val="600"/>
              </a:spcAft>
              <a:buClr>
                <a:srgbClr val="333399"/>
              </a:buClr>
              <a:buSzTx/>
              <a:buFont typeface="Wingdings" panose="05000000000000000000" charset="0"/>
              <a:buChar char="n"/>
            </a:pPr>
            <a:r>
              <a:rPr lang="zh-CN" dirty="0">
                <a:solidFill>
                  <a:schemeClr val="tx1"/>
                </a:solidFill>
                <a:highlight>
                  <a:srgbClr val="FFFF00"/>
                </a:highlight>
                <a:latin typeface="方正小标宋简体" panose="02000000000000000000" charset="-122"/>
                <a:ea typeface="方正小标宋简体" panose="02000000000000000000" charset="-122"/>
                <a:cs typeface="+mn-ea"/>
                <a:sym typeface="方正小标宋简体" panose="02000000000000000000" charset="-122"/>
              </a:rPr>
              <a:t>拿到死亡补发名单后要怎么做？</a:t>
            </a:r>
            <a:endParaRPr lang="zh-CN" dirty="0">
              <a:solidFill>
                <a:schemeClr val="tx1"/>
              </a:solidFill>
              <a:highlight>
                <a:srgbClr val="FFFF00"/>
              </a:highlight>
              <a:latin typeface="方正小标宋简体" panose="02000000000000000000" charset="-122"/>
              <a:ea typeface="方正小标宋简体" panose="02000000000000000000" charset="-122"/>
              <a:cs typeface="+mn-ea"/>
              <a:sym typeface="方正小标宋简体" panose="02000000000000000000" charset="-122"/>
            </a:endParaRPr>
          </a:p>
          <a:p>
            <a:pPr marL="0" algn="l">
              <a:spcAft>
                <a:spcPts val="600"/>
              </a:spcAft>
              <a:buClr>
                <a:srgbClr val="000000"/>
              </a:buClr>
              <a:buSzTx/>
              <a:buFont typeface="Wingdings" panose="05000000000000000000" charset="0"/>
              <a:buNone/>
            </a:pPr>
            <a:r>
              <a:rPr lang="en-US" altLang="zh-CN" sz="1800" dirty="0">
                <a:solidFill>
                  <a:schemeClr val="tx1"/>
                </a:solidFill>
                <a:latin typeface="+mn-ea"/>
                <a:ea typeface="宋体" panose="02010600030101010101" pitchFamily="2" charset="-122"/>
                <a:cs typeface="+mn-ea"/>
                <a:sym typeface="+mn-ea"/>
              </a:rPr>
              <a:t>    </a:t>
            </a:r>
            <a:endParaRPr lang="en-US" altLang="zh-CN" sz="1800" dirty="0">
              <a:solidFill>
                <a:schemeClr val="tx1"/>
              </a:solidFill>
              <a:latin typeface="+mn-ea"/>
              <a:ea typeface="宋体" panose="02010600030101010101" pitchFamily="2" charset="-122"/>
              <a:cs typeface="+mn-ea"/>
              <a:sym typeface="+mn-ea"/>
            </a:endParaRPr>
          </a:p>
          <a:p>
            <a:pPr marL="0" algn="l">
              <a:spcAft>
                <a:spcPts val="600"/>
              </a:spcAft>
              <a:buClr>
                <a:srgbClr val="000000"/>
              </a:buClr>
              <a:buSzTx/>
              <a:buFont typeface="Wingdings" panose="05000000000000000000" charset="0"/>
              <a:buNone/>
            </a:pPr>
            <a:r>
              <a:rPr lang="en-US" altLang="zh-CN" sz="1800" dirty="0">
                <a:solidFill>
                  <a:schemeClr val="tx1"/>
                </a:solidFill>
                <a:latin typeface="+mn-ea"/>
                <a:ea typeface="宋体" panose="02010600030101010101" pitchFamily="2" charset="-122"/>
                <a:cs typeface="+mn-ea"/>
                <a:sym typeface="+mn-ea"/>
              </a:rPr>
              <a:t>   </a:t>
            </a:r>
            <a:r>
              <a:rPr lang="en-US" altLang="zh-CN" sz="2000" dirty="0">
                <a:solidFill>
                  <a:schemeClr val="tx1"/>
                </a:solidFill>
                <a:latin typeface="+mn-ea"/>
                <a:ea typeface="宋体" panose="02010600030101010101" pitchFamily="2" charset="-122"/>
                <a:cs typeface="+mn-ea"/>
                <a:sym typeface="+mn-ea"/>
              </a:rPr>
              <a:t> </a:t>
            </a:r>
            <a:r>
              <a:rPr lang="zh-CN" sz="2000" u="sng" dirty="0">
                <a:solidFill>
                  <a:schemeClr val="tx1"/>
                </a:solidFill>
                <a:latin typeface="方正小标宋简体" panose="02000000000000000000" charset="-122"/>
                <a:ea typeface="方正小标宋简体" panose="02000000000000000000" charset="-122"/>
                <a:cs typeface="+mn-ea"/>
                <a:sym typeface="+mn-ea"/>
              </a:rPr>
              <a:t>第二种情况：未就诊死于家中，或死后推断病例</a:t>
            </a:r>
            <a:endParaRPr lang="zh-CN" sz="2000" u="sng" dirty="0">
              <a:solidFill>
                <a:schemeClr val="tx1"/>
              </a:solidFill>
              <a:latin typeface="方正小标宋简体" panose="02000000000000000000" charset="-122"/>
              <a:ea typeface="方正小标宋简体" panose="02000000000000000000" charset="-122"/>
              <a:cs typeface="+mn-ea"/>
              <a:sym typeface="方正小标宋简体" panose="02000000000000000000" charset="-122"/>
            </a:endParaRPr>
          </a:p>
          <a:p>
            <a:pPr marL="457200" lvl="2" indent="0">
              <a:lnSpc>
                <a:spcPct val="150000"/>
              </a:lnSpc>
              <a:spcAft>
                <a:spcPts val="600"/>
              </a:spcAft>
              <a:buClr>
                <a:srgbClr val="000000"/>
              </a:buClr>
              <a:buFont typeface="Wingdings" panose="05000000000000000000" charset="0"/>
              <a:buChar char="u"/>
            </a:pPr>
            <a:r>
              <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查看</a:t>
            </a:r>
            <a:r>
              <a:rPr lang="en-US" altLang="zh-CN"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居民死亡医学证明（推断）书</a:t>
            </a:r>
            <a:r>
              <a:rPr lang="en-US" altLang="zh-CN"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中的</a:t>
            </a:r>
            <a:r>
              <a:rPr lang="en-US" altLang="zh-CN"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死亡调查记录</a:t>
            </a:r>
            <a:r>
              <a:rPr lang="en-US" altLang="zh-CN"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r>
              <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描述，若有必要，需进一步</a:t>
            </a:r>
            <a:r>
              <a:rPr lang="zh-CN"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找到死者家属（电话或入户）详细了解死者生前</a:t>
            </a:r>
            <a:r>
              <a:rPr lang="zh-CN" sz="18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病史</a:t>
            </a:r>
            <a:r>
              <a:rPr lang="zh-CN"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和</a:t>
            </a:r>
            <a:r>
              <a:rPr lang="zh-CN" sz="1800" b="0" dirty="0">
                <a:solidFill>
                  <a:srgbClr val="FF0000"/>
                </a:solidFill>
                <a:latin typeface="方正小标宋简体" panose="02000000000000000000" charset="-122"/>
                <a:ea typeface="方正小标宋简体" panose="02000000000000000000" charset="-122"/>
                <a:cs typeface="方正小标宋简体" panose="02000000000000000000" charset="-122"/>
                <a:sym typeface="+mn-ea"/>
              </a:rPr>
              <a:t>临终症状</a:t>
            </a:r>
            <a:r>
              <a:rPr lang="zh-CN"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，再</a:t>
            </a:r>
            <a:r>
              <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根据家属口述和死亡调查记录内容确定是否</a:t>
            </a:r>
            <a:r>
              <a:rPr lang="en-US" altLang="zh-CN"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需要上报</a:t>
            </a:r>
            <a:r>
              <a:rPr lang="zh-CN" altLang="en-US"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，若符合上报要求，核实补充相关信息，完成报卡</a:t>
            </a:r>
            <a:r>
              <a:rPr lang="en-US" altLang="zh-CN" sz="1800" b="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mn-ea"/>
              </a:rPr>
              <a:t>。</a:t>
            </a:r>
            <a:endParaRPr lang="en-US" altLang="zh-CN" sz="1800" b="0" spc="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endParaRPr>
          </a:p>
          <a:p>
            <a:pPr marL="0" indent="0">
              <a:spcAft>
                <a:spcPts val="600"/>
              </a:spcAft>
              <a:buClr>
                <a:srgbClr val="000000"/>
              </a:buClr>
              <a:buFont typeface="Wingdings" panose="05000000000000000000" charset="0"/>
              <a:buNone/>
            </a:pPr>
            <a:endParaRPr lang="en-US" altLang="zh-CN" sz="1800" b="0" spc="0" dirty="0">
              <a:solidFill>
                <a:schemeClr val="tx1"/>
              </a:solidFill>
              <a:latin typeface="方正小标宋简体" panose="02000000000000000000" charset="-122"/>
              <a:ea typeface="方正小标宋简体" panose="02000000000000000000" charset="-122"/>
              <a:cs typeface="方正小标宋简体" panose="02000000000000000000" charset="-122"/>
              <a:sym typeface="方正小标宋简体" panose="02000000000000000000" charset="-122"/>
            </a:endParaRPr>
          </a:p>
        </p:txBody>
      </p:sp>
      <p:sp>
        <p:nvSpPr>
          <p:cNvPr id="6" name="矩形 5"/>
          <p:cNvSpPr/>
          <p:nvPr>
            <p:custDataLst>
              <p:tags r:id="rId2"/>
            </p:custDataLst>
          </p:nvPr>
        </p:nvSpPr>
        <p:spPr>
          <a:xfrm>
            <a:off x="2907030" y="764540"/>
            <a:ext cx="6351270" cy="458470"/>
          </a:xfrm>
          <a:prstGeom prst="rect">
            <a:avLst/>
          </a:prstGeom>
          <a:noFill/>
        </p:spPr>
        <p:txBody>
          <a:bodyPr wrap="square" rtlCol="0">
            <a:noAutofit/>
          </a:bodyPr>
          <a:p>
            <a:pPr algn="ctr">
              <a:lnSpc>
                <a:spcPct val="80000"/>
              </a:lnSpc>
              <a:spcAft>
                <a:spcPts val="0"/>
              </a:spcAft>
            </a:pPr>
            <a:r>
              <a:rPr lang="zh-CN" altLang="en-US" sz="2800" b="1" kern="1200">
                <a:solidFill>
                  <a:schemeClr val="tx1"/>
                </a:solidFill>
                <a:effectLst/>
                <a:latin typeface="微软雅黑" panose="020B0503020204020204" charset="-122"/>
                <a:ea typeface="微软雅黑" panose="020B0503020204020204" charset="-122"/>
                <a:cs typeface="宋体" panose="02010600030101010101" pitchFamily="2" charset="-122"/>
              </a:rPr>
              <a:t>死亡补发报卡</a:t>
            </a:r>
            <a:endParaRPr lang="zh-CN" altLang="en-US" sz="2800" b="1" kern="1200">
              <a:solidFill>
                <a:schemeClr val="tx1"/>
              </a:solidFill>
              <a:effectLst/>
              <a:latin typeface="微软雅黑" panose="020B0503020204020204" charset="-122"/>
              <a:ea typeface="微软雅黑" panose="020B0503020204020204" charset="-122"/>
              <a:cs typeface="宋体" panose="02010600030101010101" pitchFamily="2" charset="-122"/>
            </a:endParaRPr>
          </a:p>
        </p:txBody>
      </p:sp>
      <p:sp>
        <p:nvSpPr>
          <p:cNvPr id="2" name="标题 1"/>
          <p:cNvSpPr>
            <a:spLocks noGrp="1"/>
          </p:cNvSpPr>
          <p:nvPr>
            <p:ph type="title"/>
            <p:custDataLst>
              <p:tags r:id="rId3"/>
            </p:custDataLst>
          </p:nvPr>
        </p:nvSpPr>
        <p:spPr/>
        <p:txBody>
          <a:bodyPr>
            <a:normAutofit fontScale="90000"/>
          </a:bodyPr>
          <a:p>
            <a:r>
              <a:rPr lang="zh-CN" altLang="en-US" sz="3555"/>
              <a:t>基层医疗机构</a:t>
            </a:r>
            <a:endParaRPr lang="zh-CN" altLang="en-US" sz="3555"/>
          </a:p>
        </p:txBody>
      </p:sp>
    </p:spTree>
    <p:custDataLst>
      <p:tags r:id="rId4"/>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10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11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853_1*i*5"/>
  <p:tag name="KSO_WM_TEMPLATE_CATEGORY" val="diagram"/>
  <p:tag name="KSO_WM_TEMPLATE_INDEX" val="20201853"/>
  <p:tag name="KSO_WM_UNIT_LAYERLEVEL" val="1"/>
  <p:tag name="KSO_WM_TAG_VERSION" val="1.0"/>
  <p:tag name="KSO_WM_BEAUTIFY_FLAG" val="#wm#"/>
  <p:tag name="KSO_WM_UNIT_BLOCK" val="0"/>
  <p:tag name="KSO_WM_UNIT_SM_LIMIT_TYPE"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1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1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TAG_VERSION" val="1.0"/>
  <p:tag name="KSO_WM_BEAUTIFY_FLAG" val="#wm#"/>
  <p:tag name="KSO_WM_TEMPLATE_CATEGORY" val="custom"/>
  <p:tag name="KSO_WM_TEMPLATE_INDEX" val="20204311"/>
  <p:tag name="KSO_WM_TEMPLATE_SUBCATEGORY" val="0"/>
  <p:tag name="KSO_WM_TEMPLATE_MASTER_TYPE" val="1"/>
  <p:tag name="KSO_WM_TEMPLATE_COLOR_TYPE" val="1"/>
  <p:tag name="KSO_WM_TEMPLATE_MASTER_THUMB_INDEX" val="12"/>
  <p:tag name="KSO_WM_TEMPLATE_THUMBS_INDEX" val="1、4、7、9、12、15、16、19、20、21、22、23、26、30、35、38、39"/>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部门工作汇报"/>
  <p:tag name="KSO_WM_TEMPLATE_CATEGORY" val="custom"/>
  <p:tag name="KSO_WM_TEMPLATE_INDEX" val="20204311"/>
  <p:tag name="KSO_WM_UNIT_ID" val="custom20204311_1*a*1"/>
  <p:tag name="KSO_WM_UNIT_ISNUMDGMTITLE" val="0"/>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PRESET_TEXT" val="汇报人姓名"/>
  <p:tag name="KSO_WM_UNIT_TYPE" val="b"/>
  <p:tag name="KSO_WM_UNIT_INDEX" val="2"/>
  <p:tag name="KSO_WM_TEMPLATE_CATEGORY" val="custom"/>
  <p:tag name="KSO_WM_TEMPLATE_INDEX" val="20204311"/>
  <p:tag name="KSO_WM_UNIT_ID" val="custom20204311_1*b*2"/>
  <p:tag name="KSO_WM_UNIT_ISNUMDGMTITLE" val="0"/>
  <p:tag name="KSO_WM_UNIT_VALUE" val="8"/>
</p:tagLst>
</file>

<file path=ppt/tags/tag146.xml><?xml version="1.0" encoding="utf-8"?>
<p:tagLst xmlns:p="http://schemas.openxmlformats.org/presentationml/2006/main">
  <p:tag name="KSO_WM_BEAUTIFY_FLAG" val="#wm#"/>
  <p:tag name="KSO_WM_TEMPLATE_SUBCATEGORY" val="0"/>
  <p:tag name="KSO_WM_SLIDE_ITEM_CNT" val="0"/>
  <p:tag name="KSO_WM_SLIDE_INDEX" val="1"/>
  <p:tag name="KSO_WM_TAG_VERSION" val="1.0"/>
  <p:tag name="KSO_WM_SLIDE_LAYOUT" val="a_b"/>
  <p:tag name="KSO_WM_SLIDE_LAYOUT_CNT" val="1_3"/>
  <p:tag name="KSO_WM_SLIDE_TYPE" val="title"/>
  <p:tag name="KSO_WM_SLIDE_SUBTYPE" val="pureTxt"/>
  <p:tag name="KSO_WM_TEMPLATE_MASTER_TYPE" val="1"/>
  <p:tag name="KSO_WM_TEMPLATE_COLOR_TYPE" val="1"/>
  <p:tag name="KSO_WM_TEMPLATE_CATEGORY" val="custom"/>
  <p:tag name="KSO_WM_TEMPLATE_INDEX" val="20204311"/>
  <p:tag name="KSO_WM_SLIDE_ID" val="custom20204311_1"/>
  <p:tag name="KSO_WM_TEMPLATE_MASTER_THUMB_INDEX" val="12"/>
  <p:tag name="KSO_WM_TEMPLATE_THUMBS_INDEX" val="1、4、7、9、12、15、16、19、20、21、22、23、26、30、35、38"/>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wm#"/>
  <p:tag name="KSO_WM_TEMPLATE_CATEGORY" val="custom"/>
  <p:tag name="KSO_WM_TEMPLATE_INDEX" val="2020431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wm#"/>
  <p:tag name="KSO_WM_TEMPLATE_CATEGORY" val="custom"/>
  <p:tag name="KSO_WM_TEMPLATE_INDEX" val="20204311"/>
</p:tagLst>
</file>

<file path=ppt/tags/tag157.xml><?xml version="1.0" encoding="utf-8"?>
<p:tagLst xmlns:p="http://schemas.openxmlformats.org/presentationml/2006/main">
  <p:tag name="KSO_WM_BEAUTIFY_FLAG" val="#wm#"/>
  <p:tag name="KSO_WM_TEMPLATE_CATEGORY" val="custom"/>
  <p:tag name="KSO_WM_TEMPLATE_INDEX" val="20204311"/>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wm#"/>
  <p:tag name="KSO_WM_TEMPLATE_CATEGORY" val="custom"/>
  <p:tag name="KSO_WM_TEMPLATE_INDEX" val="20204311"/>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wm#"/>
  <p:tag name="KSO_WM_TEMPLATE_CATEGORY" val="custom"/>
  <p:tag name="KSO_WM_TEMPLATE_INDEX" val="2020431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ISCONTENTSTITLE" val="0"/>
  <p:tag name="KSO_WM_UNIT_PRESET_TEXT" val="请在此输入您的标题"/>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65044_1*n_h_a*1_1_1"/>
  <p:tag name="KSO_WM_TEMPLATE_CATEGORY" val="diagram"/>
  <p:tag name="KSO_WM_TEMPLATE_INDEX" val="20165044"/>
  <p:tag name="KSO_WM_UNIT_LAYERLEVEL" val="1_1_1"/>
  <p:tag name="KSO_WM_TAG_VERSION" val="1.0"/>
  <p:tag name="KSO_WM_BEAUTIFY_FLAG" val=""/>
  <p:tag name="KSO_WM_UNIT_TEXT_FILL_FORE_SCHEMECOLOR_INDEX" val="13"/>
  <p:tag name="KSO_WM_UNIT_TEXT_FILL_TYPE" val="1"/>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wm#"/>
  <p:tag name="KSO_WM_TEMPLATE_CATEGORY" val="custom"/>
  <p:tag name="KSO_WM_TEMPLATE_INDEX" val="160162"/>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UNIT_ISCONTENTSTITLE" val="0"/>
  <p:tag name="KSO_WM_UNIT_PRESET_TEXT" val="请在此输入您的标题"/>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65044_1*n_h_a*1_1_1"/>
  <p:tag name="KSO_WM_TEMPLATE_CATEGORY" val="diagram"/>
  <p:tag name="KSO_WM_TEMPLATE_INDEX" val="20165044"/>
  <p:tag name="KSO_WM_UNIT_LAYERLEVEL" val="1_1_1"/>
  <p:tag name="KSO_WM_TAG_VERSION" val="1.0"/>
  <p:tag name="KSO_WM_BEAUTIFY_FLAG" val=""/>
  <p:tag name="KSO_WM_UNIT_TEXT_FILL_FORE_SCHEMECOLOR_INDEX" val="13"/>
  <p:tag name="KSO_WM_UNIT_TEXT_FILL_TYPE" val="1"/>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160162"/>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UNIT_ISCONTENTSTITLE" val="0"/>
  <p:tag name="KSO_WM_UNIT_PRESET_TEXT" val="请在此输入您的标题"/>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65044_1*n_h_a*1_1_1"/>
  <p:tag name="KSO_WM_TEMPLATE_CATEGORY" val="diagram"/>
  <p:tag name="KSO_WM_TEMPLATE_INDEX" val="20165044"/>
  <p:tag name="KSO_WM_UNIT_LAYERLEVEL" val="1_1_1"/>
  <p:tag name="KSO_WM_TAG_VERSION" val="1.0"/>
  <p:tag name="KSO_WM_BEAUTIFY_FLAG" val=""/>
  <p:tag name="KSO_WM_UNIT_TEXT_FILL_FORE_SCHEMECOLOR_INDEX" val="13"/>
  <p:tag name="KSO_WM_UNIT_TEXT_FILL_TYPE" val="1"/>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wm#"/>
  <p:tag name="KSO_WM_TEMPLATE_CATEGORY" val="custom"/>
  <p:tag name="KSO_WM_TEMPLATE_INDEX" val="160162"/>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UNIT_ISCONTENTSTITLE" val="0"/>
  <p:tag name="KSO_WM_UNIT_PRESET_TEXT" val="请在此输入您的标题"/>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65044_1*n_h_a*1_1_1"/>
  <p:tag name="KSO_WM_TEMPLATE_CATEGORY" val="diagram"/>
  <p:tag name="KSO_WM_TEMPLATE_INDEX" val="20165044"/>
  <p:tag name="KSO_WM_UNIT_LAYERLEVEL" val="1_1_1"/>
  <p:tag name="KSO_WM_TAG_VERSION" val="1.0"/>
  <p:tag name="KSO_WM_BEAUTIFY_FLAG" val=""/>
  <p:tag name="KSO_WM_UNIT_TEXT_FILL_FORE_SCHEMECOLOR_INDEX" val="13"/>
  <p:tag name="KSO_WM_UNIT_TEXT_FILL_TYPE" val="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wm#"/>
  <p:tag name="KSO_WM_TEMPLATE_CATEGORY" val="custom"/>
  <p:tag name="KSO_WM_TEMPLATE_INDEX" val="160162"/>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UNIT_ISCONTENTSTITLE" val="0"/>
  <p:tag name="KSO_WM_UNIT_PRESET_TEXT" val="请在此输入您的标题"/>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65044_1*n_h_a*1_1_1"/>
  <p:tag name="KSO_WM_TEMPLATE_CATEGORY" val="diagram"/>
  <p:tag name="KSO_WM_TEMPLATE_INDEX" val="20165044"/>
  <p:tag name="KSO_WM_UNIT_LAYERLEVEL" val="1_1_1"/>
  <p:tag name="KSO_WM_TAG_VERSION" val="1.0"/>
  <p:tag name="KSO_WM_BEAUTIFY_FLAG" val=""/>
  <p:tag name="KSO_WM_UNIT_TEXT_FILL_FORE_SCHEMECOLOR_INDEX" val="13"/>
  <p:tag name="KSO_WM_UNIT_TEXT_FILL_TYPE" val="1"/>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UNIT_ISCONTENTSTITLE" val="0"/>
  <p:tag name="KSO_WM_UNIT_PRESET_TEXT" val="请在此输入您的标题"/>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65044_1*n_h_a*1_1_1"/>
  <p:tag name="KSO_WM_TEMPLATE_CATEGORY" val="diagram"/>
  <p:tag name="KSO_WM_TEMPLATE_INDEX" val="20165044"/>
  <p:tag name="KSO_WM_UNIT_LAYERLEVEL" val="1_1_1"/>
  <p:tag name="KSO_WM_TAG_VERSION" val="1.0"/>
  <p:tag name="KSO_WM_BEAUTIFY_FLAG" val=""/>
  <p:tag name="KSO_WM_UNIT_TEXT_FILL_FORE_SCHEMECOLOR_INDEX" val="13"/>
  <p:tag name="KSO_WM_UNIT_TEXT_FILL_TYPE" val="1"/>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wm#"/>
  <p:tag name="KSO_WM_TEMPLATE_CATEGORY" val="custom"/>
  <p:tag name="KSO_WM_TEMPLATE_INDEX" val="160162"/>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custom"/>
  <p:tag name="KSO_WM_TEMPLATE_INDEX" val="160162"/>
</p:tagLst>
</file>

<file path=ppt/tags/tag221.xml><?xml version="1.0" encoding="utf-8"?>
<p:tagLst xmlns:p="http://schemas.openxmlformats.org/presentationml/2006/main">
  <p:tag name="KSO_WM_BEAUTIFY_FLAG" val="#wm#"/>
  <p:tag name="KSO_WM_TEMPLATE_CATEGORY" val="custom"/>
  <p:tag name="KSO_WM_TEMPLATE_INDEX" val="160162"/>
</p:tagLst>
</file>

<file path=ppt/tags/tag222.xml><?xml version="1.0" encoding="utf-8"?>
<p:tagLst xmlns:p="http://schemas.openxmlformats.org/presentationml/2006/main">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636_1*n_h_h_f*1_2_1_1"/>
  <p:tag name="KSO_WM_TEMPLATE_CATEGORY" val="diagram"/>
  <p:tag name="KSO_WM_TEMPLATE_INDEX" val="20231636"/>
  <p:tag name="KSO_WM_UNIT_LAYERLEVEL" val="1_1_1_1"/>
  <p:tag name="KSO_WM_TAG_VERSION" val="3.0"/>
  <p:tag name="KSO_WM_BEAUTIFY_FLAG" val="#wm#"/>
  <p:tag name="KSO_WM_DIAGRAM_VERSION" val="3"/>
  <p:tag name="KSO_WM_UNIT_SUBTYPE" val="a"/>
  <p:tag name="KSO_WM_UNIT_NOCLEAR" val="0"/>
  <p:tag name="KSO_WM_DIAGRAM_MAX_ITEMCNT" val="6"/>
  <p:tag name="KSO_WM_DIAGRAM_MIN_ITEMCNT" val="2"/>
  <p:tag name="KSO_WM_DIAGRAM_VIRTUALLY_FRAME" val="{&quot;height&quot;:351.6748962402344,&quot;width&quot;:853.75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4"/>
  <p:tag name="KSO_WM_UNIT_FILL_TYPE" val="3"/>
  <p:tag name="KSO_WM_UNIT_TEXT_FILL_FORE_SCHEMECOLOR_INDEX" val="1"/>
  <p:tag name="KSO_WM_UNIT_TEXT_FILL_TYPE" val="1"/>
  <p:tag name="KSO_WM_UNIT_PRESET_TEXT" val="单击此处输入你的项正文，文字是您思想的提炼，请尽量言简意赅的阐述观点，单击此处输入你的项正文"/>
</p:tagLst>
</file>

<file path=ppt/tags/tag223.xml><?xml version="1.0" encoding="utf-8"?>
<p:tagLst xmlns:p="http://schemas.openxmlformats.org/presentationml/2006/main">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1636_1*n_h_h_f*1_2_2_1"/>
  <p:tag name="KSO_WM_TEMPLATE_CATEGORY" val="diagram"/>
  <p:tag name="KSO_WM_TEMPLATE_INDEX" val="20231636"/>
  <p:tag name="KSO_WM_UNIT_LAYERLEVEL" val="1_1_1_1"/>
  <p:tag name="KSO_WM_TAG_VERSION" val="3.0"/>
  <p:tag name="KSO_WM_BEAUTIFY_FLAG" val="#wm#"/>
  <p:tag name="KSO_WM_DIAGRAM_VERSION" val="3"/>
  <p:tag name="KSO_WM_DIAGRAM_MAX_ITEMCNT" val="6"/>
  <p:tag name="KSO_WM_DIAGRAM_MIN_ITEMCNT" val="2"/>
  <p:tag name="KSO_WM_DIAGRAM_VIRTUALLY_FRAME" val="{&quot;height&quot;:351.6748962402344,&quot;width&quot;:853.75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4"/>
  <p:tag name="KSO_WM_UNIT_FILL_TYPE" val="3"/>
  <p:tag name="KSO_WM_UNIT_TEXT_FILL_FORE_SCHEMECOLOR_INDEX" val="1"/>
  <p:tag name="KSO_WM_UNIT_TEXT_FILL_TYPE" val="1"/>
  <p:tag name="KSO_WM_UNIT_PRESET_TEXT" val="单击此处输入你的项正文，文字是您思想的提炼，请尽量言简意赅的阐述观点，单击此处输入你的项正文"/>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2"/>
  <p:tag name="KSO_WM_UNIT_ID" val="diagram20231636_1*n_h_h_i*1_2_1_2"/>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COLOR_TRICK" val="1"/>
  <p:tag name="KSO_WM_DIAGRAM_COLOR_TEXT_CAN_REMOVE" val="n"/>
  <p:tag name="KSO_WM_DIAGRAM_GROUP_CODE" val="n1-1"/>
  <p:tag name="KSO_WM_DIAGRAM_VERSION" val="3"/>
  <p:tag name="KSO_WM_DIAGRAM_MAX_ITEMCNT" val="6"/>
  <p:tag name="KSO_WM_DIAGRAM_MIN_ITEMCNT" val="2"/>
  <p:tag name="KSO_WM_DIAGRAM_VIRTUALLY_FRAME" val="{&quot;height&quot;:351.6748962402344,&quot;width&quot;:853.75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0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36_1*n_h_h_i*1_2_2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COLOR_TRICK" val="1"/>
  <p:tag name="KSO_WM_DIAGRAM_COLOR_TEXT_CAN_REMOVE" val="n"/>
  <p:tag name="KSO_WM_DIAGRAM_GROUP_CODE" val="n1-1"/>
  <p:tag name="KSO_WM_DIAGRAM_VERSION" val="3"/>
  <p:tag name="KSO_WM_DIAGRAM_MAX_ITEMCNT" val="6"/>
  <p:tag name="KSO_WM_DIAGRAM_MIN_ITEMCNT" val="2"/>
  <p:tag name="KSO_WM_DIAGRAM_VIRTUALLY_FRAME" val="{&quot;height&quot;:351.6748962402344,&quot;width&quot;:853.75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02"/>
</p:tagLst>
</file>

<file path=ppt/tags/tag226.xml><?xml version="1.0" encoding="utf-8"?>
<p:tagLst xmlns:p="http://schemas.openxmlformats.org/presentationml/2006/main">
  <p:tag name="KSO_WM_BEAUTIFY_FLAG" val="#wm#"/>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636_1*n_h_i*1_1_3"/>
  <p:tag name="KSO_WM_TEMPLATE_CATEGORY" val="diagram"/>
  <p:tag name="KSO_WM_TEMPLATE_INDEX" val="20231636"/>
  <p:tag name="KSO_WM_UNIT_LAYERLEVEL" val="1_1_1"/>
  <p:tag name="KSO_WM_TAG_VERSION" val="3.0"/>
  <p:tag name="KSO_WM_DIAGRAM_VERSION" val="3"/>
  <p:tag name="KSO_WM_DIAGRAM_MAX_ITEMCNT" val="6"/>
  <p:tag name="KSO_WM_DIAGRAM_MIN_ITEMCNT" val="2"/>
  <p:tag name="KSO_WM_DIAGRAM_VIRTUALLY_FRAME" val="{&quot;height&quot;:351.6748962402344,&quot;width&quot;:853.7556762695312}"/>
  <p:tag name="KSO_WM_DIAGRAM_COLOR_MATCH_VALUE" val="{&quot;shape&quot;:{&quot;fill&quot;:{&quot;solid&quot;:{&quot;brightness&quot;:0.699999988079071,&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
</p:tagLst>
</file>

<file path=ppt/tags/tag2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1*n_h_a*1_1_1"/>
  <p:tag name="KSO_WM_TEMPLATE_CATEGORY" val="diagram"/>
  <p:tag name="KSO_WM_TEMPLATE_INDEX" val="20231636"/>
  <p:tag name="KSO_WM_UNIT_LAYERLEVEL" val="1_1_1"/>
  <p:tag name="KSO_WM_TAG_VERSION" val="3.0"/>
  <p:tag name="KSO_WM_DIAGRAM_GROUP_CODE" val="n1-1"/>
  <p:tag name="KSO_WM_UNIT_TYPE" val="n_h_a"/>
  <p:tag name="KSO_WM_UNIT_INDEX" val="1_1_1"/>
  <p:tag name="KSO_WM_UNIT_ISCONTENTSTITLE" val="0"/>
  <p:tag name="KSO_WM_UNIT_ISNUMDGMTITLE" val="0"/>
  <p:tag name="KSO_WM_UNIT_NOCLEAR" val="0"/>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width&quot;:853.7556762695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0"/>
  <p:tag name="KSO_WM_UNIT_LINE_FORE_SCHEMECOLOR_INDEX" val="5"/>
  <p:tag name="KSO_WM_UNIT_TEXT_FILL_FORE_SCHEMECOLOR_INDEX" val="1"/>
  <p:tag name="KSO_WM_UNIT_TEXT_FILL_TYPE" val="1"/>
  <p:tag name="KSO_WM_UNIT_PRESET_TEXT" val="添加项标题"/>
</p:tagLst>
</file>

<file path=ppt/tags/tag228.xml><?xml version="1.0" encoding="utf-8"?>
<p:tagLst xmlns:p="http://schemas.openxmlformats.org/presentationml/2006/main">
  <p:tag name="KSO_WM_BEAUTIFY_FLAG" val="#wm#"/>
  <p:tag name="KSO_WM_TEMPLATE_CATEGORY" val="custom"/>
  <p:tag name="KSO_WM_TEMPLATE_INDEX" val="160162"/>
</p:tagLst>
</file>

<file path=ppt/tags/tag229.xml><?xml version="1.0" encoding="utf-8"?>
<p:tagLst xmlns:p="http://schemas.openxmlformats.org/presentationml/2006/main">
  <p:tag name="KSO_WM_BEAUTIFY_FLAG" val="#wm#"/>
  <p:tag name="KSO_WM_TEMPLATE_CATEGORY" val="custom"/>
  <p:tag name="KSO_WM_TEMPLATE_INDEX" val="2020431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commondata" val="eyJoZGlkIjoiY2ZmZWMyYzgyNWNiNjE3NjlkY2UzNTMxMTgyYzA5N2MifQ=="/>
  <p:tag name="resource_record_key" val="{&quot;65&quot;:[20204311],&quot;70&quot;:[3318865]}"/>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8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1"/>
  <p:tag name="KSO_WM_UNIT_ID" val="_14*i*1"/>
  <p:tag name="KSO_WM_UNIT_LAYERLEVEL" val="1"/>
  <p:tag name="KSO_WM_TAG_VERSION" val="1.0"/>
  <p:tag name="KSO_WM_BEAUTIFY_FLAG" val="#wm#"/>
  <p:tag name="KSO_WM_SLIDE_BK_DARK_LIGHT" val="2"/>
  <p:tag name="KSO_WM_UNIT_BK_DARK_LIGHT" val="2"/>
</p:tagLst>
</file>

<file path=ppt/tags/tag9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4311">
      <a:dk1>
        <a:srgbClr val="000000"/>
      </a:dk1>
      <a:lt1>
        <a:srgbClr val="FFFFFF"/>
      </a:lt1>
      <a:dk2>
        <a:srgbClr val="EFEDEA"/>
      </a:dk2>
      <a:lt2>
        <a:srgbClr val="FCFCFB"/>
      </a:lt2>
      <a:accent1>
        <a:srgbClr val="DA943E"/>
      </a:accent1>
      <a:accent2>
        <a:srgbClr val="ABA745"/>
      </a:accent2>
      <a:accent3>
        <a:srgbClr val="71AD49"/>
      </a:accent3>
      <a:accent4>
        <a:srgbClr val="3FB360"/>
      </a:accent4>
      <a:accent5>
        <a:srgbClr val="2EB08B"/>
      </a:accent5>
      <a:accent6>
        <a:srgbClr val="23ACAF"/>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2404</Words>
  <Application>WPS 演示</Application>
  <PresentationFormat>宽屏</PresentationFormat>
  <Paragraphs>182</Paragraphs>
  <Slides>18</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18</vt:i4>
      </vt:variant>
    </vt:vector>
  </HeadingPairs>
  <TitlesOfParts>
    <vt:vector size="33" baseType="lpstr">
      <vt:lpstr>Arial</vt:lpstr>
      <vt:lpstr>宋体</vt:lpstr>
      <vt:lpstr>Wingdings</vt:lpstr>
      <vt:lpstr>微软雅黑</vt:lpstr>
      <vt:lpstr>汉仪旗黑-85S</vt:lpstr>
      <vt:lpstr>黑体</vt:lpstr>
      <vt:lpstr>楷体_GB2312</vt:lpstr>
      <vt:lpstr>新宋体</vt:lpstr>
      <vt:lpstr>Wingdings</vt:lpstr>
      <vt:lpstr>方正小标宋简体</vt:lpstr>
      <vt:lpstr>Arial Unicode MS</vt:lpstr>
      <vt:lpstr>Arial</vt:lpstr>
      <vt:lpstr>Calibri</vt:lpstr>
      <vt:lpstr>WPS</vt:lpstr>
      <vt:lpstr>1_Office 主题​​</vt:lpstr>
      <vt:lpstr>医疗机构如何做好心脑血管疾病登记报告</vt:lpstr>
      <vt:lpstr>PowerPoint 演示文稿</vt:lpstr>
      <vt:lpstr>PowerPoint 演示文稿</vt:lpstr>
      <vt:lpstr>县级及以上医疗机构</vt:lpstr>
      <vt:lpstr>PowerPoint 演示文稿</vt:lpstr>
      <vt:lpstr>死亡数据的利用</vt:lpstr>
      <vt:lpstr>基层医疗机构</vt:lpstr>
      <vt:lpstr>基层医疗机构</vt:lpstr>
      <vt:lpstr>基层医疗机构</vt:lpstr>
      <vt:lpstr>基层医疗机构</vt:lpstr>
      <vt:lpstr>基层医疗机构</vt:lpstr>
      <vt:lpstr>基层医疗机构</vt:lpstr>
      <vt:lpstr>PowerPoint 演示文稿</vt:lpstr>
      <vt:lpstr>PowerPoint 演示文稿</vt:lpstr>
      <vt:lpstr>PowerPoint 演示文稿</vt:lpstr>
      <vt:lpstr>PowerPoint 演示文稿</vt:lpstr>
      <vt:lpstr>心脑血管疾病监测数据分析与利用</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王梅仙</cp:lastModifiedBy>
  <cp:revision>10</cp:revision>
  <dcterms:created xsi:type="dcterms:W3CDTF">2024-06-11T08:49:00Z</dcterms:created>
  <dcterms:modified xsi:type="dcterms:W3CDTF">2025-09-17T06:54:37Z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47558FB429BA4FFAAE4BD543018C656D_13</vt:lpwstr>
  </property>
  <property fmtid="{D5CDD505-2E9C-101B-9397-08002B2CF9AE}" pid="3" name="KSOProductBuildVer">
    <vt:lpwstr>2052-12.1.0.21915</vt:lpwstr>
  </property>
</Properties>
</file>