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12192000" cy="6858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466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414773" y="1893188"/>
            <a:ext cx="3362452" cy="330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6737" y="1381759"/>
            <a:ext cx="4834890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6871" y="2102104"/>
            <a:ext cx="10738256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5.png"/><Relationship Id="rId8" Type="http://schemas.openxmlformats.org/officeDocument/2006/relationships/image" Target="../media/image24.png"/><Relationship Id="rId7" Type="http://schemas.openxmlformats.org/officeDocument/2006/relationships/image" Target="../media/image23.png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37" Type="http://schemas.openxmlformats.org/officeDocument/2006/relationships/slideLayout" Target="../slideLayouts/slideLayout5.xml"/><Relationship Id="rId36" Type="http://schemas.openxmlformats.org/officeDocument/2006/relationships/image" Target="../media/image5.png"/><Relationship Id="rId35" Type="http://schemas.openxmlformats.org/officeDocument/2006/relationships/image" Target="../media/image4.png"/><Relationship Id="rId34" Type="http://schemas.openxmlformats.org/officeDocument/2006/relationships/image" Target="../media/image50.png"/><Relationship Id="rId33" Type="http://schemas.openxmlformats.org/officeDocument/2006/relationships/image" Target="../media/image49.png"/><Relationship Id="rId32" Type="http://schemas.openxmlformats.org/officeDocument/2006/relationships/image" Target="../media/image48.png"/><Relationship Id="rId31" Type="http://schemas.openxmlformats.org/officeDocument/2006/relationships/image" Target="../media/image47.png"/><Relationship Id="rId30" Type="http://schemas.openxmlformats.org/officeDocument/2006/relationships/image" Target="../media/image46.png"/><Relationship Id="rId3" Type="http://schemas.openxmlformats.org/officeDocument/2006/relationships/image" Target="../media/image19.png"/><Relationship Id="rId29" Type="http://schemas.openxmlformats.org/officeDocument/2006/relationships/image" Target="../media/image45.png"/><Relationship Id="rId28" Type="http://schemas.openxmlformats.org/officeDocument/2006/relationships/image" Target="../media/image44.png"/><Relationship Id="rId27" Type="http://schemas.openxmlformats.org/officeDocument/2006/relationships/image" Target="../media/image43.png"/><Relationship Id="rId26" Type="http://schemas.openxmlformats.org/officeDocument/2006/relationships/image" Target="../media/image42.png"/><Relationship Id="rId25" Type="http://schemas.openxmlformats.org/officeDocument/2006/relationships/image" Target="../media/image41.png"/><Relationship Id="rId24" Type="http://schemas.openxmlformats.org/officeDocument/2006/relationships/image" Target="../media/image40.png"/><Relationship Id="rId23" Type="http://schemas.openxmlformats.org/officeDocument/2006/relationships/image" Target="../media/image39.png"/><Relationship Id="rId22" Type="http://schemas.openxmlformats.org/officeDocument/2006/relationships/image" Target="../media/image38.png"/><Relationship Id="rId21" Type="http://schemas.openxmlformats.org/officeDocument/2006/relationships/image" Target="../media/image37.png"/><Relationship Id="rId20" Type="http://schemas.openxmlformats.org/officeDocument/2006/relationships/image" Target="../media/image36.png"/><Relationship Id="rId2" Type="http://schemas.openxmlformats.org/officeDocument/2006/relationships/image" Target="../media/image18.png"/><Relationship Id="rId19" Type="http://schemas.openxmlformats.org/officeDocument/2006/relationships/image" Target="../media/image35.png"/><Relationship Id="rId18" Type="http://schemas.openxmlformats.org/officeDocument/2006/relationships/image" Target="../media/image34.png"/><Relationship Id="rId17" Type="http://schemas.openxmlformats.org/officeDocument/2006/relationships/image" Target="../media/image33.png"/><Relationship Id="rId16" Type="http://schemas.openxmlformats.org/officeDocument/2006/relationships/image" Target="../media/image32.png"/><Relationship Id="rId15" Type="http://schemas.openxmlformats.org/officeDocument/2006/relationships/image" Target="../media/image31.png"/><Relationship Id="rId14" Type="http://schemas.openxmlformats.org/officeDocument/2006/relationships/image" Target="../media/image30.png"/><Relationship Id="rId13" Type="http://schemas.openxmlformats.org/officeDocument/2006/relationships/image" Target="../media/image29.png"/><Relationship Id="rId12" Type="http://schemas.openxmlformats.org/officeDocument/2006/relationships/image" Target="../media/image28.png"/><Relationship Id="rId11" Type="http://schemas.openxmlformats.org/officeDocument/2006/relationships/image" Target="../media/image27.png"/><Relationship Id="rId10" Type="http://schemas.openxmlformats.org/officeDocument/2006/relationships/image" Target="../media/image26.png"/><Relationship Id="rId1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3.jpe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185672"/>
            <a:ext cx="12192000" cy="3272154"/>
          </a:xfrm>
          <a:custGeom>
            <a:avLst/>
            <a:gdLst/>
            <a:ahLst/>
            <a:cxnLst/>
            <a:rect l="l" t="t" r="r" b="b"/>
            <a:pathLst>
              <a:path w="12192000" h="3272154">
                <a:moveTo>
                  <a:pt x="0" y="3272028"/>
                </a:moveTo>
                <a:lnTo>
                  <a:pt x="12192000" y="3272028"/>
                </a:lnTo>
                <a:lnTo>
                  <a:pt x="12192000" y="0"/>
                </a:lnTo>
                <a:lnTo>
                  <a:pt x="0" y="0"/>
                </a:lnTo>
                <a:lnTo>
                  <a:pt x="0" y="3272028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35888" y="2399792"/>
            <a:ext cx="11125200" cy="78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spc="-5" dirty="0">
                <a:solidFill>
                  <a:srgbClr val="FFFFFF"/>
                </a:solidFill>
              </a:rPr>
              <a:t>2024</a:t>
            </a:r>
            <a:r>
              <a:rPr sz="5000" dirty="0">
                <a:solidFill>
                  <a:srgbClr val="FFFFFF"/>
                </a:solidFill>
              </a:rPr>
              <a:t>年特定健康问题哨点监测技术方案</a:t>
            </a:r>
            <a:endParaRPr sz="5000"/>
          </a:p>
        </p:txBody>
      </p:sp>
      <p:sp>
        <p:nvSpPr>
          <p:cNvPr id="4" name="object 4"/>
          <p:cNvSpPr txBox="1"/>
          <p:nvPr/>
        </p:nvSpPr>
        <p:spPr>
          <a:xfrm>
            <a:off x="3662934" y="4883022"/>
            <a:ext cx="5207000" cy="935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31470" algn="ctr">
              <a:lnSpc>
                <a:spcPct val="100000"/>
              </a:lnSpc>
              <a:spcBef>
                <a:spcPts val="1440"/>
              </a:spcBef>
            </a:pPr>
            <a:r>
              <a:rPr lang="zh-CN" altLang="en-US" sz="2400" spc="-5" dirty="0">
                <a:latin typeface="微软雅黑" panose="020B0503020204020204" charset="-122"/>
                <a:cs typeface="微软雅黑" panose="020B0503020204020204" charset="-122"/>
              </a:rPr>
              <a:t>云南省疾病预防控制中心</a:t>
            </a:r>
            <a:endParaRPr lang="en-US" altLang="zh-CN" sz="2400" spc="-5" dirty="0">
              <a:latin typeface="微软雅黑" panose="020B0503020204020204" charset="-122"/>
              <a:cs typeface="微软雅黑" panose="020B0503020204020204" charset="-122"/>
            </a:endParaRPr>
          </a:p>
          <a:p>
            <a:pPr marR="331470" algn="ctr">
              <a:lnSpc>
                <a:spcPct val="100000"/>
              </a:lnSpc>
              <a:spcBef>
                <a:spcPts val="1440"/>
              </a:spcBef>
            </a:pPr>
            <a:endParaRPr sz="24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63572" y="2638120"/>
            <a:ext cx="482854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solidFill>
                  <a:srgbClr val="5B9BD4"/>
                </a:solidFill>
                <a:latin typeface="微软雅黑" panose="020B0503020204020204" charset="-122"/>
                <a:cs typeface="微软雅黑" panose="020B0503020204020204" charset="-122"/>
              </a:rPr>
              <a:t>监测内容与方法</a:t>
            </a:r>
            <a:endParaRPr sz="5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46629" y="2007184"/>
            <a:ext cx="387985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525252"/>
                </a:solidFill>
                <a:latin typeface="等线" panose="02010600030101010101" charset="-122"/>
                <a:cs typeface="等线" panose="02010600030101010101" charset="-122"/>
              </a:rPr>
              <a:t>Monitoring content </a:t>
            </a:r>
            <a:r>
              <a:rPr sz="2000" b="1" dirty="0">
                <a:solidFill>
                  <a:srgbClr val="525252"/>
                </a:solidFill>
                <a:latin typeface="等线" panose="02010600030101010101" charset="-122"/>
                <a:cs typeface="等线" panose="02010600030101010101" charset="-122"/>
              </a:rPr>
              <a:t>and</a:t>
            </a:r>
            <a:r>
              <a:rPr sz="2000" b="1" spc="-45" dirty="0">
                <a:solidFill>
                  <a:srgbClr val="525252"/>
                </a:solidFill>
                <a:latin typeface="等线" panose="02010600030101010101" charset="-122"/>
                <a:cs typeface="等线" panose="02010600030101010101" charset="-122"/>
              </a:rPr>
              <a:t> </a:t>
            </a:r>
            <a:r>
              <a:rPr sz="2000" b="1" dirty="0">
                <a:solidFill>
                  <a:srgbClr val="525252"/>
                </a:solidFill>
                <a:latin typeface="等线" panose="02010600030101010101" charset="-122"/>
                <a:cs typeface="等线" panose="02010600030101010101" charset="-122"/>
              </a:rPr>
              <a:t>methods</a:t>
            </a:r>
            <a:endParaRPr sz="20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65147" y="2391155"/>
            <a:ext cx="5504815" cy="1905"/>
          </a:xfrm>
          <a:custGeom>
            <a:avLst/>
            <a:gdLst/>
            <a:ahLst/>
            <a:cxnLst/>
            <a:rect l="l" t="t" r="r" b="b"/>
            <a:pathLst>
              <a:path w="5504815" h="1905">
                <a:moveTo>
                  <a:pt x="0" y="0"/>
                </a:moveTo>
                <a:lnTo>
                  <a:pt x="5504687" y="1524"/>
                </a:lnTo>
              </a:path>
            </a:pathLst>
          </a:custGeom>
          <a:ln w="6096">
            <a:solidFill>
              <a:srgbClr val="7E5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491603" y="1691639"/>
            <a:ext cx="3022600" cy="2494915"/>
          </a:xfrm>
          <a:custGeom>
            <a:avLst/>
            <a:gdLst/>
            <a:ahLst/>
            <a:cxnLst/>
            <a:rect l="l" t="t" r="r" b="b"/>
            <a:pathLst>
              <a:path w="3022600" h="2494915">
                <a:moveTo>
                  <a:pt x="695198" y="1524"/>
                </a:moveTo>
                <a:lnTo>
                  <a:pt x="642403" y="2751"/>
                </a:lnTo>
                <a:lnTo>
                  <a:pt x="591379" y="6433"/>
                </a:lnTo>
                <a:lnTo>
                  <a:pt x="542125" y="12568"/>
                </a:lnTo>
                <a:lnTo>
                  <a:pt x="494643" y="21155"/>
                </a:lnTo>
                <a:lnTo>
                  <a:pt x="448933" y="32193"/>
                </a:lnTo>
                <a:lnTo>
                  <a:pt x="404998" y="45682"/>
                </a:lnTo>
                <a:lnTo>
                  <a:pt x="362837" y="61619"/>
                </a:lnTo>
                <a:lnTo>
                  <a:pt x="322452" y="80005"/>
                </a:lnTo>
                <a:lnTo>
                  <a:pt x="283845" y="100837"/>
                </a:lnTo>
                <a:lnTo>
                  <a:pt x="237650" y="130532"/>
                </a:lnTo>
                <a:lnTo>
                  <a:pt x="196059" y="162899"/>
                </a:lnTo>
                <a:lnTo>
                  <a:pt x="159071" y="197936"/>
                </a:lnTo>
                <a:lnTo>
                  <a:pt x="126686" y="235641"/>
                </a:lnTo>
                <a:lnTo>
                  <a:pt x="98904" y="276012"/>
                </a:lnTo>
                <a:lnTo>
                  <a:pt x="75725" y="319047"/>
                </a:lnTo>
                <a:lnTo>
                  <a:pt x="57150" y="364744"/>
                </a:lnTo>
                <a:lnTo>
                  <a:pt x="36575" y="437162"/>
                </a:lnTo>
                <a:lnTo>
                  <a:pt x="28003" y="478362"/>
                </a:lnTo>
                <a:lnTo>
                  <a:pt x="20574" y="522888"/>
                </a:lnTo>
                <a:lnTo>
                  <a:pt x="14287" y="570738"/>
                </a:lnTo>
                <a:lnTo>
                  <a:pt x="9144" y="621909"/>
                </a:lnTo>
                <a:lnTo>
                  <a:pt x="5143" y="676402"/>
                </a:lnTo>
                <a:lnTo>
                  <a:pt x="2285" y="734214"/>
                </a:lnTo>
                <a:lnTo>
                  <a:pt x="571" y="795344"/>
                </a:lnTo>
                <a:lnTo>
                  <a:pt x="0" y="859789"/>
                </a:lnTo>
                <a:lnTo>
                  <a:pt x="0" y="1697355"/>
                </a:lnTo>
                <a:lnTo>
                  <a:pt x="730" y="1766953"/>
                </a:lnTo>
                <a:lnTo>
                  <a:pt x="2917" y="1830966"/>
                </a:lnTo>
                <a:lnTo>
                  <a:pt x="6558" y="1889392"/>
                </a:lnTo>
                <a:lnTo>
                  <a:pt x="11646" y="1942228"/>
                </a:lnTo>
                <a:lnTo>
                  <a:pt x="18179" y="1989473"/>
                </a:lnTo>
                <a:lnTo>
                  <a:pt x="26152" y="2031124"/>
                </a:lnTo>
                <a:lnTo>
                  <a:pt x="51761" y="2113282"/>
                </a:lnTo>
                <a:lnTo>
                  <a:pt x="71869" y="2158482"/>
                </a:lnTo>
                <a:lnTo>
                  <a:pt x="95892" y="2202793"/>
                </a:lnTo>
                <a:lnTo>
                  <a:pt x="123855" y="2246255"/>
                </a:lnTo>
                <a:lnTo>
                  <a:pt x="155701" y="2288794"/>
                </a:lnTo>
                <a:lnTo>
                  <a:pt x="185450" y="2322310"/>
                </a:lnTo>
                <a:lnTo>
                  <a:pt x="218430" y="2352750"/>
                </a:lnTo>
                <a:lnTo>
                  <a:pt x="254634" y="2380107"/>
                </a:lnTo>
                <a:lnTo>
                  <a:pt x="294056" y="2404373"/>
                </a:lnTo>
                <a:lnTo>
                  <a:pt x="336688" y="2425542"/>
                </a:lnTo>
                <a:lnTo>
                  <a:pt x="382524" y="2443607"/>
                </a:lnTo>
                <a:lnTo>
                  <a:pt x="424660" y="2456794"/>
                </a:lnTo>
                <a:lnTo>
                  <a:pt x="469755" y="2467947"/>
                </a:lnTo>
                <a:lnTo>
                  <a:pt x="517814" y="2477067"/>
                </a:lnTo>
                <a:lnTo>
                  <a:pt x="568841" y="2484156"/>
                </a:lnTo>
                <a:lnTo>
                  <a:pt x="622840" y="2489217"/>
                </a:lnTo>
                <a:lnTo>
                  <a:pt x="679817" y="2492252"/>
                </a:lnTo>
                <a:lnTo>
                  <a:pt x="739775" y="2493264"/>
                </a:lnTo>
                <a:lnTo>
                  <a:pt x="793219" y="2491951"/>
                </a:lnTo>
                <a:lnTo>
                  <a:pt x="844959" y="2488009"/>
                </a:lnTo>
                <a:lnTo>
                  <a:pt x="894984" y="2481437"/>
                </a:lnTo>
                <a:lnTo>
                  <a:pt x="943285" y="2472229"/>
                </a:lnTo>
                <a:lnTo>
                  <a:pt x="989850" y="2460382"/>
                </a:lnTo>
                <a:lnTo>
                  <a:pt x="1034669" y="2445893"/>
                </a:lnTo>
                <a:lnTo>
                  <a:pt x="1077595" y="2428388"/>
                </a:lnTo>
                <a:lnTo>
                  <a:pt x="1118366" y="2407501"/>
                </a:lnTo>
                <a:lnTo>
                  <a:pt x="1156985" y="2383234"/>
                </a:lnTo>
                <a:lnTo>
                  <a:pt x="1193456" y="2355591"/>
                </a:lnTo>
                <a:lnTo>
                  <a:pt x="1227782" y="2324575"/>
                </a:lnTo>
                <a:lnTo>
                  <a:pt x="1259967" y="2290191"/>
                </a:lnTo>
                <a:lnTo>
                  <a:pt x="1294839" y="2246226"/>
                </a:lnTo>
                <a:lnTo>
                  <a:pt x="1324554" y="2201014"/>
                </a:lnTo>
                <a:lnTo>
                  <a:pt x="1349166" y="2154475"/>
                </a:lnTo>
                <a:lnTo>
                  <a:pt x="1361503" y="2124202"/>
                </a:lnTo>
                <a:lnTo>
                  <a:pt x="705612" y="2124202"/>
                </a:lnTo>
                <a:lnTo>
                  <a:pt x="675181" y="2121513"/>
                </a:lnTo>
                <a:lnTo>
                  <a:pt x="631799" y="2100038"/>
                </a:lnTo>
                <a:lnTo>
                  <a:pt x="611676" y="2057423"/>
                </a:lnTo>
                <a:lnTo>
                  <a:pt x="602110" y="1969892"/>
                </a:lnTo>
                <a:lnTo>
                  <a:pt x="599725" y="1906190"/>
                </a:lnTo>
                <a:lnTo>
                  <a:pt x="598950" y="1830966"/>
                </a:lnTo>
                <a:lnTo>
                  <a:pt x="598931" y="658240"/>
                </a:lnTo>
                <a:lnTo>
                  <a:pt x="599786" y="589463"/>
                </a:lnTo>
                <a:lnTo>
                  <a:pt x="602353" y="531421"/>
                </a:lnTo>
                <a:lnTo>
                  <a:pt x="606640" y="484120"/>
                </a:lnTo>
                <a:lnTo>
                  <a:pt x="620395" y="421767"/>
                </a:lnTo>
                <a:lnTo>
                  <a:pt x="653176" y="383365"/>
                </a:lnTo>
                <a:lnTo>
                  <a:pt x="708532" y="370586"/>
                </a:lnTo>
                <a:lnTo>
                  <a:pt x="1356724" y="370586"/>
                </a:lnTo>
                <a:lnTo>
                  <a:pt x="1355400" y="366932"/>
                </a:lnTo>
                <a:lnTo>
                  <a:pt x="1334484" y="322164"/>
                </a:lnTo>
                <a:lnTo>
                  <a:pt x="1309611" y="279402"/>
                </a:lnTo>
                <a:lnTo>
                  <a:pt x="1280795" y="238633"/>
                </a:lnTo>
                <a:lnTo>
                  <a:pt x="1252897" y="206395"/>
                </a:lnTo>
                <a:lnTo>
                  <a:pt x="1220639" y="175847"/>
                </a:lnTo>
                <a:lnTo>
                  <a:pt x="1184021" y="146986"/>
                </a:lnTo>
                <a:lnTo>
                  <a:pt x="1143042" y="119808"/>
                </a:lnTo>
                <a:lnTo>
                  <a:pt x="1097703" y="94308"/>
                </a:lnTo>
                <a:lnTo>
                  <a:pt x="1048003" y="70485"/>
                </a:lnTo>
                <a:lnTo>
                  <a:pt x="1002688" y="52189"/>
                </a:lnTo>
                <a:lnTo>
                  <a:pt x="955677" y="36708"/>
                </a:lnTo>
                <a:lnTo>
                  <a:pt x="906971" y="24041"/>
                </a:lnTo>
                <a:lnTo>
                  <a:pt x="856570" y="14190"/>
                </a:lnTo>
                <a:lnTo>
                  <a:pt x="804475" y="7153"/>
                </a:lnTo>
                <a:lnTo>
                  <a:pt x="750684" y="2931"/>
                </a:lnTo>
                <a:lnTo>
                  <a:pt x="695198" y="1524"/>
                </a:lnTo>
                <a:close/>
              </a:path>
              <a:path w="3022600" h="2494915">
                <a:moveTo>
                  <a:pt x="1356724" y="370586"/>
                </a:moveTo>
                <a:lnTo>
                  <a:pt x="708532" y="370586"/>
                </a:lnTo>
                <a:lnTo>
                  <a:pt x="739534" y="373608"/>
                </a:lnTo>
                <a:lnTo>
                  <a:pt x="764333" y="382666"/>
                </a:lnTo>
                <a:lnTo>
                  <a:pt x="795274" y="418846"/>
                </a:lnTo>
                <a:lnTo>
                  <a:pt x="807177" y="480216"/>
                </a:lnTo>
                <a:lnTo>
                  <a:pt x="810873" y="528107"/>
                </a:lnTo>
                <a:lnTo>
                  <a:pt x="813082" y="587453"/>
                </a:lnTo>
                <a:lnTo>
                  <a:pt x="813816" y="658240"/>
                </a:lnTo>
                <a:lnTo>
                  <a:pt x="813816" y="1846961"/>
                </a:lnTo>
                <a:lnTo>
                  <a:pt x="812992" y="1912490"/>
                </a:lnTo>
                <a:lnTo>
                  <a:pt x="810516" y="1967950"/>
                </a:lnTo>
                <a:lnTo>
                  <a:pt x="806381" y="2013326"/>
                </a:lnTo>
                <a:lnTo>
                  <a:pt x="793115" y="2073783"/>
                </a:lnTo>
                <a:lnTo>
                  <a:pt x="760841" y="2111613"/>
                </a:lnTo>
                <a:lnTo>
                  <a:pt x="705612" y="2124202"/>
                </a:lnTo>
                <a:lnTo>
                  <a:pt x="1361503" y="2124202"/>
                </a:lnTo>
                <a:lnTo>
                  <a:pt x="1383051" y="2057423"/>
                </a:lnTo>
                <a:lnTo>
                  <a:pt x="1396031" y="1985990"/>
                </a:lnTo>
                <a:lnTo>
                  <a:pt x="1401139" y="1943285"/>
                </a:lnTo>
                <a:lnTo>
                  <a:pt x="1405318" y="1895951"/>
                </a:lnTo>
                <a:lnTo>
                  <a:pt x="1408568" y="1843985"/>
                </a:lnTo>
                <a:lnTo>
                  <a:pt x="1410890" y="1787386"/>
                </a:lnTo>
                <a:lnTo>
                  <a:pt x="1412283" y="1726148"/>
                </a:lnTo>
                <a:lnTo>
                  <a:pt x="1412748" y="1660271"/>
                </a:lnTo>
                <a:lnTo>
                  <a:pt x="1412748" y="859789"/>
                </a:lnTo>
                <a:lnTo>
                  <a:pt x="1412319" y="793912"/>
                </a:lnTo>
                <a:lnTo>
                  <a:pt x="1411033" y="732674"/>
                </a:lnTo>
                <a:lnTo>
                  <a:pt x="1408890" y="676075"/>
                </a:lnTo>
                <a:lnTo>
                  <a:pt x="1405890" y="624109"/>
                </a:lnTo>
                <a:lnTo>
                  <a:pt x="1402032" y="576775"/>
                </a:lnTo>
                <a:lnTo>
                  <a:pt x="1397317" y="534070"/>
                </a:lnTo>
                <a:lnTo>
                  <a:pt x="1391745" y="495991"/>
                </a:lnTo>
                <a:lnTo>
                  <a:pt x="1372348" y="413718"/>
                </a:lnTo>
                <a:lnTo>
                  <a:pt x="1356724" y="370586"/>
                </a:lnTo>
                <a:close/>
              </a:path>
              <a:path w="3022600" h="2494915">
                <a:moveTo>
                  <a:pt x="2208783" y="1494282"/>
                </a:moveTo>
                <a:lnTo>
                  <a:pt x="1609852" y="1494282"/>
                </a:lnTo>
                <a:lnTo>
                  <a:pt x="1609852" y="1684020"/>
                </a:lnTo>
                <a:lnTo>
                  <a:pt x="1610362" y="1750450"/>
                </a:lnTo>
                <a:lnTo>
                  <a:pt x="1611895" y="1812811"/>
                </a:lnTo>
                <a:lnTo>
                  <a:pt x="1614450" y="1871099"/>
                </a:lnTo>
                <a:lnTo>
                  <a:pt x="1618028" y="1925313"/>
                </a:lnTo>
                <a:lnTo>
                  <a:pt x="1622631" y="1975453"/>
                </a:lnTo>
                <a:lnTo>
                  <a:pt x="1628258" y="2021515"/>
                </a:lnTo>
                <a:lnTo>
                  <a:pt x="1634912" y="2063500"/>
                </a:lnTo>
                <a:lnTo>
                  <a:pt x="1642591" y="2101404"/>
                </a:lnTo>
                <a:lnTo>
                  <a:pt x="1661032" y="2164969"/>
                </a:lnTo>
                <a:lnTo>
                  <a:pt x="1681150" y="2209991"/>
                </a:lnTo>
                <a:lnTo>
                  <a:pt x="1707463" y="2252608"/>
                </a:lnTo>
                <a:lnTo>
                  <a:pt x="1739963" y="2292826"/>
                </a:lnTo>
                <a:lnTo>
                  <a:pt x="1778644" y="2330652"/>
                </a:lnTo>
                <a:lnTo>
                  <a:pt x="1823498" y="2366093"/>
                </a:lnTo>
                <a:lnTo>
                  <a:pt x="1874520" y="2399157"/>
                </a:lnTo>
                <a:lnTo>
                  <a:pt x="1912097" y="2419227"/>
                </a:lnTo>
                <a:lnTo>
                  <a:pt x="1952695" y="2436937"/>
                </a:lnTo>
                <a:lnTo>
                  <a:pt x="1996313" y="2452285"/>
                </a:lnTo>
                <a:lnTo>
                  <a:pt x="2042950" y="2465272"/>
                </a:lnTo>
                <a:lnTo>
                  <a:pt x="2092607" y="2475897"/>
                </a:lnTo>
                <a:lnTo>
                  <a:pt x="2145283" y="2484162"/>
                </a:lnTo>
                <a:lnTo>
                  <a:pt x="2200980" y="2490065"/>
                </a:lnTo>
                <a:lnTo>
                  <a:pt x="2259696" y="2493607"/>
                </a:lnTo>
                <a:lnTo>
                  <a:pt x="2321432" y="2494788"/>
                </a:lnTo>
                <a:lnTo>
                  <a:pt x="2382643" y="2493502"/>
                </a:lnTo>
                <a:lnTo>
                  <a:pt x="2441023" y="2489644"/>
                </a:lnTo>
                <a:lnTo>
                  <a:pt x="2496575" y="2483215"/>
                </a:lnTo>
                <a:lnTo>
                  <a:pt x="2549302" y="2474214"/>
                </a:lnTo>
                <a:lnTo>
                  <a:pt x="2599208" y="2462641"/>
                </a:lnTo>
                <a:lnTo>
                  <a:pt x="2646295" y="2448496"/>
                </a:lnTo>
                <a:lnTo>
                  <a:pt x="2690565" y="2431780"/>
                </a:lnTo>
                <a:lnTo>
                  <a:pt x="2732024" y="2412492"/>
                </a:lnTo>
                <a:lnTo>
                  <a:pt x="2775814" y="2387431"/>
                </a:lnTo>
                <a:lnTo>
                  <a:pt x="2815744" y="2359279"/>
                </a:lnTo>
                <a:lnTo>
                  <a:pt x="2851809" y="2328036"/>
                </a:lnTo>
                <a:lnTo>
                  <a:pt x="2884003" y="2293705"/>
                </a:lnTo>
                <a:lnTo>
                  <a:pt x="2912323" y="2256289"/>
                </a:lnTo>
                <a:lnTo>
                  <a:pt x="2936764" y="2215789"/>
                </a:lnTo>
                <a:lnTo>
                  <a:pt x="2957322" y="2172208"/>
                </a:lnTo>
                <a:lnTo>
                  <a:pt x="2971000" y="2135528"/>
                </a:lnTo>
                <a:lnTo>
                  <a:pt x="2974432" y="2124202"/>
                </a:lnTo>
                <a:lnTo>
                  <a:pt x="2309495" y="2124202"/>
                </a:lnTo>
                <a:lnTo>
                  <a:pt x="2280493" y="2121558"/>
                </a:lnTo>
                <a:lnTo>
                  <a:pt x="2239396" y="2100413"/>
                </a:lnTo>
                <a:lnTo>
                  <a:pt x="2219178" y="2053744"/>
                </a:lnTo>
                <a:lnTo>
                  <a:pt x="2213387" y="2011362"/>
                </a:lnTo>
                <a:lnTo>
                  <a:pt x="2209930" y="1954787"/>
                </a:lnTo>
                <a:lnTo>
                  <a:pt x="2208783" y="1884045"/>
                </a:lnTo>
                <a:lnTo>
                  <a:pt x="2208783" y="1494282"/>
                </a:lnTo>
                <a:close/>
              </a:path>
              <a:path w="3022600" h="2494915">
                <a:moveTo>
                  <a:pt x="2963027" y="370586"/>
                </a:moveTo>
                <a:lnTo>
                  <a:pt x="2316988" y="370586"/>
                </a:lnTo>
                <a:lnTo>
                  <a:pt x="2342610" y="373086"/>
                </a:lnTo>
                <a:lnTo>
                  <a:pt x="2364613" y="380587"/>
                </a:lnTo>
                <a:lnTo>
                  <a:pt x="2397760" y="410590"/>
                </a:lnTo>
                <a:lnTo>
                  <a:pt x="2417190" y="472170"/>
                </a:lnTo>
                <a:lnTo>
                  <a:pt x="2422048" y="519050"/>
                </a:lnTo>
                <a:lnTo>
                  <a:pt x="2423601" y="574339"/>
                </a:lnTo>
                <a:lnTo>
                  <a:pt x="2423668" y="710057"/>
                </a:lnTo>
                <a:lnTo>
                  <a:pt x="2422284" y="764732"/>
                </a:lnTo>
                <a:lnTo>
                  <a:pt x="2418127" y="811609"/>
                </a:lnTo>
                <a:lnTo>
                  <a:pt x="2411184" y="850699"/>
                </a:lnTo>
                <a:lnTo>
                  <a:pt x="2388556" y="907039"/>
                </a:lnTo>
                <a:lnTo>
                  <a:pt x="2352258" y="942611"/>
                </a:lnTo>
                <a:lnTo>
                  <a:pt x="2302145" y="959032"/>
                </a:lnTo>
                <a:lnTo>
                  <a:pt x="2262421" y="963620"/>
                </a:lnTo>
                <a:lnTo>
                  <a:pt x="2209634" y="966896"/>
                </a:lnTo>
                <a:lnTo>
                  <a:pt x="2143789" y="968862"/>
                </a:lnTo>
                <a:lnTo>
                  <a:pt x="2064893" y="969518"/>
                </a:lnTo>
                <a:lnTo>
                  <a:pt x="2064893" y="1317879"/>
                </a:lnTo>
                <a:lnTo>
                  <a:pt x="2130335" y="1319708"/>
                </a:lnTo>
                <a:lnTo>
                  <a:pt x="2186615" y="1322916"/>
                </a:lnTo>
                <a:lnTo>
                  <a:pt x="2233746" y="1327507"/>
                </a:lnTo>
                <a:lnTo>
                  <a:pt x="2271738" y="1333488"/>
                </a:lnTo>
                <a:lnTo>
                  <a:pt x="2329152" y="1353585"/>
                </a:lnTo>
                <a:lnTo>
                  <a:pt x="2375150" y="1395408"/>
                </a:lnTo>
                <a:lnTo>
                  <a:pt x="2406147" y="1461087"/>
                </a:lnTo>
                <a:lnTo>
                  <a:pt x="2415873" y="1506854"/>
                </a:lnTo>
                <a:lnTo>
                  <a:pt x="2421717" y="1561861"/>
                </a:lnTo>
                <a:lnTo>
                  <a:pt x="2423668" y="1626108"/>
                </a:lnTo>
                <a:lnTo>
                  <a:pt x="2423668" y="1792224"/>
                </a:lnTo>
                <a:lnTo>
                  <a:pt x="2423053" y="1862517"/>
                </a:lnTo>
                <a:lnTo>
                  <a:pt x="2421207" y="1923278"/>
                </a:lnTo>
                <a:lnTo>
                  <a:pt x="2418127" y="1974500"/>
                </a:lnTo>
                <a:lnTo>
                  <a:pt x="2413809" y="2016176"/>
                </a:lnTo>
                <a:lnTo>
                  <a:pt x="2401443" y="2070862"/>
                </a:lnTo>
                <a:lnTo>
                  <a:pt x="2367327" y="2110867"/>
                </a:lnTo>
                <a:lnTo>
                  <a:pt x="2309495" y="2124202"/>
                </a:lnTo>
                <a:lnTo>
                  <a:pt x="2974432" y="2124202"/>
                </a:lnTo>
                <a:lnTo>
                  <a:pt x="2993549" y="2052663"/>
                </a:lnTo>
                <a:lnTo>
                  <a:pt x="3002417" y="2006479"/>
                </a:lnTo>
                <a:lnTo>
                  <a:pt x="3009677" y="1957129"/>
                </a:lnTo>
                <a:lnTo>
                  <a:pt x="3015328" y="1904614"/>
                </a:lnTo>
                <a:lnTo>
                  <a:pt x="3019366" y="1848935"/>
                </a:lnTo>
                <a:lnTo>
                  <a:pt x="3021791" y="1790093"/>
                </a:lnTo>
                <a:lnTo>
                  <a:pt x="3022600" y="1728089"/>
                </a:lnTo>
                <a:lnTo>
                  <a:pt x="3021929" y="1653751"/>
                </a:lnTo>
                <a:lnTo>
                  <a:pt x="3019919" y="1585044"/>
                </a:lnTo>
                <a:lnTo>
                  <a:pt x="3016571" y="1521964"/>
                </a:lnTo>
                <a:lnTo>
                  <a:pt x="3011887" y="1464512"/>
                </a:lnTo>
                <a:lnTo>
                  <a:pt x="3005867" y="1412684"/>
                </a:lnTo>
                <a:lnTo>
                  <a:pt x="2998514" y="1366480"/>
                </a:lnTo>
                <a:lnTo>
                  <a:pt x="2989829" y="1325898"/>
                </a:lnTo>
                <a:lnTo>
                  <a:pt x="2968469" y="1261594"/>
                </a:lnTo>
                <a:lnTo>
                  <a:pt x="2926339" y="1198382"/>
                </a:lnTo>
                <a:lnTo>
                  <a:pt x="2891302" y="1163589"/>
                </a:lnTo>
                <a:lnTo>
                  <a:pt x="2850687" y="1133490"/>
                </a:lnTo>
                <a:lnTo>
                  <a:pt x="2804495" y="1108085"/>
                </a:lnTo>
                <a:lnTo>
                  <a:pt x="2752725" y="1087374"/>
                </a:lnTo>
                <a:lnTo>
                  <a:pt x="2804571" y="1057108"/>
                </a:lnTo>
                <a:lnTo>
                  <a:pt x="2849773" y="1025599"/>
                </a:lnTo>
                <a:lnTo>
                  <a:pt x="2888330" y="992852"/>
                </a:lnTo>
                <a:lnTo>
                  <a:pt x="2920243" y="958874"/>
                </a:lnTo>
                <a:lnTo>
                  <a:pt x="2945511" y="923671"/>
                </a:lnTo>
                <a:lnTo>
                  <a:pt x="2975901" y="851450"/>
                </a:lnTo>
                <a:lnTo>
                  <a:pt x="2986547" y="806037"/>
                </a:lnTo>
                <a:lnTo>
                  <a:pt x="2994156" y="754422"/>
                </a:lnTo>
                <a:lnTo>
                  <a:pt x="2998724" y="696605"/>
                </a:lnTo>
                <a:lnTo>
                  <a:pt x="3000248" y="632587"/>
                </a:lnTo>
                <a:lnTo>
                  <a:pt x="2998723" y="574339"/>
                </a:lnTo>
                <a:lnTo>
                  <a:pt x="2994149" y="518698"/>
                </a:lnTo>
                <a:lnTo>
                  <a:pt x="2986525" y="465663"/>
                </a:lnTo>
                <a:lnTo>
                  <a:pt x="2975847" y="415234"/>
                </a:lnTo>
                <a:lnTo>
                  <a:pt x="2963027" y="370586"/>
                </a:lnTo>
                <a:close/>
              </a:path>
              <a:path w="3022600" h="2494915">
                <a:moveTo>
                  <a:pt x="2266569" y="0"/>
                </a:moveTo>
                <a:lnTo>
                  <a:pt x="2199920" y="1207"/>
                </a:lnTo>
                <a:lnTo>
                  <a:pt x="2136982" y="4832"/>
                </a:lnTo>
                <a:lnTo>
                  <a:pt x="2077753" y="10873"/>
                </a:lnTo>
                <a:lnTo>
                  <a:pt x="2022233" y="19332"/>
                </a:lnTo>
                <a:lnTo>
                  <a:pt x="1970420" y="30210"/>
                </a:lnTo>
                <a:lnTo>
                  <a:pt x="1922315" y="43507"/>
                </a:lnTo>
                <a:lnTo>
                  <a:pt x="1877916" y="59224"/>
                </a:lnTo>
                <a:lnTo>
                  <a:pt x="1837223" y="77362"/>
                </a:lnTo>
                <a:lnTo>
                  <a:pt x="1800235" y="97921"/>
                </a:lnTo>
                <a:lnTo>
                  <a:pt x="1766951" y="120904"/>
                </a:lnTo>
                <a:lnTo>
                  <a:pt x="1737122" y="147288"/>
                </a:lnTo>
                <a:lnTo>
                  <a:pt x="1710427" y="178132"/>
                </a:lnTo>
                <a:lnTo>
                  <a:pt x="1686867" y="213436"/>
                </a:lnTo>
                <a:lnTo>
                  <a:pt x="1666444" y="253203"/>
                </a:lnTo>
                <a:lnTo>
                  <a:pt x="1649158" y="297434"/>
                </a:lnTo>
                <a:lnTo>
                  <a:pt x="1635012" y="346129"/>
                </a:lnTo>
                <a:lnTo>
                  <a:pt x="1624006" y="399292"/>
                </a:lnTo>
                <a:lnTo>
                  <a:pt x="1616144" y="456923"/>
                </a:lnTo>
                <a:lnTo>
                  <a:pt x="1611424" y="519050"/>
                </a:lnTo>
                <a:lnTo>
                  <a:pt x="1609852" y="585597"/>
                </a:lnTo>
                <a:lnTo>
                  <a:pt x="1609852" y="790067"/>
                </a:lnTo>
                <a:lnTo>
                  <a:pt x="2208783" y="790067"/>
                </a:lnTo>
                <a:lnTo>
                  <a:pt x="2208783" y="592963"/>
                </a:lnTo>
                <a:lnTo>
                  <a:pt x="2210214" y="529998"/>
                </a:lnTo>
                <a:lnTo>
                  <a:pt x="2214514" y="479012"/>
                </a:lnTo>
                <a:lnTo>
                  <a:pt x="2221696" y="439979"/>
                </a:lnTo>
                <a:lnTo>
                  <a:pt x="2245675" y="394374"/>
                </a:lnTo>
                <a:lnTo>
                  <a:pt x="2288295" y="373229"/>
                </a:lnTo>
                <a:lnTo>
                  <a:pt x="2316988" y="370586"/>
                </a:lnTo>
                <a:lnTo>
                  <a:pt x="2963027" y="370586"/>
                </a:lnTo>
                <a:lnTo>
                  <a:pt x="2962116" y="367411"/>
                </a:lnTo>
                <a:lnTo>
                  <a:pt x="2945329" y="322193"/>
                </a:lnTo>
                <a:lnTo>
                  <a:pt x="2925484" y="279582"/>
                </a:lnTo>
                <a:lnTo>
                  <a:pt x="2902581" y="239577"/>
                </a:lnTo>
                <a:lnTo>
                  <a:pt x="2876618" y="202178"/>
                </a:lnTo>
                <a:lnTo>
                  <a:pt x="2847594" y="167386"/>
                </a:lnTo>
                <a:lnTo>
                  <a:pt x="2794114" y="119872"/>
                </a:lnTo>
                <a:lnTo>
                  <a:pt x="2727576" y="80263"/>
                </a:lnTo>
                <a:lnTo>
                  <a:pt x="2689411" y="63425"/>
                </a:lnTo>
                <a:lnTo>
                  <a:pt x="2647981" y="48566"/>
                </a:lnTo>
                <a:lnTo>
                  <a:pt x="2603287" y="35685"/>
                </a:lnTo>
                <a:lnTo>
                  <a:pt x="2555328" y="24784"/>
                </a:lnTo>
                <a:lnTo>
                  <a:pt x="2504105" y="15863"/>
                </a:lnTo>
                <a:lnTo>
                  <a:pt x="2449618" y="8924"/>
                </a:lnTo>
                <a:lnTo>
                  <a:pt x="2391866" y="3966"/>
                </a:lnTo>
                <a:lnTo>
                  <a:pt x="2330849" y="991"/>
                </a:lnTo>
                <a:lnTo>
                  <a:pt x="226656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57471" y="4270235"/>
            <a:ext cx="3907535" cy="752868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198620" y="3639311"/>
            <a:ext cx="3826764" cy="11658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525136" y="3795217"/>
            <a:ext cx="31438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75" dirty="0">
                <a:solidFill>
                  <a:srgbClr val="4E4E80"/>
                </a:solidFill>
                <a:latin typeface="微软雅黑" panose="020B0503020204020204" charset="-122"/>
                <a:cs typeface="微软雅黑" panose="020B0503020204020204" charset="-122"/>
              </a:rPr>
              <a:t>哨点基本信息</a:t>
            </a:r>
            <a:endParaRPr sz="40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03695" y="5183378"/>
            <a:ext cx="9784725" cy="3822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908552" y="5591555"/>
            <a:ext cx="4374896" cy="266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611879" y="3533394"/>
            <a:ext cx="25908" cy="1036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611879" y="3714750"/>
            <a:ext cx="25908" cy="10363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611879" y="3896105"/>
            <a:ext cx="25908" cy="1036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611879" y="4077461"/>
            <a:ext cx="25908" cy="10363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611879" y="4258817"/>
            <a:ext cx="25908" cy="10363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611879" y="4440173"/>
            <a:ext cx="25908" cy="10363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8555735" y="3533394"/>
            <a:ext cx="25908" cy="10363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8555735" y="3714750"/>
            <a:ext cx="25908" cy="10363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8555735" y="3896105"/>
            <a:ext cx="25908" cy="10363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8555735" y="4077461"/>
            <a:ext cx="25908" cy="10363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8555735" y="4258817"/>
            <a:ext cx="25908" cy="10363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8555735" y="4440173"/>
            <a:ext cx="25908" cy="10363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821179" y="4170426"/>
            <a:ext cx="25907" cy="10363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821179" y="4351782"/>
            <a:ext cx="25907" cy="10363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821179" y="4533138"/>
            <a:ext cx="25907" cy="103631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821179" y="4714494"/>
            <a:ext cx="25907" cy="103631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821179" y="4895850"/>
            <a:ext cx="25907" cy="103631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821179" y="5077205"/>
            <a:ext cx="25907" cy="41401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0346435" y="4170426"/>
            <a:ext cx="25908" cy="10363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0346435" y="4351782"/>
            <a:ext cx="25908" cy="103631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0346435" y="4533138"/>
            <a:ext cx="25908" cy="103631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0346435" y="4714494"/>
            <a:ext cx="25908" cy="103631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0346435" y="4895850"/>
            <a:ext cx="25908" cy="103631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0346435" y="5077205"/>
            <a:ext cx="25908" cy="41401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345691" y="2008644"/>
            <a:ext cx="1040130" cy="1041641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458467" y="2174773"/>
            <a:ext cx="814539" cy="776325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446275" y="2109216"/>
            <a:ext cx="743712" cy="745236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1682623" y="2318765"/>
            <a:ext cx="269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Eras Light ITC" panose="020B0402030504020804"/>
                <a:cs typeface="Eras Light ITC" panose="020B0402030504020804"/>
              </a:rPr>
              <a:t>01</a:t>
            </a:r>
            <a:endParaRPr sz="1800">
              <a:latin typeface="Eras Light ITC" panose="020B0402030504020804"/>
              <a:cs typeface="Eras Light ITC" panose="020B0402030504020804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3151632" y="1513344"/>
            <a:ext cx="1040130" cy="1041641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264408" y="1679473"/>
            <a:ext cx="814539" cy="776325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252215" y="1613916"/>
            <a:ext cx="743712" cy="745236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 txBox="1"/>
          <p:nvPr/>
        </p:nvSpPr>
        <p:spPr>
          <a:xfrm>
            <a:off x="3489452" y="1823465"/>
            <a:ext cx="269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Eras Light ITC" panose="020B0402030504020804"/>
                <a:cs typeface="Eras Light ITC" panose="020B0402030504020804"/>
              </a:rPr>
              <a:t>02</a:t>
            </a:r>
            <a:endParaRPr sz="1800">
              <a:latin typeface="Eras Light ITC" panose="020B0402030504020804"/>
              <a:cs typeface="Eras Light ITC" panose="020B0402030504020804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8095488" y="1513344"/>
            <a:ext cx="1040129" cy="1041641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8208264" y="1679473"/>
            <a:ext cx="814539" cy="776325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8196071" y="1613916"/>
            <a:ext cx="743711" cy="745236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 txBox="1"/>
          <p:nvPr/>
        </p:nvSpPr>
        <p:spPr>
          <a:xfrm>
            <a:off x="8433561" y="1823465"/>
            <a:ext cx="269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Eras Light ITC" panose="020B0402030504020804"/>
                <a:cs typeface="Eras Light ITC" panose="020B0402030504020804"/>
              </a:rPr>
              <a:t>03</a:t>
            </a:r>
            <a:endParaRPr sz="1800">
              <a:latin typeface="Eras Light ITC" panose="020B0402030504020804"/>
              <a:cs typeface="Eras Light ITC" panose="020B0402030504020804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9886188" y="2008644"/>
            <a:ext cx="1040129" cy="1041641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9998964" y="2174773"/>
            <a:ext cx="814539" cy="776325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9986771" y="2109216"/>
            <a:ext cx="743711" cy="745236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/>
          <p:nvPr/>
        </p:nvSpPr>
        <p:spPr>
          <a:xfrm>
            <a:off x="10224261" y="2318765"/>
            <a:ext cx="2698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Eras Light ITC" panose="020B0402030504020804"/>
                <a:cs typeface="Eras Light ITC" panose="020B0402030504020804"/>
              </a:rPr>
              <a:t>04</a:t>
            </a:r>
            <a:endParaRPr sz="1800">
              <a:latin typeface="Eras Light ITC" panose="020B0402030504020804"/>
              <a:cs typeface="Eras Light ITC" panose="020B0402030504020804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75182" y="2768854"/>
            <a:ext cx="1915795" cy="985519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180"/>
              </a:spcBef>
            </a:pPr>
            <a:r>
              <a:rPr sz="1800" dirty="0">
                <a:solidFill>
                  <a:srgbClr val="4E4E80"/>
                </a:solidFill>
                <a:latin typeface="微软雅黑" panose="020B0503020204020204" charset="-122"/>
                <a:cs typeface="微软雅黑" panose="020B0503020204020204" charset="-122"/>
              </a:rPr>
              <a:t>人口</a:t>
            </a:r>
            <a:endParaRPr sz="1800" dirty="0">
              <a:latin typeface="微软雅黑" panose="020B0503020204020204" charset="-122"/>
              <a:cs typeface="微软雅黑" panose="020B0503020204020204" charset="-122"/>
            </a:endParaRPr>
          </a:p>
          <a:p>
            <a:pPr marL="12700" marR="5080" algn="ctr">
              <a:lnSpc>
                <a:spcPct val="150000"/>
              </a:lnSpc>
            </a:pPr>
            <a:r>
              <a:rPr sz="12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常住人口数、农村</a:t>
            </a:r>
            <a:r>
              <a:rPr sz="1200" spc="-5" dirty="0">
                <a:solidFill>
                  <a:srgbClr val="585858"/>
                </a:solidFill>
                <a:latin typeface="Eras Light ITC" panose="020B0402030504020804"/>
                <a:cs typeface="Eras Light ITC" panose="020B0402030504020804"/>
              </a:rPr>
              <a:t>/</a:t>
            </a:r>
            <a:r>
              <a:rPr sz="12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城市人口 数、人口构成</a:t>
            </a:r>
            <a:endParaRPr sz="12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920364" y="2272918"/>
            <a:ext cx="1397635" cy="98615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8270">
              <a:lnSpc>
                <a:spcPct val="100000"/>
              </a:lnSpc>
              <a:spcBef>
                <a:spcPts val="1180"/>
              </a:spcBef>
            </a:pPr>
            <a:r>
              <a:rPr sz="1800" dirty="0">
                <a:solidFill>
                  <a:srgbClr val="4E4E80"/>
                </a:solidFill>
                <a:latin typeface="微软雅黑" panose="020B0503020204020204" charset="-122"/>
                <a:cs typeface="微软雅黑" panose="020B0503020204020204" charset="-122"/>
              </a:rPr>
              <a:t>经济、地理</a:t>
            </a:r>
            <a:endParaRPr sz="1800" dirty="0">
              <a:latin typeface="微软雅黑" panose="020B0503020204020204" charset="-122"/>
              <a:cs typeface="微软雅黑" panose="020B0503020204020204" charset="-122"/>
            </a:endParaRPr>
          </a:p>
          <a:p>
            <a:pPr marL="12700" marR="5080" indent="80645">
              <a:lnSpc>
                <a:spcPct val="150000"/>
              </a:lnSpc>
              <a:spcBef>
                <a:spcPts val="5"/>
              </a:spcBef>
            </a:pPr>
            <a:r>
              <a:rPr sz="12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地方生产总</a:t>
            </a:r>
            <a:r>
              <a:rPr sz="1200" spc="-1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值</a:t>
            </a:r>
            <a:r>
              <a:rPr sz="1200" dirty="0">
                <a:solidFill>
                  <a:srgbClr val="585858"/>
                </a:solidFill>
                <a:latin typeface="Eras Light ITC" panose="020B0402030504020804"/>
                <a:cs typeface="Eras Light ITC" panose="020B0402030504020804"/>
              </a:rPr>
              <a:t>GDP  </a:t>
            </a:r>
            <a:r>
              <a:rPr sz="12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平均海</a:t>
            </a:r>
            <a:r>
              <a:rPr sz="12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拔</a:t>
            </a:r>
            <a:r>
              <a:rPr sz="12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、辖区面积</a:t>
            </a:r>
            <a:endParaRPr sz="12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645400" y="2272918"/>
            <a:ext cx="1854200" cy="986155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180"/>
              </a:spcBef>
            </a:pPr>
            <a:r>
              <a:rPr sz="1800" dirty="0">
                <a:solidFill>
                  <a:srgbClr val="4E4E80"/>
                </a:solidFill>
                <a:latin typeface="微软雅黑" panose="020B0503020204020204" charset="-122"/>
                <a:cs typeface="微软雅黑" panose="020B0503020204020204" charset="-122"/>
              </a:rPr>
              <a:t>机构</a:t>
            </a:r>
            <a:endParaRPr sz="1800" dirty="0">
              <a:latin typeface="微软雅黑" panose="020B0503020204020204" charset="-122"/>
              <a:cs typeface="微软雅黑" panose="020B0503020204020204" charset="-122"/>
            </a:endParaRPr>
          </a:p>
          <a:p>
            <a:pPr marL="12700" marR="5080" algn="ctr">
              <a:lnSpc>
                <a:spcPct val="150000"/>
              </a:lnSpc>
              <a:spcBef>
                <a:spcPts val="5"/>
              </a:spcBef>
            </a:pPr>
            <a:r>
              <a:rPr sz="12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县医院、妇幼保健院、社区 卫生服务中心、疾控机构</a:t>
            </a:r>
            <a:endParaRPr sz="12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436989" y="3180333"/>
            <a:ext cx="1854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50000"/>
              </a:lnSpc>
              <a:spcBef>
                <a:spcPts val="100"/>
              </a:spcBef>
            </a:pPr>
            <a:r>
              <a:rPr sz="12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现场调查人数、质控人数、 科室人数、职称比例</a:t>
            </a:r>
            <a:endParaRPr sz="12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0124313" y="2906014"/>
            <a:ext cx="482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E4E80"/>
                </a:solidFill>
                <a:latin typeface="微软雅黑" panose="020B0503020204020204" charset="-122"/>
                <a:cs typeface="微软雅黑" panose="020B0503020204020204" charset="-122"/>
              </a:rPr>
              <a:t>人员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17880" y="346963"/>
            <a:ext cx="16497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哨点基本信息填报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0" y="739140"/>
            <a:ext cx="2395220" cy="0"/>
          </a:xfrm>
          <a:custGeom>
            <a:avLst/>
            <a:gdLst/>
            <a:ahLst/>
            <a:cxnLst/>
            <a:rect l="l" t="t" r="r" b="b"/>
            <a:pathLst>
              <a:path w="2395220">
                <a:moveTo>
                  <a:pt x="0" y="0"/>
                </a:moveTo>
                <a:lnTo>
                  <a:pt x="2395093" y="0"/>
                </a:lnTo>
              </a:path>
            </a:pathLst>
          </a:custGeom>
          <a:ln w="6096">
            <a:solidFill>
              <a:srgbClr val="9DC3E6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1634" y="1107440"/>
            <a:ext cx="57080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006FC0"/>
                </a:solidFill>
                <a:latin typeface="等线" panose="02010600030101010101" charset="-122"/>
                <a:cs typeface="等线" panose="02010600030101010101" charset="-122"/>
              </a:rPr>
              <a:t>不同年龄段的监测对象、内容及方法</a:t>
            </a:r>
            <a:endParaRPr sz="28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30020" y="346963"/>
            <a:ext cx="14446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调查内容与方法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739140"/>
            <a:ext cx="2395220" cy="0"/>
          </a:xfrm>
          <a:custGeom>
            <a:avLst/>
            <a:gdLst/>
            <a:ahLst/>
            <a:cxnLst/>
            <a:rect l="l" t="t" r="r" b="b"/>
            <a:pathLst>
              <a:path w="2395220">
                <a:moveTo>
                  <a:pt x="0" y="0"/>
                </a:moveTo>
                <a:lnTo>
                  <a:pt x="2395093" y="0"/>
                </a:lnTo>
              </a:path>
            </a:pathLst>
          </a:custGeom>
          <a:ln w="6096">
            <a:solidFill>
              <a:srgbClr val="9DC3E6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726871" y="2102104"/>
          <a:ext cx="10522584" cy="2640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86355"/>
                <a:gridCol w="1452245"/>
                <a:gridCol w="1452245"/>
                <a:gridCol w="1990725"/>
                <a:gridCol w="3041014"/>
              </a:tblGrid>
              <a:tr h="862330"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92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人群（岁）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444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92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调查问卷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444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92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体格检查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444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92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血红蛋白检测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444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2200"/>
                        </a:lnSpc>
                        <a:spcBef>
                          <a:spcPts val="92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实验室尿样检测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12700" algn="ctr">
                        <a:lnSpc>
                          <a:spcPts val="22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（尿钠、尿钾、尿肌酐）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12700" algn="ctr">
                        <a:lnSpc>
                          <a:spcPts val="193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婴幼儿（0～5）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93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√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93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√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93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√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13335" algn="ctr">
                        <a:lnSpc>
                          <a:spcPts val="193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儿童青</a:t>
                      </a:r>
                      <a:r>
                        <a:rPr sz="2000" b="1" spc="-15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少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年（6～17）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93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√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93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√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ts val="1330"/>
                        </a:lnSpc>
                      </a:pPr>
                      <a:r>
                        <a:rPr sz="3000" spc="0" baseline="-17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√</a:t>
                      </a:r>
                      <a:r>
                        <a:rPr sz="13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*</a:t>
                      </a:r>
                      <a:endParaRPr sz="13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10795" algn="ctr">
                        <a:lnSpc>
                          <a:spcPts val="193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成人（18～59）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93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√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93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√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12700" algn="ctr">
                        <a:lnSpc>
                          <a:spcPts val="193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老年人（≥60）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93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√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93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√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93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√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812088" y="4878781"/>
            <a:ext cx="10013950" cy="56578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286385" marR="5080" indent="-274320">
              <a:lnSpc>
                <a:spcPts val="2020"/>
              </a:lnSpc>
              <a:spcBef>
                <a:spcPts val="355"/>
              </a:spcBef>
            </a:pPr>
            <a:r>
              <a:rPr sz="2775" spc="52" baseline="26000" dirty="0">
                <a:latin typeface="微软雅黑" panose="020B0503020204020204" charset="-122"/>
                <a:cs typeface="微软雅黑" panose="020B0503020204020204" charset="-122"/>
              </a:rPr>
              <a:t>*</a:t>
            </a:r>
            <a:r>
              <a:rPr sz="1800" spc="25" dirty="0">
                <a:latin typeface="微软雅黑" panose="020B0503020204020204" charset="-122"/>
                <a:cs typeface="微软雅黑" panose="020B0503020204020204" charset="-122"/>
              </a:rPr>
              <a:t>注：每个监</a:t>
            </a:r>
            <a:r>
              <a:rPr sz="1800" spc="35" dirty="0">
                <a:latin typeface="微软雅黑" panose="020B0503020204020204" charset="-122"/>
                <a:cs typeface="微软雅黑" panose="020B0503020204020204" charset="-122"/>
              </a:rPr>
              <a:t>测</a:t>
            </a:r>
            <a:r>
              <a:rPr sz="1800" spc="25" dirty="0">
                <a:latin typeface="微软雅黑" panose="020B0503020204020204" charset="-122"/>
                <a:cs typeface="微软雅黑" panose="020B0503020204020204" charset="-122"/>
              </a:rPr>
              <a:t>哨点抽取随</a:t>
            </a:r>
            <a:r>
              <a:rPr sz="1800" spc="35" dirty="0">
                <a:latin typeface="微软雅黑" panose="020B0503020204020204" charset="-122"/>
                <a:cs typeface="微软雅黑" panose="020B0503020204020204" charset="-122"/>
              </a:rPr>
              <a:t>机</a:t>
            </a:r>
            <a:r>
              <a:rPr sz="1800" spc="25" dirty="0">
                <a:latin typeface="微软雅黑" panose="020B0503020204020204" charset="-122"/>
                <a:cs typeface="微软雅黑" panose="020B0503020204020204" charset="-122"/>
              </a:rPr>
              <a:t>抽</a:t>
            </a:r>
            <a:r>
              <a:rPr sz="1800" spc="50" dirty="0">
                <a:latin typeface="微软雅黑" panose="020B0503020204020204" charset="-122"/>
                <a:cs typeface="微软雅黑" panose="020B0503020204020204" charset="-122"/>
              </a:rPr>
              <a:t>取</a:t>
            </a:r>
            <a:r>
              <a:rPr sz="1800" spc="10" dirty="0">
                <a:latin typeface="微软雅黑" panose="020B0503020204020204" charset="-122"/>
                <a:cs typeface="微软雅黑" panose="020B0503020204020204" charset="-122"/>
              </a:rPr>
              <a:t>20</a:t>
            </a:r>
            <a:r>
              <a:rPr sz="1800" spc="25" dirty="0">
                <a:latin typeface="微软雅黑" panose="020B0503020204020204" charset="-122"/>
                <a:cs typeface="微软雅黑" panose="020B0503020204020204" charset="-122"/>
              </a:rPr>
              <a:t>名小学三年级和（</a:t>
            </a:r>
            <a:r>
              <a:rPr sz="1800" spc="50" dirty="0">
                <a:latin typeface="微软雅黑" panose="020B0503020204020204" charset="-122"/>
                <a:cs typeface="微软雅黑" panose="020B0503020204020204" charset="-122"/>
              </a:rPr>
              <a:t>或</a:t>
            </a:r>
            <a:r>
              <a:rPr sz="1800" spc="25" dirty="0">
                <a:latin typeface="微软雅黑" panose="020B0503020204020204" charset="-122"/>
                <a:cs typeface="微软雅黑" panose="020B0503020204020204" charset="-122"/>
              </a:rPr>
              <a:t>）四年级男</a:t>
            </a:r>
            <a:r>
              <a:rPr sz="1800" spc="35" dirty="0">
                <a:latin typeface="微软雅黑" panose="020B0503020204020204" charset="-122"/>
                <a:cs typeface="微软雅黑" panose="020B0503020204020204" charset="-122"/>
              </a:rPr>
              <a:t>生</a:t>
            </a:r>
            <a:r>
              <a:rPr sz="1800" spc="25" dirty="0">
                <a:latin typeface="微软雅黑" panose="020B0503020204020204" charset="-122"/>
                <a:cs typeface="微软雅黑" panose="020B0503020204020204" charset="-122"/>
              </a:rPr>
              <a:t>，分别收集其</a:t>
            </a:r>
            <a:r>
              <a:rPr sz="1800" spc="10" dirty="0">
                <a:latin typeface="微软雅黑" panose="020B0503020204020204" charset="-122"/>
                <a:cs typeface="微软雅黑" panose="020B0503020204020204" charset="-122"/>
              </a:rPr>
              <a:t>24</a:t>
            </a:r>
            <a:r>
              <a:rPr sz="1800" spc="25" dirty="0">
                <a:latin typeface="微软雅黑" panose="020B0503020204020204" charset="-122"/>
                <a:cs typeface="微软雅黑" panose="020B0503020204020204" charset="-122"/>
              </a:rPr>
              <a:t>小时尿液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，  进行尿钠、尿钾和尿肌酐实验室检测。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739140"/>
            <a:ext cx="2395220" cy="0"/>
          </a:xfrm>
          <a:custGeom>
            <a:avLst/>
            <a:gdLst/>
            <a:ahLst/>
            <a:cxnLst/>
            <a:rect l="l" t="t" r="r" b="b"/>
            <a:pathLst>
              <a:path w="2395220">
                <a:moveTo>
                  <a:pt x="0" y="0"/>
                </a:moveTo>
                <a:lnTo>
                  <a:pt x="2395093" y="0"/>
                </a:lnTo>
              </a:path>
            </a:pathLst>
          </a:custGeom>
          <a:ln w="6096">
            <a:solidFill>
              <a:srgbClr val="9DC3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51180" y="346963"/>
            <a:ext cx="10679430" cy="5353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146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调查内容与方法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Times New Roman" panose="02020603050405020304"/>
              <a:cs typeface="Times New Roman" panose="02020603050405020304"/>
            </a:endParaRPr>
          </a:p>
          <a:p>
            <a:pPr marL="299085" marR="84455" indent="-286385">
              <a:lnSpc>
                <a:spcPct val="130000"/>
              </a:lnSpc>
              <a:buFont typeface="Wingdings" panose="05000000000000000000"/>
              <a:buChar char=""/>
              <a:tabLst>
                <a:tab pos="299720" algn="l"/>
              </a:tabLst>
            </a:pPr>
            <a:r>
              <a:rPr sz="18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问卷调查：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区县级疾控中心负责组织实施。问卷内容包括</a:t>
            </a:r>
            <a:r>
              <a:rPr sz="18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基本信息、饮食行为、身体活动、睡眠状况、 自我健康监测行为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等。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C00000"/>
              </a:buClr>
              <a:buFont typeface="Wingdings" panose="05000000000000000000"/>
              <a:buChar char=""/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99085" marR="172085" indent="-286385">
              <a:lnSpc>
                <a:spcPct val="129000"/>
              </a:lnSpc>
              <a:spcBef>
                <a:spcPts val="5"/>
              </a:spcBef>
              <a:buFont typeface="Wingdings" panose="05000000000000000000"/>
              <a:buChar char=""/>
              <a:tabLst>
                <a:tab pos="299720" algn="l"/>
              </a:tabLst>
            </a:pPr>
            <a:r>
              <a:rPr sz="18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体格检查：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区县级疾控中心负责组织实施身高</a:t>
            </a:r>
            <a:r>
              <a:rPr sz="1800" spc="-5" dirty="0">
                <a:latin typeface="微软雅黑" panose="020B0503020204020204" charset="-122"/>
                <a:cs typeface="微软雅黑" panose="020B0503020204020204" charset="-122"/>
              </a:rPr>
              <a:t>/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身长、体重测量，其中18岁及以上被监测对象增加腰围 测量。采用国家卫生行业标准-</a:t>
            </a:r>
            <a:r>
              <a:rPr sz="18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人群健康监测人体测量方法</a:t>
            </a:r>
            <a:r>
              <a:rPr sz="18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（WS/T 424-2013）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。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C00000"/>
              </a:buClr>
              <a:buFont typeface="Wingdings" panose="05000000000000000000"/>
              <a:buChar char=""/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99085" marR="5080" indent="-286385">
              <a:lnSpc>
                <a:spcPct val="130000"/>
              </a:lnSpc>
              <a:spcBef>
                <a:spcPts val="5"/>
              </a:spcBef>
              <a:buFont typeface="Wingdings" panose="05000000000000000000"/>
              <a:buChar char=""/>
              <a:tabLst>
                <a:tab pos="299720" algn="l"/>
              </a:tabLst>
            </a:pPr>
            <a:r>
              <a:rPr sz="18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现场血红蛋</a:t>
            </a:r>
            <a:r>
              <a:rPr sz="1800" spc="-1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白</a:t>
            </a:r>
            <a:r>
              <a:rPr sz="18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检测：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区县级疾控中心负责组织对0～5岁婴幼儿和60岁及以上老年人进行血红蛋白测量。 采用国家卫生行业标准-</a:t>
            </a:r>
            <a:r>
              <a:rPr sz="18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人群贫血筛查方法</a:t>
            </a:r>
            <a:r>
              <a:rPr sz="18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（WS/T</a:t>
            </a:r>
            <a:r>
              <a:rPr sz="1800" spc="-2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441-2013），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要求取指尖血，按照改良叠氮高铁血 红蛋白法进行现场测量。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C00000"/>
              </a:buClr>
              <a:buFont typeface="Wingdings" panose="05000000000000000000"/>
              <a:buChar char=""/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marL="299085" marR="5080" indent="-286385">
              <a:lnSpc>
                <a:spcPct val="130000"/>
              </a:lnSpc>
              <a:buFont typeface="Wingdings" panose="05000000000000000000"/>
              <a:buChar char=""/>
              <a:tabLst>
                <a:tab pos="299720" algn="l"/>
              </a:tabLst>
            </a:pPr>
            <a:r>
              <a:rPr sz="18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实验室尿样检测：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区县级疾控中心负责20名小学三年级和（或）四年级男</a:t>
            </a:r>
            <a:r>
              <a:rPr sz="1800" spc="0" dirty="0">
                <a:latin typeface="微软雅黑" panose="020B0503020204020204" charset="-122"/>
                <a:cs typeface="微软雅黑" panose="020B0503020204020204" charset="-122"/>
              </a:rPr>
              <a:t>生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24小时尿样的收集、标记、 保存、运输和尿量的测量记录等。省级疾控中心负责尿样检测工作（尿钠、尿钾、尿肌酐）。尿钠和尿 钾检测采用</a:t>
            </a:r>
            <a:r>
              <a:rPr sz="18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离子选择性电极法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，尿肌酐检测采用</a:t>
            </a:r>
            <a:r>
              <a:rPr sz="18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酶偶联肌氨酸氧化酶法</a:t>
            </a:r>
            <a:r>
              <a:rPr sz="1800" dirty="0">
                <a:latin typeface="微软雅黑" panose="020B0503020204020204" charset="-122"/>
                <a:cs typeface="微软雅黑" panose="020B0503020204020204" charset="-122"/>
              </a:rPr>
              <a:t>。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0462" y="2553080"/>
            <a:ext cx="5895340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b="1" dirty="0">
                <a:solidFill>
                  <a:srgbClr val="5B9BD4"/>
                </a:solidFill>
                <a:latin typeface="微软雅黑" panose="020B0503020204020204" charset="-122"/>
                <a:cs typeface="微软雅黑" panose="020B0503020204020204" charset="-122"/>
              </a:rPr>
              <a:t>数据收集与管理</a:t>
            </a:r>
            <a:endParaRPr sz="66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70123" y="1972818"/>
            <a:ext cx="40773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525252"/>
                </a:solidFill>
                <a:latin typeface="微软雅黑" panose="020B0503020204020204" charset="-122"/>
                <a:cs typeface="微软雅黑" panose="020B0503020204020204" charset="-122"/>
              </a:rPr>
              <a:t>Data collection </a:t>
            </a:r>
            <a:r>
              <a:rPr sz="2000" dirty="0">
                <a:solidFill>
                  <a:srgbClr val="525252"/>
                </a:solidFill>
                <a:latin typeface="微软雅黑" panose="020B0503020204020204" charset="-122"/>
                <a:cs typeface="微软雅黑" panose="020B0503020204020204" charset="-122"/>
              </a:rPr>
              <a:t>and</a:t>
            </a:r>
            <a:r>
              <a:rPr sz="2000" spc="0" dirty="0">
                <a:solidFill>
                  <a:srgbClr val="525252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spc="-5" dirty="0">
                <a:solidFill>
                  <a:srgbClr val="525252"/>
                </a:solidFill>
                <a:latin typeface="微软雅黑" panose="020B0503020204020204" charset="-122"/>
                <a:cs typeface="微软雅黑" panose="020B0503020204020204" charset="-122"/>
              </a:rPr>
              <a:t>management</a:t>
            </a:r>
            <a:endParaRPr sz="20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65147" y="2391155"/>
            <a:ext cx="5504815" cy="1905"/>
          </a:xfrm>
          <a:custGeom>
            <a:avLst/>
            <a:gdLst/>
            <a:ahLst/>
            <a:cxnLst/>
            <a:rect l="l" t="t" r="r" b="b"/>
            <a:pathLst>
              <a:path w="5504815" h="1905">
                <a:moveTo>
                  <a:pt x="0" y="0"/>
                </a:moveTo>
                <a:lnTo>
                  <a:pt x="5504687" y="1524"/>
                </a:lnTo>
              </a:path>
            </a:pathLst>
          </a:custGeom>
          <a:ln w="6096">
            <a:solidFill>
              <a:srgbClr val="7E5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491603" y="1693164"/>
            <a:ext cx="3020060" cy="2491740"/>
          </a:xfrm>
          <a:custGeom>
            <a:avLst/>
            <a:gdLst/>
            <a:ahLst/>
            <a:cxnLst/>
            <a:rect l="l" t="t" r="r" b="b"/>
            <a:pathLst>
              <a:path w="3020059" h="2491740">
                <a:moveTo>
                  <a:pt x="695198" y="0"/>
                </a:moveTo>
                <a:lnTo>
                  <a:pt x="642403" y="1227"/>
                </a:lnTo>
                <a:lnTo>
                  <a:pt x="591379" y="4909"/>
                </a:lnTo>
                <a:lnTo>
                  <a:pt x="542125" y="11044"/>
                </a:lnTo>
                <a:lnTo>
                  <a:pt x="494643" y="19631"/>
                </a:lnTo>
                <a:lnTo>
                  <a:pt x="448933" y="30669"/>
                </a:lnTo>
                <a:lnTo>
                  <a:pt x="404998" y="44158"/>
                </a:lnTo>
                <a:lnTo>
                  <a:pt x="362837" y="60095"/>
                </a:lnTo>
                <a:lnTo>
                  <a:pt x="322452" y="78481"/>
                </a:lnTo>
                <a:lnTo>
                  <a:pt x="283845" y="99313"/>
                </a:lnTo>
                <a:lnTo>
                  <a:pt x="237650" y="129008"/>
                </a:lnTo>
                <a:lnTo>
                  <a:pt x="196059" y="161375"/>
                </a:lnTo>
                <a:lnTo>
                  <a:pt x="159071" y="196412"/>
                </a:lnTo>
                <a:lnTo>
                  <a:pt x="126686" y="234117"/>
                </a:lnTo>
                <a:lnTo>
                  <a:pt x="98904" y="274488"/>
                </a:lnTo>
                <a:lnTo>
                  <a:pt x="75725" y="317523"/>
                </a:lnTo>
                <a:lnTo>
                  <a:pt x="57150" y="363220"/>
                </a:lnTo>
                <a:lnTo>
                  <a:pt x="36575" y="435638"/>
                </a:lnTo>
                <a:lnTo>
                  <a:pt x="28003" y="476838"/>
                </a:lnTo>
                <a:lnTo>
                  <a:pt x="20574" y="521364"/>
                </a:lnTo>
                <a:lnTo>
                  <a:pt x="14287" y="569214"/>
                </a:lnTo>
                <a:lnTo>
                  <a:pt x="9144" y="620385"/>
                </a:lnTo>
                <a:lnTo>
                  <a:pt x="5143" y="674878"/>
                </a:lnTo>
                <a:lnTo>
                  <a:pt x="2285" y="732690"/>
                </a:lnTo>
                <a:lnTo>
                  <a:pt x="571" y="793820"/>
                </a:lnTo>
                <a:lnTo>
                  <a:pt x="0" y="858265"/>
                </a:lnTo>
                <a:lnTo>
                  <a:pt x="0" y="1695831"/>
                </a:lnTo>
                <a:lnTo>
                  <a:pt x="730" y="1765429"/>
                </a:lnTo>
                <a:lnTo>
                  <a:pt x="2917" y="1829442"/>
                </a:lnTo>
                <a:lnTo>
                  <a:pt x="6558" y="1887868"/>
                </a:lnTo>
                <a:lnTo>
                  <a:pt x="11646" y="1940704"/>
                </a:lnTo>
                <a:lnTo>
                  <a:pt x="18179" y="1987949"/>
                </a:lnTo>
                <a:lnTo>
                  <a:pt x="26152" y="2029600"/>
                </a:lnTo>
                <a:lnTo>
                  <a:pt x="51761" y="2111758"/>
                </a:lnTo>
                <a:lnTo>
                  <a:pt x="71869" y="2156958"/>
                </a:lnTo>
                <a:lnTo>
                  <a:pt x="95892" y="2201269"/>
                </a:lnTo>
                <a:lnTo>
                  <a:pt x="123855" y="2244731"/>
                </a:lnTo>
                <a:lnTo>
                  <a:pt x="155701" y="2287270"/>
                </a:lnTo>
                <a:lnTo>
                  <a:pt x="185450" y="2320786"/>
                </a:lnTo>
                <a:lnTo>
                  <a:pt x="218430" y="2351226"/>
                </a:lnTo>
                <a:lnTo>
                  <a:pt x="254634" y="2378583"/>
                </a:lnTo>
                <a:lnTo>
                  <a:pt x="294056" y="2402849"/>
                </a:lnTo>
                <a:lnTo>
                  <a:pt x="336688" y="2424018"/>
                </a:lnTo>
                <a:lnTo>
                  <a:pt x="382524" y="2442083"/>
                </a:lnTo>
                <a:lnTo>
                  <a:pt x="424660" y="2455270"/>
                </a:lnTo>
                <a:lnTo>
                  <a:pt x="469755" y="2466423"/>
                </a:lnTo>
                <a:lnTo>
                  <a:pt x="517814" y="2475543"/>
                </a:lnTo>
                <a:lnTo>
                  <a:pt x="568841" y="2482632"/>
                </a:lnTo>
                <a:lnTo>
                  <a:pt x="622840" y="2487693"/>
                </a:lnTo>
                <a:lnTo>
                  <a:pt x="679817" y="2490728"/>
                </a:lnTo>
                <a:lnTo>
                  <a:pt x="739775" y="2491740"/>
                </a:lnTo>
                <a:lnTo>
                  <a:pt x="793219" y="2490427"/>
                </a:lnTo>
                <a:lnTo>
                  <a:pt x="844959" y="2486485"/>
                </a:lnTo>
                <a:lnTo>
                  <a:pt x="894984" y="2479913"/>
                </a:lnTo>
                <a:lnTo>
                  <a:pt x="943285" y="2470705"/>
                </a:lnTo>
                <a:lnTo>
                  <a:pt x="989850" y="2458858"/>
                </a:lnTo>
                <a:lnTo>
                  <a:pt x="1034669" y="2444369"/>
                </a:lnTo>
                <a:lnTo>
                  <a:pt x="1077595" y="2426864"/>
                </a:lnTo>
                <a:lnTo>
                  <a:pt x="1118366" y="2405977"/>
                </a:lnTo>
                <a:lnTo>
                  <a:pt x="1156985" y="2381710"/>
                </a:lnTo>
                <a:lnTo>
                  <a:pt x="1193456" y="2354067"/>
                </a:lnTo>
                <a:lnTo>
                  <a:pt x="1227782" y="2323051"/>
                </a:lnTo>
                <a:lnTo>
                  <a:pt x="1259967" y="2288667"/>
                </a:lnTo>
                <a:lnTo>
                  <a:pt x="1294839" y="2244702"/>
                </a:lnTo>
                <a:lnTo>
                  <a:pt x="1324554" y="2199490"/>
                </a:lnTo>
                <a:lnTo>
                  <a:pt x="1349166" y="2152951"/>
                </a:lnTo>
                <a:lnTo>
                  <a:pt x="1361503" y="2122678"/>
                </a:lnTo>
                <a:lnTo>
                  <a:pt x="705612" y="2122678"/>
                </a:lnTo>
                <a:lnTo>
                  <a:pt x="675181" y="2119989"/>
                </a:lnTo>
                <a:lnTo>
                  <a:pt x="631799" y="2098514"/>
                </a:lnTo>
                <a:lnTo>
                  <a:pt x="611676" y="2055899"/>
                </a:lnTo>
                <a:lnTo>
                  <a:pt x="602110" y="1968368"/>
                </a:lnTo>
                <a:lnTo>
                  <a:pt x="599725" y="1904666"/>
                </a:lnTo>
                <a:lnTo>
                  <a:pt x="598950" y="1829442"/>
                </a:lnTo>
                <a:lnTo>
                  <a:pt x="598931" y="656716"/>
                </a:lnTo>
                <a:lnTo>
                  <a:pt x="599786" y="587939"/>
                </a:lnTo>
                <a:lnTo>
                  <a:pt x="602353" y="529897"/>
                </a:lnTo>
                <a:lnTo>
                  <a:pt x="606640" y="482596"/>
                </a:lnTo>
                <a:lnTo>
                  <a:pt x="620395" y="420243"/>
                </a:lnTo>
                <a:lnTo>
                  <a:pt x="653176" y="381841"/>
                </a:lnTo>
                <a:lnTo>
                  <a:pt x="708532" y="369062"/>
                </a:lnTo>
                <a:lnTo>
                  <a:pt x="1356724" y="369062"/>
                </a:lnTo>
                <a:lnTo>
                  <a:pt x="1355400" y="365408"/>
                </a:lnTo>
                <a:lnTo>
                  <a:pt x="1334484" y="320640"/>
                </a:lnTo>
                <a:lnTo>
                  <a:pt x="1309611" y="277878"/>
                </a:lnTo>
                <a:lnTo>
                  <a:pt x="1280795" y="237109"/>
                </a:lnTo>
                <a:lnTo>
                  <a:pt x="1252897" y="204871"/>
                </a:lnTo>
                <a:lnTo>
                  <a:pt x="1220639" y="174323"/>
                </a:lnTo>
                <a:lnTo>
                  <a:pt x="1184021" y="145462"/>
                </a:lnTo>
                <a:lnTo>
                  <a:pt x="1143042" y="118284"/>
                </a:lnTo>
                <a:lnTo>
                  <a:pt x="1097703" y="92784"/>
                </a:lnTo>
                <a:lnTo>
                  <a:pt x="1048003" y="68961"/>
                </a:lnTo>
                <a:lnTo>
                  <a:pt x="1002688" y="50665"/>
                </a:lnTo>
                <a:lnTo>
                  <a:pt x="955677" y="35184"/>
                </a:lnTo>
                <a:lnTo>
                  <a:pt x="906971" y="22517"/>
                </a:lnTo>
                <a:lnTo>
                  <a:pt x="856570" y="12666"/>
                </a:lnTo>
                <a:lnTo>
                  <a:pt x="804475" y="5629"/>
                </a:lnTo>
                <a:lnTo>
                  <a:pt x="750684" y="1407"/>
                </a:lnTo>
                <a:lnTo>
                  <a:pt x="695198" y="0"/>
                </a:lnTo>
                <a:close/>
              </a:path>
              <a:path w="3020059" h="2491740">
                <a:moveTo>
                  <a:pt x="1356724" y="369062"/>
                </a:moveTo>
                <a:lnTo>
                  <a:pt x="708532" y="369062"/>
                </a:lnTo>
                <a:lnTo>
                  <a:pt x="739534" y="372084"/>
                </a:lnTo>
                <a:lnTo>
                  <a:pt x="764333" y="381142"/>
                </a:lnTo>
                <a:lnTo>
                  <a:pt x="795274" y="417322"/>
                </a:lnTo>
                <a:lnTo>
                  <a:pt x="807177" y="478692"/>
                </a:lnTo>
                <a:lnTo>
                  <a:pt x="810873" y="526583"/>
                </a:lnTo>
                <a:lnTo>
                  <a:pt x="813082" y="585929"/>
                </a:lnTo>
                <a:lnTo>
                  <a:pt x="813816" y="656716"/>
                </a:lnTo>
                <a:lnTo>
                  <a:pt x="813816" y="1845437"/>
                </a:lnTo>
                <a:lnTo>
                  <a:pt x="812992" y="1910966"/>
                </a:lnTo>
                <a:lnTo>
                  <a:pt x="810516" y="1966426"/>
                </a:lnTo>
                <a:lnTo>
                  <a:pt x="806381" y="2011802"/>
                </a:lnTo>
                <a:lnTo>
                  <a:pt x="793115" y="2072259"/>
                </a:lnTo>
                <a:lnTo>
                  <a:pt x="760841" y="2110089"/>
                </a:lnTo>
                <a:lnTo>
                  <a:pt x="705612" y="2122678"/>
                </a:lnTo>
                <a:lnTo>
                  <a:pt x="1361503" y="2122678"/>
                </a:lnTo>
                <a:lnTo>
                  <a:pt x="1383051" y="2055899"/>
                </a:lnTo>
                <a:lnTo>
                  <a:pt x="1396031" y="1984466"/>
                </a:lnTo>
                <a:lnTo>
                  <a:pt x="1401139" y="1941761"/>
                </a:lnTo>
                <a:lnTo>
                  <a:pt x="1405318" y="1894427"/>
                </a:lnTo>
                <a:lnTo>
                  <a:pt x="1408568" y="1842461"/>
                </a:lnTo>
                <a:lnTo>
                  <a:pt x="1410890" y="1785862"/>
                </a:lnTo>
                <a:lnTo>
                  <a:pt x="1412283" y="1724624"/>
                </a:lnTo>
                <a:lnTo>
                  <a:pt x="1412748" y="1658747"/>
                </a:lnTo>
                <a:lnTo>
                  <a:pt x="1412748" y="858265"/>
                </a:lnTo>
                <a:lnTo>
                  <a:pt x="1412319" y="792388"/>
                </a:lnTo>
                <a:lnTo>
                  <a:pt x="1411033" y="731150"/>
                </a:lnTo>
                <a:lnTo>
                  <a:pt x="1408890" y="674551"/>
                </a:lnTo>
                <a:lnTo>
                  <a:pt x="1405890" y="622585"/>
                </a:lnTo>
                <a:lnTo>
                  <a:pt x="1402032" y="575251"/>
                </a:lnTo>
                <a:lnTo>
                  <a:pt x="1397317" y="532546"/>
                </a:lnTo>
                <a:lnTo>
                  <a:pt x="1391745" y="494467"/>
                </a:lnTo>
                <a:lnTo>
                  <a:pt x="1372348" y="412194"/>
                </a:lnTo>
                <a:lnTo>
                  <a:pt x="1356724" y="369062"/>
                </a:lnTo>
                <a:close/>
              </a:path>
              <a:path w="3020059" h="2491740">
                <a:moveTo>
                  <a:pt x="2849118" y="2023364"/>
                </a:moveTo>
                <a:lnTo>
                  <a:pt x="2250186" y="2023364"/>
                </a:lnTo>
                <a:lnTo>
                  <a:pt x="2250186" y="2445893"/>
                </a:lnTo>
                <a:lnTo>
                  <a:pt x="2849118" y="2445893"/>
                </a:lnTo>
                <a:lnTo>
                  <a:pt x="2849118" y="2023364"/>
                </a:lnTo>
                <a:close/>
              </a:path>
              <a:path w="3020059" h="2491740">
                <a:moveTo>
                  <a:pt x="2849118" y="45974"/>
                </a:moveTo>
                <a:lnTo>
                  <a:pt x="2056002" y="45974"/>
                </a:lnTo>
                <a:lnTo>
                  <a:pt x="1538731" y="1614297"/>
                </a:lnTo>
                <a:lnTo>
                  <a:pt x="1538731" y="2023364"/>
                </a:lnTo>
                <a:lnTo>
                  <a:pt x="3019552" y="2023364"/>
                </a:lnTo>
                <a:lnTo>
                  <a:pt x="3019552" y="1614297"/>
                </a:lnTo>
                <a:lnTo>
                  <a:pt x="1985645" y="1614297"/>
                </a:lnTo>
                <a:lnTo>
                  <a:pt x="2250186" y="592963"/>
                </a:lnTo>
                <a:lnTo>
                  <a:pt x="2849118" y="592963"/>
                </a:lnTo>
                <a:lnTo>
                  <a:pt x="2849118" y="45974"/>
                </a:lnTo>
                <a:close/>
              </a:path>
              <a:path w="3020059" h="2491740">
                <a:moveTo>
                  <a:pt x="2849118" y="592963"/>
                </a:moveTo>
                <a:lnTo>
                  <a:pt x="2250186" y="592963"/>
                </a:lnTo>
                <a:lnTo>
                  <a:pt x="2250186" y="1614297"/>
                </a:lnTo>
                <a:lnTo>
                  <a:pt x="2849118" y="1614297"/>
                </a:lnTo>
                <a:lnTo>
                  <a:pt x="2849118" y="592963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36491" y="1123188"/>
            <a:ext cx="1242060" cy="1240790"/>
          </a:xfrm>
          <a:custGeom>
            <a:avLst/>
            <a:gdLst/>
            <a:ahLst/>
            <a:cxnLst/>
            <a:rect l="l" t="t" r="r" b="b"/>
            <a:pathLst>
              <a:path w="1242060" h="1240789">
                <a:moveTo>
                  <a:pt x="509524" y="1092708"/>
                </a:moveTo>
                <a:lnTo>
                  <a:pt x="509524" y="1230502"/>
                </a:lnTo>
                <a:lnTo>
                  <a:pt x="536116" y="1234963"/>
                </a:lnTo>
                <a:lnTo>
                  <a:pt x="563102" y="1238091"/>
                </a:lnTo>
                <a:lnTo>
                  <a:pt x="590444" y="1239932"/>
                </a:lnTo>
                <a:lnTo>
                  <a:pt x="618109" y="1240536"/>
                </a:lnTo>
                <a:lnTo>
                  <a:pt x="666864" y="1238669"/>
                </a:lnTo>
                <a:lnTo>
                  <a:pt x="714594" y="1233162"/>
                </a:lnTo>
                <a:lnTo>
                  <a:pt x="761160" y="1224151"/>
                </a:lnTo>
                <a:lnTo>
                  <a:pt x="806423" y="1211776"/>
                </a:lnTo>
                <a:lnTo>
                  <a:pt x="850244" y="1196174"/>
                </a:lnTo>
                <a:lnTo>
                  <a:pt x="892486" y="1177483"/>
                </a:lnTo>
                <a:lnTo>
                  <a:pt x="933007" y="1155841"/>
                </a:lnTo>
                <a:lnTo>
                  <a:pt x="971671" y="1131385"/>
                </a:lnTo>
                <a:lnTo>
                  <a:pt x="1006437" y="1105662"/>
                </a:lnTo>
                <a:lnTo>
                  <a:pt x="618109" y="1105662"/>
                </a:lnTo>
                <a:lnTo>
                  <a:pt x="590230" y="1104870"/>
                </a:lnTo>
                <a:lnTo>
                  <a:pt x="562816" y="1102471"/>
                </a:lnTo>
                <a:lnTo>
                  <a:pt x="535902" y="1098428"/>
                </a:lnTo>
                <a:lnTo>
                  <a:pt x="509524" y="1092708"/>
                </a:lnTo>
                <a:close/>
              </a:path>
              <a:path w="1242060" h="1240789">
                <a:moveTo>
                  <a:pt x="1006437" y="134874"/>
                </a:moveTo>
                <a:lnTo>
                  <a:pt x="618109" y="134874"/>
                </a:lnTo>
                <a:lnTo>
                  <a:pt x="665126" y="137095"/>
                </a:lnTo>
                <a:lnTo>
                  <a:pt x="710881" y="143625"/>
                </a:lnTo>
                <a:lnTo>
                  <a:pt x="755169" y="154260"/>
                </a:lnTo>
                <a:lnTo>
                  <a:pt x="797785" y="168795"/>
                </a:lnTo>
                <a:lnTo>
                  <a:pt x="838525" y="187029"/>
                </a:lnTo>
                <a:lnTo>
                  <a:pt x="877182" y="208758"/>
                </a:lnTo>
                <a:lnTo>
                  <a:pt x="913553" y="233778"/>
                </a:lnTo>
                <a:lnTo>
                  <a:pt x="947433" y="261886"/>
                </a:lnTo>
                <a:lnTo>
                  <a:pt x="978616" y="292878"/>
                </a:lnTo>
                <a:lnTo>
                  <a:pt x="1006897" y="326552"/>
                </a:lnTo>
                <a:lnTo>
                  <a:pt x="1032073" y="362704"/>
                </a:lnTo>
                <a:lnTo>
                  <a:pt x="1053937" y="401131"/>
                </a:lnTo>
                <a:lnTo>
                  <a:pt x="1072286" y="441629"/>
                </a:lnTo>
                <a:lnTo>
                  <a:pt x="1086914" y="483995"/>
                </a:lnTo>
                <a:lnTo>
                  <a:pt x="1097616" y="528025"/>
                </a:lnTo>
                <a:lnTo>
                  <a:pt x="1104187" y="573517"/>
                </a:lnTo>
                <a:lnTo>
                  <a:pt x="1106424" y="620267"/>
                </a:lnTo>
                <a:lnTo>
                  <a:pt x="1104187" y="667018"/>
                </a:lnTo>
                <a:lnTo>
                  <a:pt x="1097616" y="712510"/>
                </a:lnTo>
                <a:lnTo>
                  <a:pt x="1086914" y="756540"/>
                </a:lnTo>
                <a:lnTo>
                  <a:pt x="1072286" y="798906"/>
                </a:lnTo>
                <a:lnTo>
                  <a:pt x="1053937" y="839404"/>
                </a:lnTo>
                <a:lnTo>
                  <a:pt x="1032073" y="877831"/>
                </a:lnTo>
                <a:lnTo>
                  <a:pt x="1006897" y="913983"/>
                </a:lnTo>
                <a:lnTo>
                  <a:pt x="978616" y="947657"/>
                </a:lnTo>
                <a:lnTo>
                  <a:pt x="947433" y="978649"/>
                </a:lnTo>
                <a:lnTo>
                  <a:pt x="913553" y="1006757"/>
                </a:lnTo>
                <a:lnTo>
                  <a:pt x="877182" y="1031777"/>
                </a:lnTo>
                <a:lnTo>
                  <a:pt x="838525" y="1053506"/>
                </a:lnTo>
                <a:lnTo>
                  <a:pt x="797785" y="1071740"/>
                </a:lnTo>
                <a:lnTo>
                  <a:pt x="755169" y="1086275"/>
                </a:lnTo>
                <a:lnTo>
                  <a:pt x="710881" y="1096910"/>
                </a:lnTo>
                <a:lnTo>
                  <a:pt x="665126" y="1103440"/>
                </a:lnTo>
                <a:lnTo>
                  <a:pt x="618109" y="1105662"/>
                </a:lnTo>
                <a:lnTo>
                  <a:pt x="1006437" y="1105662"/>
                </a:lnTo>
                <a:lnTo>
                  <a:pt x="1042869" y="1074588"/>
                </a:lnTo>
                <a:lnTo>
                  <a:pt x="1075126" y="1042522"/>
                </a:lnTo>
                <a:lnTo>
                  <a:pt x="1104969" y="1008194"/>
                </a:lnTo>
                <a:lnTo>
                  <a:pt x="1132261" y="971744"/>
                </a:lnTo>
                <a:lnTo>
                  <a:pt x="1156861" y="933308"/>
                </a:lnTo>
                <a:lnTo>
                  <a:pt x="1178632" y="893026"/>
                </a:lnTo>
                <a:lnTo>
                  <a:pt x="1197434" y="851034"/>
                </a:lnTo>
                <a:lnTo>
                  <a:pt x="1213129" y="807471"/>
                </a:lnTo>
                <a:lnTo>
                  <a:pt x="1225578" y="762475"/>
                </a:lnTo>
                <a:lnTo>
                  <a:pt x="1234642" y="716184"/>
                </a:lnTo>
                <a:lnTo>
                  <a:pt x="1240182" y="668735"/>
                </a:lnTo>
                <a:lnTo>
                  <a:pt x="1242060" y="620267"/>
                </a:lnTo>
                <a:lnTo>
                  <a:pt x="1240182" y="571800"/>
                </a:lnTo>
                <a:lnTo>
                  <a:pt x="1234642" y="524351"/>
                </a:lnTo>
                <a:lnTo>
                  <a:pt x="1225578" y="478060"/>
                </a:lnTo>
                <a:lnTo>
                  <a:pt x="1213129" y="433064"/>
                </a:lnTo>
                <a:lnTo>
                  <a:pt x="1197434" y="389501"/>
                </a:lnTo>
                <a:lnTo>
                  <a:pt x="1178632" y="347509"/>
                </a:lnTo>
                <a:lnTo>
                  <a:pt x="1156861" y="307227"/>
                </a:lnTo>
                <a:lnTo>
                  <a:pt x="1132261" y="268791"/>
                </a:lnTo>
                <a:lnTo>
                  <a:pt x="1104969" y="232341"/>
                </a:lnTo>
                <a:lnTo>
                  <a:pt x="1075126" y="198013"/>
                </a:lnTo>
                <a:lnTo>
                  <a:pt x="1042869" y="165947"/>
                </a:lnTo>
                <a:lnTo>
                  <a:pt x="1008338" y="136280"/>
                </a:lnTo>
                <a:lnTo>
                  <a:pt x="1006437" y="134874"/>
                </a:lnTo>
                <a:close/>
              </a:path>
              <a:path w="1242060" h="1240789">
                <a:moveTo>
                  <a:pt x="618109" y="0"/>
                </a:moveTo>
                <a:lnTo>
                  <a:pt x="568540" y="1928"/>
                </a:lnTo>
                <a:lnTo>
                  <a:pt x="520033" y="7616"/>
                </a:lnTo>
                <a:lnTo>
                  <a:pt x="472736" y="16921"/>
                </a:lnTo>
                <a:lnTo>
                  <a:pt x="426795" y="29695"/>
                </a:lnTo>
                <a:lnTo>
                  <a:pt x="382356" y="45796"/>
                </a:lnTo>
                <a:lnTo>
                  <a:pt x="339565" y="65078"/>
                </a:lnTo>
                <a:lnTo>
                  <a:pt x="298570" y="87396"/>
                </a:lnTo>
                <a:lnTo>
                  <a:pt x="259517" y="112606"/>
                </a:lnTo>
                <a:lnTo>
                  <a:pt x="222552" y="140564"/>
                </a:lnTo>
                <a:lnTo>
                  <a:pt x="187822" y="171123"/>
                </a:lnTo>
                <a:lnTo>
                  <a:pt x="155473" y="204139"/>
                </a:lnTo>
                <a:lnTo>
                  <a:pt x="125652" y="239469"/>
                </a:lnTo>
                <a:lnTo>
                  <a:pt x="98506" y="276966"/>
                </a:lnTo>
                <a:lnTo>
                  <a:pt x="74181" y="316486"/>
                </a:lnTo>
                <a:lnTo>
                  <a:pt x="52823" y="357885"/>
                </a:lnTo>
                <a:lnTo>
                  <a:pt x="34542" y="401131"/>
                </a:lnTo>
                <a:lnTo>
                  <a:pt x="19597" y="445738"/>
                </a:lnTo>
                <a:lnTo>
                  <a:pt x="8021" y="491904"/>
                </a:lnTo>
                <a:lnTo>
                  <a:pt x="0" y="539369"/>
                </a:lnTo>
                <a:lnTo>
                  <a:pt x="137922" y="539369"/>
                </a:lnTo>
                <a:lnTo>
                  <a:pt x="147556" y="494189"/>
                </a:lnTo>
                <a:lnTo>
                  <a:pt x="161328" y="450688"/>
                </a:lnTo>
                <a:lnTo>
                  <a:pt x="179022" y="409080"/>
                </a:lnTo>
                <a:lnTo>
                  <a:pt x="200419" y="369577"/>
                </a:lnTo>
                <a:lnTo>
                  <a:pt x="225302" y="332391"/>
                </a:lnTo>
                <a:lnTo>
                  <a:pt x="253455" y="297737"/>
                </a:lnTo>
                <a:lnTo>
                  <a:pt x="284660" y="265827"/>
                </a:lnTo>
                <a:lnTo>
                  <a:pt x="318699" y="236874"/>
                </a:lnTo>
                <a:lnTo>
                  <a:pt x="355357" y="211090"/>
                </a:lnTo>
                <a:lnTo>
                  <a:pt x="394414" y="188689"/>
                </a:lnTo>
                <a:lnTo>
                  <a:pt x="435656" y="169883"/>
                </a:lnTo>
                <a:lnTo>
                  <a:pt x="478863" y="154886"/>
                </a:lnTo>
                <a:lnTo>
                  <a:pt x="523819" y="143910"/>
                </a:lnTo>
                <a:lnTo>
                  <a:pt x="570306" y="137168"/>
                </a:lnTo>
                <a:lnTo>
                  <a:pt x="618109" y="134874"/>
                </a:lnTo>
                <a:lnTo>
                  <a:pt x="1006437" y="134874"/>
                </a:lnTo>
                <a:lnTo>
                  <a:pt x="971671" y="109150"/>
                </a:lnTo>
                <a:lnTo>
                  <a:pt x="933007" y="84694"/>
                </a:lnTo>
                <a:lnTo>
                  <a:pt x="892486" y="63052"/>
                </a:lnTo>
                <a:lnTo>
                  <a:pt x="850244" y="44361"/>
                </a:lnTo>
                <a:lnTo>
                  <a:pt x="806423" y="28759"/>
                </a:lnTo>
                <a:lnTo>
                  <a:pt x="761160" y="16384"/>
                </a:lnTo>
                <a:lnTo>
                  <a:pt x="714594" y="7373"/>
                </a:lnTo>
                <a:lnTo>
                  <a:pt x="666864" y="1866"/>
                </a:lnTo>
                <a:lnTo>
                  <a:pt x="61810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823715" y="2211323"/>
            <a:ext cx="623570" cy="1240790"/>
          </a:xfrm>
          <a:custGeom>
            <a:avLst/>
            <a:gdLst/>
            <a:ahLst/>
            <a:cxnLst/>
            <a:rect l="l" t="t" r="r" b="b"/>
            <a:pathLst>
              <a:path w="623570" h="1240789">
                <a:moveTo>
                  <a:pt x="623316" y="0"/>
                </a:moveTo>
                <a:lnTo>
                  <a:pt x="574597" y="1866"/>
                </a:lnTo>
                <a:lnTo>
                  <a:pt x="526906" y="7373"/>
                </a:lnTo>
                <a:lnTo>
                  <a:pt x="480379" y="16384"/>
                </a:lnTo>
                <a:lnTo>
                  <a:pt x="435157" y="28759"/>
                </a:lnTo>
                <a:lnTo>
                  <a:pt x="391376" y="44361"/>
                </a:lnTo>
                <a:lnTo>
                  <a:pt x="349175" y="63052"/>
                </a:lnTo>
                <a:lnTo>
                  <a:pt x="308694" y="84694"/>
                </a:lnTo>
                <a:lnTo>
                  <a:pt x="270070" y="109150"/>
                </a:lnTo>
                <a:lnTo>
                  <a:pt x="233443" y="136280"/>
                </a:lnTo>
                <a:lnTo>
                  <a:pt x="198949" y="165947"/>
                </a:lnTo>
                <a:lnTo>
                  <a:pt x="166729" y="198013"/>
                </a:lnTo>
                <a:lnTo>
                  <a:pt x="136920" y="232341"/>
                </a:lnTo>
                <a:lnTo>
                  <a:pt x="109660" y="268791"/>
                </a:lnTo>
                <a:lnTo>
                  <a:pt x="85090" y="307227"/>
                </a:lnTo>
                <a:lnTo>
                  <a:pt x="63345" y="347509"/>
                </a:lnTo>
                <a:lnTo>
                  <a:pt x="44567" y="389501"/>
                </a:lnTo>
                <a:lnTo>
                  <a:pt x="28892" y="433064"/>
                </a:lnTo>
                <a:lnTo>
                  <a:pt x="16459" y="478060"/>
                </a:lnTo>
                <a:lnTo>
                  <a:pt x="7407" y="524351"/>
                </a:lnTo>
                <a:lnTo>
                  <a:pt x="1875" y="571800"/>
                </a:lnTo>
                <a:lnTo>
                  <a:pt x="0" y="620267"/>
                </a:lnTo>
                <a:lnTo>
                  <a:pt x="1875" y="668735"/>
                </a:lnTo>
                <a:lnTo>
                  <a:pt x="7407" y="716184"/>
                </a:lnTo>
                <a:lnTo>
                  <a:pt x="16459" y="762475"/>
                </a:lnTo>
                <a:lnTo>
                  <a:pt x="28892" y="807471"/>
                </a:lnTo>
                <a:lnTo>
                  <a:pt x="44567" y="851034"/>
                </a:lnTo>
                <a:lnTo>
                  <a:pt x="63345" y="893026"/>
                </a:lnTo>
                <a:lnTo>
                  <a:pt x="85090" y="933308"/>
                </a:lnTo>
                <a:lnTo>
                  <a:pt x="109660" y="971744"/>
                </a:lnTo>
                <a:lnTo>
                  <a:pt x="136920" y="1008194"/>
                </a:lnTo>
                <a:lnTo>
                  <a:pt x="166729" y="1042522"/>
                </a:lnTo>
                <a:lnTo>
                  <a:pt x="198949" y="1074588"/>
                </a:lnTo>
                <a:lnTo>
                  <a:pt x="233443" y="1104255"/>
                </a:lnTo>
                <a:lnTo>
                  <a:pt x="270070" y="1131385"/>
                </a:lnTo>
                <a:lnTo>
                  <a:pt x="308694" y="1155841"/>
                </a:lnTo>
                <a:lnTo>
                  <a:pt x="349175" y="1177483"/>
                </a:lnTo>
                <a:lnTo>
                  <a:pt x="391376" y="1196174"/>
                </a:lnTo>
                <a:lnTo>
                  <a:pt x="435157" y="1211776"/>
                </a:lnTo>
                <a:lnTo>
                  <a:pt x="480379" y="1224151"/>
                </a:lnTo>
                <a:lnTo>
                  <a:pt x="526906" y="1233162"/>
                </a:lnTo>
                <a:lnTo>
                  <a:pt x="574597" y="1238669"/>
                </a:lnTo>
                <a:lnTo>
                  <a:pt x="623316" y="1240536"/>
                </a:lnTo>
                <a:lnTo>
                  <a:pt x="623316" y="1105662"/>
                </a:lnTo>
                <a:lnTo>
                  <a:pt x="576343" y="1103440"/>
                </a:lnTo>
                <a:lnTo>
                  <a:pt x="530632" y="1096910"/>
                </a:lnTo>
                <a:lnTo>
                  <a:pt x="486388" y="1086275"/>
                </a:lnTo>
                <a:lnTo>
                  <a:pt x="443815" y="1071740"/>
                </a:lnTo>
                <a:lnTo>
                  <a:pt x="403117" y="1053506"/>
                </a:lnTo>
                <a:lnTo>
                  <a:pt x="364500" y="1031777"/>
                </a:lnTo>
                <a:lnTo>
                  <a:pt x="328167" y="1006757"/>
                </a:lnTo>
                <a:lnTo>
                  <a:pt x="294324" y="978649"/>
                </a:lnTo>
                <a:lnTo>
                  <a:pt x="263174" y="947657"/>
                </a:lnTo>
                <a:lnTo>
                  <a:pt x="234923" y="913983"/>
                </a:lnTo>
                <a:lnTo>
                  <a:pt x="209775" y="877831"/>
                </a:lnTo>
                <a:lnTo>
                  <a:pt x="187935" y="839404"/>
                </a:lnTo>
                <a:lnTo>
                  <a:pt x="169607" y="798906"/>
                </a:lnTo>
                <a:lnTo>
                  <a:pt x="154996" y="756540"/>
                </a:lnTo>
                <a:lnTo>
                  <a:pt x="144306" y="712510"/>
                </a:lnTo>
                <a:lnTo>
                  <a:pt x="137742" y="667018"/>
                </a:lnTo>
                <a:lnTo>
                  <a:pt x="135509" y="620267"/>
                </a:lnTo>
                <a:lnTo>
                  <a:pt x="137742" y="573517"/>
                </a:lnTo>
                <a:lnTo>
                  <a:pt x="144306" y="528025"/>
                </a:lnTo>
                <a:lnTo>
                  <a:pt x="154996" y="483995"/>
                </a:lnTo>
                <a:lnTo>
                  <a:pt x="169607" y="441629"/>
                </a:lnTo>
                <a:lnTo>
                  <a:pt x="187935" y="401131"/>
                </a:lnTo>
                <a:lnTo>
                  <a:pt x="209775" y="362704"/>
                </a:lnTo>
                <a:lnTo>
                  <a:pt x="234923" y="326552"/>
                </a:lnTo>
                <a:lnTo>
                  <a:pt x="263174" y="292878"/>
                </a:lnTo>
                <a:lnTo>
                  <a:pt x="294324" y="261886"/>
                </a:lnTo>
                <a:lnTo>
                  <a:pt x="328167" y="233778"/>
                </a:lnTo>
                <a:lnTo>
                  <a:pt x="364500" y="208758"/>
                </a:lnTo>
                <a:lnTo>
                  <a:pt x="403117" y="187029"/>
                </a:lnTo>
                <a:lnTo>
                  <a:pt x="443815" y="168795"/>
                </a:lnTo>
                <a:lnTo>
                  <a:pt x="486388" y="154260"/>
                </a:lnTo>
                <a:lnTo>
                  <a:pt x="530632" y="143625"/>
                </a:lnTo>
                <a:lnTo>
                  <a:pt x="576343" y="137095"/>
                </a:lnTo>
                <a:lnTo>
                  <a:pt x="623316" y="134874"/>
                </a:lnTo>
                <a:lnTo>
                  <a:pt x="623316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732276" y="3317747"/>
            <a:ext cx="1248410" cy="1234440"/>
          </a:xfrm>
          <a:custGeom>
            <a:avLst/>
            <a:gdLst/>
            <a:ahLst/>
            <a:cxnLst/>
            <a:rect l="l" t="t" r="r" b="b"/>
            <a:pathLst>
              <a:path w="1248410" h="1234439">
                <a:moveTo>
                  <a:pt x="148716" y="506475"/>
                </a:moveTo>
                <a:lnTo>
                  <a:pt x="10033" y="506475"/>
                </a:lnTo>
                <a:lnTo>
                  <a:pt x="5572" y="532878"/>
                </a:lnTo>
                <a:lnTo>
                  <a:pt x="2444" y="559673"/>
                </a:lnTo>
                <a:lnTo>
                  <a:pt x="603" y="586825"/>
                </a:lnTo>
                <a:lnTo>
                  <a:pt x="0" y="614299"/>
                </a:lnTo>
                <a:lnTo>
                  <a:pt x="1877" y="662765"/>
                </a:lnTo>
                <a:lnTo>
                  <a:pt x="7417" y="710211"/>
                </a:lnTo>
                <a:lnTo>
                  <a:pt x="16481" y="756499"/>
                </a:lnTo>
                <a:lnTo>
                  <a:pt x="28931" y="801490"/>
                </a:lnTo>
                <a:lnTo>
                  <a:pt x="44626" y="845047"/>
                </a:lnTo>
                <a:lnTo>
                  <a:pt x="63430" y="887032"/>
                </a:lnTo>
                <a:lnTo>
                  <a:pt x="85202" y="927306"/>
                </a:lnTo>
                <a:lnTo>
                  <a:pt x="109805" y="965734"/>
                </a:lnTo>
                <a:lnTo>
                  <a:pt x="137100" y="1002175"/>
                </a:lnTo>
                <a:lnTo>
                  <a:pt x="166947" y="1036494"/>
                </a:lnTo>
                <a:lnTo>
                  <a:pt x="199208" y="1068551"/>
                </a:lnTo>
                <a:lnTo>
                  <a:pt x="233745" y="1098209"/>
                </a:lnTo>
                <a:lnTo>
                  <a:pt x="270418" y="1125331"/>
                </a:lnTo>
                <a:lnTo>
                  <a:pt x="309089" y="1149778"/>
                </a:lnTo>
                <a:lnTo>
                  <a:pt x="349620" y="1171412"/>
                </a:lnTo>
                <a:lnTo>
                  <a:pt x="391871" y="1190096"/>
                </a:lnTo>
                <a:lnTo>
                  <a:pt x="435703" y="1205692"/>
                </a:lnTo>
                <a:lnTo>
                  <a:pt x="480979" y="1218062"/>
                </a:lnTo>
                <a:lnTo>
                  <a:pt x="527559" y="1227069"/>
                </a:lnTo>
                <a:lnTo>
                  <a:pt x="575305" y="1232574"/>
                </a:lnTo>
                <a:lnTo>
                  <a:pt x="624077" y="1234439"/>
                </a:lnTo>
                <a:lnTo>
                  <a:pt x="672850" y="1232574"/>
                </a:lnTo>
                <a:lnTo>
                  <a:pt x="720596" y="1227069"/>
                </a:lnTo>
                <a:lnTo>
                  <a:pt x="767176" y="1218062"/>
                </a:lnTo>
                <a:lnTo>
                  <a:pt x="812452" y="1205692"/>
                </a:lnTo>
                <a:lnTo>
                  <a:pt x="856284" y="1190096"/>
                </a:lnTo>
                <a:lnTo>
                  <a:pt x="898535" y="1171412"/>
                </a:lnTo>
                <a:lnTo>
                  <a:pt x="939066" y="1149778"/>
                </a:lnTo>
                <a:lnTo>
                  <a:pt x="977737" y="1125331"/>
                </a:lnTo>
                <a:lnTo>
                  <a:pt x="1012576" y="1099565"/>
                </a:lnTo>
                <a:lnTo>
                  <a:pt x="624077" y="1099565"/>
                </a:lnTo>
                <a:lnTo>
                  <a:pt x="577039" y="1097344"/>
                </a:lnTo>
                <a:lnTo>
                  <a:pt x="531265" y="1090814"/>
                </a:lnTo>
                <a:lnTo>
                  <a:pt x="486961" y="1080180"/>
                </a:lnTo>
                <a:lnTo>
                  <a:pt x="444330" y="1065645"/>
                </a:lnTo>
                <a:lnTo>
                  <a:pt x="403579" y="1047413"/>
                </a:lnTo>
                <a:lnTo>
                  <a:pt x="364911" y="1025687"/>
                </a:lnTo>
                <a:lnTo>
                  <a:pt x="328532" y="1000670"/>
                </a:lnTo>
                <a:lnTo>
                  <a:pt x="294645" y="972567"/>
                </a:lnTo>
                <a:lnTo>
                  <a:pt x="263457" y="941580"/>
                </a:lnTo>
                <a:lnTo>
                  <a:pt x="235171" y="907913"/>
                </a:lnTo>
                <a:lnTo>
                  <a:pt x="209992" y="871769"/>
                </a:lnTo>
                <a:lnTo>
                  <a:pt x="188125" y="833353"/>
                </a:lnTo>
                <a:lnTo>
                  <a:pt x="169775" y="792867"/>
                </a:lnTo>
                <a:lnTo>
                  <a:pt x="155146" y="750515"/>
                </a:lnTo>
                <a:lnTo>
                  <a:pt x="144443" y="706501"/>
                </a:lnTo>
                <a:lnTo>
                  <a:pt x="137872" y="661027"/>
                </a:lnTo>
                <a:lnTo>
                  <a:pt x="135636" y="614299"/>
                </a:lnTo>
                <a:lnTo>
                  <a:pt x="136429" y="586611"/>
                </a:lnTo>
                <a:lnTo>
                  <a:pt x="138842" y="559387"/>
                </a:lnTo>
                <a:lnTo>
                  <a:pt x="142922" y="532663"/>
                </a:lnTo>
                <a:lnTo>
                  <a:pt x="148716" y="506475"/>
                </a:lnTo>
                <a:close/>
              </a:path>
              <a:path w="1248410" h="1234439">
                <a:moveTo>
                  <a:pt x="705485" y="0"/>
                </a:moveTo>
                <a:lnTo>
                  <a:pt x="705485" y="137160"/>
                </a:lnTo>
                <a:lnTo>
                  <a:pt x="750940" y="146708"/>
                </a:lnTo>
                <a:lnTo>
                  <a:pt x="794708" y="160374"/>
                </a:lnTo>
                <a:lnTo>
                  <a:pt x="836574" y="177943"/>
                </a:lnTo>
                <a:lnTo>
                  <a:pt x="876323" y="199197"/>
                </a:lnTo>
                <a:lnTo>
                  <a:pt x="913741" y="223919"/>
                </a:lnTo>
                <a:lnTo>
                  <a:pt x="948613" y="251894"/>
                </a:lnTo>
                <a:lnTo>
                  <a:pt x="980725" y="282905"/>
                </a:lnTo>
                <a:lnTo>
                  <a:pt x="1009863" y="316735"/>
                </a:lnTo>
                <a:lnTo>
                  <a:pt x="1035812" y="353168"/>
                </a:lnTo>
                <a:lnTo>
                  <a:pt x="1058356" y="391987"/>
                </a:lnTo>
                <a:lnTo>
                  <a:pt x="1077283" y="432976"/>
                </a:lnTo>
                <a:lnTo>
                  <a:pt x="1092377" y="475918"/>
                </a:lnTo>
                <a:lnTo>
                  <a:pt x="1103424" y="520597"/>
                </a:lnTo>
                <a:lnTo>
                  <a:pt x="1110210" y="566796"/>
                </a:lnTo>
                <a:lnTo>
                  <a:pt x="1112520" y="614299"/>
                </a:lnTo>
                <a:lnTo>
                  <a:pt x="1110283" y="661027"/>
                </a:lnTo>
                <a:lnTo>
                  <a:pt x="1103712" y="706501"/>
                </a:lnTo>
                <a:lnTo>
                  <a:pt x="1093009" y="750515"/>
                </a:lnTo>
                <a:lnTo>
                  <a:pt x="1078380" y="792867"/>
                </a:lnTo>
                <a:lnTo>
                  <a:pt x="1060030" y="833353"/>
                </a:lnTo>
                <a:lnTo>
                  <a:pt x="1038163" y="871769"/>
                </a:lnTo>
                <a:lnTo>
                  <a:pt x="1012984" y="907913"/>
                </a:lnTo>
                <a:lnTo>
                  <a:pt x="984698" y="941580"/>
                </a:lnTo>
                <a:lnTo>
                  <a:pt x="953510" y="972567"/>
                </a:lnTo>
                <a:lnTo>
                  <a:pt x="919623" y="1000670"/>
                </a:lnTo>
                <a:lnTo>
                  <a:pt x="883244" y="1025687"/>
                </a:lnTo>
                <a:lnTo>
                  <a:pt x="844576" y="1047413"/>
                </a:lnTo>
                <a:lnTo>
                  <a:pt x="803825" y="1065645"/>
                </a:lnTo>
                <a:lnTo>
                  <a:pt x="761194" y="1080180"/>
                </a:lnTo>
                <a:lnTo>
                  <a:pt x="716890" y="1090814"/>
                </a:lnTo>
                <a:lnTo>
                  <a:pt x="671116" y="1097344"/>
                </a:lnTo>
                <a:lnTo>
                  <a:pt x="624077" y="1099565"/>
                </a:lnTo>
                <a:lnTo>
                  <a:pt x="1012576" y="1099565"/>
                </a:lnTo>
                <a:lnTo>
                  <a:pt x="1048947" y="1068551"/>
                </a:lnTo>
                <a:lnTo>
                  <a:pt x="1081208" y="1036494"/>
                </a:lnTo>
                <a:lnTo>
                  <a:pt x="1111055" y="1002175"/>
                </a:lnTo>
                <a:lnTo>
                  <a:pt x="1138350" y="965734"/>
                </a:lnTo>
                <a:lnTo>
                  <a:pt x="1162953" y="927306"/>
                </a:lnTo>
                <a:lnTo>
                  <a:pt x="1184725" y="887032"/>
                </a:lnTo>
                <a:lnTo>
                  <a:pt x="1203529" y="845047"/>
                </a:lnTo>
                <a:lnTo>
                  <a:pt x="1219224" y="801490"/>
                </a:lnTo>
                <a:lnTo>
                  <a:pt x="1231674" y="756499"/>
                </a:lnTo>
                <a:lnTo>
                  <a:pt x="1240738" y="710211"/>
                </a:lnTo>
                <a:lnTo>
                  <a:pt x="1246278" y="662765"/>
                </a:lnTo>
                <a:lnTo>
                  <a:pt x="1248156" y="614299"/>
                </a:lnTo>
                <a:lnTo>
                  <a:pt x="1246215" y="565028"/>
                </a:lnTo>
                <a:lnTo>
                  <a:pt x="1240489" y="516815"/>
                </a:lnTo>
                <a:lnTo>
                  <a:pt x="1231125" y="469805"/>
                </a:lnTo>
                <a:lnTo>
                  <a:pt x="1218269" y="424143"/>
                </a:lnTo>
                <a:lnTo>
                  <a:pt x="1202065" y="379976"/>
                </a:lnTo>
                <a:lnTo>
                  <a:pt x="1182661" y="337448"/>
                </a:lnTo>
                <a:lnTo>
                  <a:pt x="1160202" y="296705"/>
                </a:lnTo>
                <a:lnTo>
                  <a:pt x="1134833" y="257893"/>
                </a:lnTo>
                <a:lnTo>
                  <a:pt x="1106701" y="221156"/>
                </a:lnTo>
                <a:lnTo>
                  <a:pt x="1075951" y="186642"/>
                </a:lnTo>
                <a:lnTo>
                  <a:pt x="1042730" y="154494"/>
                </a:lnTo>
                <a:lnTo>
                  <a:pt x="1007183" y="124860"/>
                </a:lnTo>
                <a:lnTo>
                  <a:pt x="969456" y="97884"/>
                </a:lnTo>
                <a:lnTo>
                  <a:pt x="929695" y="73711"/>
                </a:lnTo>
                <a:lnTo>
                  <a:pt x="888046" y="52488"/>
                </a:lnTo>
                <a:lnTo>
                  <a:pt x="844654" y="34360"/>
                </a:lnTo>
                <a:lnTo>
                  <a:pt x="799666" y="19472"/>
                </a:lnTo>
                <a:lnTo>
                  <a:pt x="753228" y="7970"/>
                </a:lnTo>
                <a:lnTo>
                  <a:pt x="70548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827020" y="952500"/>
            <a:ext cx="1242060" cy="1240790"/>
          </a:xfrm>
          <a:custGeom>
            <a:avLst/>
            <a:gdLst/>
            <a:ahLst/>
            <a:cxnLst/>
            <a:rect l="l" t="t" r="r" b="b"/>
            <a:pathLst>
              <a:path w="1242060" h="1240789">
                <a:moveTo>
                  <a:pt x="623951" y="0"/>
                </a:moveTo>
                <a:lnTo>
                  <a:pt x="575195" y="1866"/>
                </a:lnTo>
                <a:lnTo>
                  <a:pt x="527465" y="7373"/>
                </a:lnTo>
                <a:lnTo>
                  <a:pt x="480899" y="16384"/>
                </a:lnTo>
                <a:lnTo>
                  <a:pt x="435636" y="28759"/>
                </a:lnTo>
                <a:lnTo>
                  <a:pt x="391815" y="44361"/>
                </a:lnTo>
                <a:lnTo>
                  <a:pt x="349573" y="63052"/>
                </a:lnTo>
                <a:lnTo>
                  <a:pt x="309052" y="84694"/>
                </a:lnTo>
                <a:lnTo>
                  <a:pt x="270388" y="109150"/>
                </a:lnTo>
                <a:lnTo>
                  <a:pt x="233721" y="136280"/>
                </a:lnTo>
                <a:lnTo>
                  <a:pt x="199190" y="165947"/>
                </a:lnTo>
                <a:lnTo>
                  <a:pt x="166933" y="198013"/>
                </a:lnTo>
                <a:lnTo>
                  <a:pt x="137090" y="232341"/>
                </a:lnTo>
                <a:lnTo>
                  <a:pt x="109798" y="268791"/>
                </a:lnTo>
                <a:lnTo>
                  <a:pt x="85198" y="307227"/>
                </a:lnTo>
                <a:lnTo>
                  <a:pt x="63427" y="347509"/>
                </a:lnTo>
                <a:lnTo>
                  <a:pt x="44625" y="389501"/>
                </a:lnTo>
                <a:lnTo>
                  <a:pt x="28930" y="433064"/>
                </a:lnTo>
                <a:lnTo>
                  <a:pt x="16481" y="478060"/>
                </a:lnTo>
                <a:lnTo>
                  <a:pt x="7417" y="524351"/>
                </a:lnTo>
                <a:lnTo>
                  <a:pt x="1877" y="571800"/>
                </a:lnTo>
                <a:lnTo>
                  <a:pt x="0" y="620267"/>
                </a:lnTo>
                <a:lnTo>
                  <a:pt x="1877" y="668735"/>
                </a:lnTo>
                <a:lnTo>
                  <a:pt x="7417" y="716184"/>
                </a:lnTo>
                <a:lnTo>
                  <a:pt x="16481" y="762475"/>
                </a:lnTo>
                <a:lnTo>
                  <a:pt x="28930" y="807471"/>
                </a:lnTo>
                <a:lnTo>
                  <a:pt x="44625" y="851034"/>
                </a:lnTo>
                <a:lnTo>
                  <a:pt x="63427" y="893026"/>
                </a:lnTo>
                <a:lnTo>
                  <a:pt x="85198" y="933308"/>
                </a:lnTo>
                <a:lnTo>
                  <a:pt x="109798" y="971744"/>
                </a:lnTo>
                <a:lnTo>
                  <a:pt x="137090" y="1008194"/>
                </a:lnTo>
                <a:lnTo>
                  <a:pt x="166933" y="1042522"/>
                </a:lnTo>
                <a:lnTo>
                  <a:pt x="199190" y="1074588"/>
                </a:lnTo>
                <a:lnTo>
                  <a:pt x="233721" y="1104255"/>
                </a:lnTo>
                <a:lnTo>
                  <a:pt x="270388" y="1131385"/>
                </a:lnTo>
                <a:lnTo>
                  <a:pt x="309052" y="1155841"/>
                </a:lnTo>
                <a:lnTo>
                  <a:pt x="349573" y="1177483"/>
                </a:lnTo>
                <a:lnTo>
                  <a:pt x="391815" y="1196174"/>
                </a:lnTo>
                <a:lnTo>
                  <a:pt x="435636" y="1211776"/>
                </a:lnTo>
                <a:lnTo>
                  <a:pt x="480899" y="1224151"/>
                </a:lnTo>
                <a:lnTo>
                  <a:pt x="527465" y="1233162"/>
                </a:lnTo>
                <a:lnTo>
                  <a:pt x="575195" y="1238669"/>
                </a:lnTo>
                <a:lnTo>
                  <a:pt x="623951" y="1240536"/>
                </a:lnTo>
                <a:lnTo>
                  <a:pt x="673519" y="1238607"/>
                </a:lnTo>
                <a:lnTo>
                  <a:pt x="722026" y="1232919"/>
                </a:lnTo>
                <a:lnTo>
                  <a:pt x="769323" y="1223614"/>
                </a:lnTo>
                <a:lnTo>
                  <a:pt x="815264" y="1210840"/>
                </a:lnTo>
                <a:lnTo>
                  <a:pt x="859703" y="1194739"/>
                </a:lnTo>
                <a:lnTo>
                  <a:pt x="902494" y="1175457"/>
                </a:lnTo>
                <a:lnTo>
                  <a:pt x="943489" y="1153139"/>
                </a:lnTo>
                <a:lnTo>
                  <a:pt x="982542" y="1127929"/>
                </a:lnTo>
                <a:lnTo>
                  <a:pt x="1011984" y="1105662"/>
                </a:lnTo>
                <a:lnTo>
                  <a:pt x="623951" y="1105662"/>
                </a:lnTo>
                <a:lnTo>
                  <a:pt x="576933" y="1103440"/>
                </a:lnTo>
                <a:lnTo>
                  <a:pt x="531178" y="1096910"/>
                </a:lnTo>
                <a:lnTo>
                  <a:pt x="486890" y="1086275"/>
                </a:lnTo>
                <a:lnTo>
                  <a:pt x="444274" y="1071740"/>
                </a:lnTo>
                <a:lnTo>
                  <a:pt x="403534" y="1053506"/>
                </a:lnTo>
                <a:lnTo>
                  <a:pt x="364877" y="1031777"/>
                </a:lnTo>
                <a:lnTo>
                  <a:pt x="328506" y="1006757"/>
                </a:lnTo>
                <a:lnTo>
                  <a:pt x="294626" y="978649"/>
                </a:lnTo>
                <a:lnTo>
                  <a:pt x="263443" y="947657"/>
                </a:lnTo>
                <a:lnTo>
                  <a:pt x="235162" y="913983"/>
                </a:lnTo>
                <a:lnTo>
                  <a:pt x="209986" y="877831"/>
                </a:lnTo>
                <a:lnTo>
                  <a:pt x="188122" y="839404"/>
                </a:lnTo>
                <a:lnTo>
                  <a:pt x="169773" y="798906"/>
                </a:lnTo>
                <a:lnTo>
                  <a:pt x="155145" y="756540"/>
                </a:lnTo>
                <a:lnTo>
                  <a:pt x="144443" y="712510"/>
                </a:lnTo>
                <a:lnTo>
                  <a:pt x="137872" y="667018"/>
                </a:lnTo>
                <a:lnTo>
                  <a:pt x="135636" y="620267"/>
                </a:lnTo>
                <a:lnTo>
                  <a:pt x="137872" y="573517"/>
                </a:lnTo>
                <a:lnTo>
                  <a:pt x="144443" y="528025"/>
                </a:lnTo>
                <a:lnTo>
                  <a:pt x="155145" y="483995"/>
                </a:lnTo>
                <a:lnTo>
                  <a:pt x="169773" y="441629"/>
                </a:lnTo>
                <a:lnTo>
                  <a:pt x="188122" y="401131"/>
                </a:lnTo>
                <a:lnTo>
                  <a:pt x="209986" y="362704"/>
                </a:lnTo>
                <a:lnTo>
                  <a:pt x="235162" y="326552"/>
                </a:lnTo>
                <a:lnTo>
                  <a:pt x="263443" y="292878"/>
                </a:lnTo>
                <a:lnTo>
                  <a:pt x="294626" y="261886"/>
                </a:lnTo>
                <a:lnTo>
                  <a:pt x="328506" y="233778"/>
                </a:lnTo>
                <a:lnTo>
                  <a:pt x="364877" y="208758"/>
                </a:lnTo>
                <a:lnTo>
                  <a:pt x="403534" y="187029"/>
                </a:lnTo>
                <a:lnTo>
                  <a:pt x="444274" y="168795"/>
                </a:lnTo>
                <a:lnTo>
                  <a:pt x="486890" y="154260"/>
                </a:lnTo>
                <a:lnTo>
                  <a:pt x="531178" y="143625"/>
                </a:lnTo>
                <a:lnTo>
                  <a:pt x="576933" y="137095"/>
                </a:lnTo>
                <a:lnTo>
                  <a:pt x="623951" y="134874"/>
                </a:lnTo>
                <a:lnTo>
                  <a:pt x="732535" y="134874"/>
                </a:lnTo>
                <a:lnTo>
                  <a:pt x="732535" y="10033"/>
                </a:lnTo>
                <a:lnTo>
                  <a:pt x="705943" y="5572"/>
                </a:lnTo>
                <a:lnTo>
                  <a:pt x="678957" y="2444"/>
                </a:lnTo>
                <a:lnTo>
                  <a:pt x="651615" y="603"/>
                </a:lnTo>
                <a:lnTo>
                  <a:pt x="623951" y="0"/>
                </a:lnTo>
                <a:close/>
              </a:path>
              <a:path w="1242060" h="1240789">
                <a:moveTo>
                  <a:pt x="1242059" y="701166"/>
                </a:moveTo>
                <a:lnTo>
                  <a:pt x="1104138" y="701166"/>
                </a:lnTo>
                <a:lnTo>
                  <a:pt x="1094503" y="746346"/>
                </a:lnTo>
                <a:lnTo>
                  <a:pt x="1080731" y="789847"/>
                </a:lnTo>
                <a:lnTo>
                  <a:pt x="1063037" y="831455"/>
                </a:lnTo>
                <a:lnTo>
                  <a:pt x="1041640" y="870958"/>
                </a:lnTo>
                <a:lnTo>
                  <a:pt x="1016757" y="908144"/>
                </a:lnTo>
                <a:lnTo>
                  <a:pt x="988604" y="942798"/>
                </a:lnTo>
                <a:lnTo>
                  <a:pt x="957399" y="974708"/>
                </a:lnTo>
                <a:lnTo>
                  <a:pt x="923360" y="1003661"/>
                </a:lnTo>
                <a:lnTo>
                  <a:pt x="886702" y="1029445"/>
                </a:lnTo>
                <a:lnTo>
                  <a:pt x="847645" y="1051846"/>
                </a:lnTo>
                <a:lnTo>
                  <a:pt x="806403" y="1070652"/>
                </a:lnTo>
                <a:lnTo>
                  <a:pt x="763196" y="1085649"/>
                </a:lnTo>
                <a:lnTo>
                  <a:pt x="718240" y="1096625"/>
                </a:lnTo>
                <a:lnTo>
                  <a:pt x="671753" y="1103367"/>
                </a:lnTo>
                <a:lnTo>
                  <a:pt x="623951" y="1105662"/>
                </a:lnTo>
                <a:lnTo>
                  <a:pt x="1011984" y="1105662"/>
                </a:lnTo>
                <a:lnTo>
                  <a:pt x="1054237" y="1069412"/>
                </a:lnTo>
                <a:lnTo>
                  <a:pt x="1086586" y="1036396"/>
                </a:lnTo>
                <a:lnTo>
                  <a:pt x="1116407" y="1001066"/>
                </a:lnTo>
                <a:lnTo>
                  <a:pt x="1143553" y="963569"/>
                </a:lnTo>
                <a:lnTo>
                  <a:pt x="1167878" y="924049"/>
                </a:lnTo>
                <a:lnTo>
                  <a:pt x="1189236" y="882650"/>
                </a:lnTo>
                <a:lnTo>
                  <a:pt x="1207517" y="839404"/>
                </a:lnTo>
                <a:lnTo>
                  <a:pt x="1222462" y="794797"/>
                </a:lnTo>
                <a:lnTo>
                  <a:pt x="1234038" y="748631"/>
                </a:lnTo>
                <a:lnTo>
                  <a:pt x="1242059" y="701166"/>
                </a:lnTo>
                <a:close/>
              </a:path>
              <a:path w="1242060" h="1240789">
                <a:moveTo>
                  <a:pt x="732535" y="134874"/>
                </a:moveTo>
                <a:lnTo>
                  <a:pt x="623951" y="134874"/>
                </a:lnTo>
                <a:lnTo>
                  <a:pt x="651829" y="135665"/>
                </a:lnTo>
                <a:lnTo>
                  <a:pt x="679243" y="138064"/>
                </a:lnTo>
                <a:lnTo>
                  <a:pt x="706157" y="142107"/>
                </a:lnTo>
                <a:lnTo>
                  <a:pt x="732535" y="147827"/>
                </a:lnTo>
                <a:lnTo>
                  <a:pt x="732535" y="134874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794507" y="3087751"/>
            <a:ext cx="1095375" cy="763905"/>
          </a:xfrm>
          <a:custGeom>
            <a:avLst/>
            <a:gdLst/>
            <a:ahLst/>
            <a:cxnLst/>
            <a:rect l="l" t="t" r="r" b="b"/>
            <a:pathLst>
              <a:path w="1095375" h="763904">
                <a:moveTo>
                  <a:pt x="858264" y="134919"/>
                </a:moveTo>
                <a:lnTo>
                  <a:pt x="486589" y="134919"/>
                </a:lnTo>
                <a:lnTo>
                  <a:pt x="534687" y="138986"/>
                </a:lnTo>
                <a:lnTo>
                  <a:pt x="583057" y="147954"/>
                </a:lnTo>
                <a:lnTo>
                  <a:pt x="628298" y="160926"/>
                </a:lnTo>
                <a:lnTo>
                  <a:pt x="671314" y="177801"/>
                </a:lnTo>
                <a:lnTo>
                  <a:pt x="711954" y="198337"/>
                </a:lnTo>
                <a:lnTo>
                  <a:pt x="750065" y="222286"/>
                </a:lnTo>
                <a:lnTo>
                  <a:pt x="785495" y="249404"/>
                </a:lnTo>
                <a:lnTo>
                  <a:pt x="818092" y="279445"/>
                </a:lnTo>
                <a:lnTo>
                  <a:pt x="847703" y="312165"/>
                </a:lnTo>
                <a:lnTo>
                  <a:pt x="874177" y="347316"/>
                </a:lnTo>
                <a:lnTo>
                  <a:pt x="897361" y="384655"/>
                </a:lnTo>
                <a:lnTo>
                  <a:pt x="917103" y="423936"/>
                </a:lnTo>
                <a:lnTo>
                  <a:pt x="933252" y="464913"/>
                </a:lnTo>
                <a:lnTo>
                  <a:pt x="945654" y="507342"/>
                </a:lnTo>
                <a:lnTo>
                  <a:pt x="954158" y="550976"/>
                </a:lnTo>
                <a:lnTo>
                  <a:pt x="958612" y="595570"/>
                </a:lnTo>
                <a:lnTo>
                  <a:pt x="958863" y="640880"/>
                </a:lnTo>
                <a:lnTo>
                  <a:pt x="954760" y="686659"/>
                </a:lnTo>
                <a:lnTo>
                  <a:pt x="946150" y="732663"/>
                </a:lnTo>
                <a:lnTo>
                  <a:pt x="1078103" y="763905"/>
                </a:lnTo>
                <a:lnTo>
                  <a:pt x="1087437" y="716299"/>
                </a:lnTo>
                <a:lnTo>
                  <a:pt x="1092977" y="668845"/>
                </a:lnTo>
                <a:lnTo>
                  <a:pt x="1094825" y="621707"/>
                </a:lnTo>
                <a:lnTo>
                  <a:pt x="1093083" y="575051"/>
                </a:lnTo>
                <a:lnTo>
                  <a:pt x="1087856" y="529044"/>
                </a:lnTo>
                <a:lnTo>
                  <a:pt x="1079245" y="483852"/>
                </a:lnTo>
                <a:lnTo>
                  <a:pt x="1067355" y="439641"/>
                </a:lnTo>
                <a:lnTo>
                  <a:pt x="1052287" y="396576"/>
                </a:lnTo>
                <a:lnTo>
                  <a:pt x="1034145" y="354824"/>
                </a:lnTo>
                <a:lnTo>
                  <a:pt x="1013033" y="314551"/>
                </a:lnTo>
                <a:lnTo>
                  <a:pt x="989052" y="275922"/>
                </a:lnTo>
                <a:lnTo>
                  <a:pt x="962307" y="239105"/>
                </a:lnTo>
                <a:lnTo>
                  <a:pt x="932899" y="204265"/>
                </a:lnTo>
                <a:lnTo>
                  <a:pt x="900933" y="171567"/>
                </a:lnTo>
                <a:lnTo>
                  <a:pt x="866511" y="141179"/>
                </a:lnTo>
                <a:lnTo>
                  <a:pt x="858264" y="134919"/>
                </a:lnTo>
                <a:close/>
              </a:path>
              <a:path w="1095375" h="763904">
                <a:moveTo>
                  <a:pt x="488950" y="0"/>
                </a:moveTo>
                <a:lnTo>
                  <a:pt x="437323" y="523"/>
                </a:lnTo>
                <a:lnTo>
                  <a:pt x="386438" y="5266"/>
                </a:lnTo>
                <a:lnTo>
                  <a:pt x="336526" y="14103"/>
                </a:lnTo>
                <a:lnTo>
                  <a:pt x="287818" y="26907"/>
                </a:lnTo>
                <a:lnTo>
                  <a:pt x="240545" y="43552"/>
                </a:lnTo>
                <a:lnTo>
                  <a:pt x="194938" y="63913"/>
                </a:lnTo>
                <a:lnTo>
                  <a:pt x="151230" y="87864"/>
                </a:lnTo>
                <a:lnTo>
                  <a:pt x="109650" y="115278"/>
                </a:lnTo>
                <a:lnTo>
                  <a:pt x="70431" y="146030"/>
                </a:lnTo>
                <a:lnTo>
                  <a:pt x="33804" y="179993"/>
                </a:lnTo>
                <a:lnTo>
                  <a:pt x="0" y="217043"/>
                </a:lnTo>
                <a:lnTo>
                  <a:pt x="381" y="496188"/>
                </a:lnTo>
                <a:lnTo>
                  <a:pt x="14929" y="449726"/>
                </a:lnTo>
                <a:lnTo>
                  <a:pt x="33715" y="405752"/>
                </a:lnTo>
                <a:lnTo>
                  <a:pt x="56456" y="364439"/>
                </a:lnTo>
                <a:lnTo>
                  <a:pt x="82869" y="325959"/>
                </a:lnTo>
                <a:lnTo>
                  <a:pt x="112670" y="290484"/>
                </a:lnTo>
                <a:lnTo>
                  <a:pt x="145575" y="258188"/>
                </a:lnTo>
                <a:lnTo>
                  <a:pt x="181302" y="229242"/>
                </a:lnTo>
                <a:lnTo>
                  <a:pt x="219567" y="203819"/>
                </a:lnTo>
                <a:lnTo>
                  <a:pt x="260086" y="182091"/>
                </a:lnTo>
                <a:lnTo>
                  <a:pt x="302577" y="164231"/>
                </a:lnTo>
                <a:lnTo>
                  <a:pt x="346756" y="150412"/>
                </a:lnTo>
                <a:lnTo>
                  <a:pt x="392340" y="140805"/>
                </a:lnTo>
                <a:lnTo>
                  <a:pt x="439045" y="135583"/>
                </a:lnTo>
                <a:lnTo>
                  <a:pt x="486589" y="134919"/>
                </a:lnTo>
                <a:lnTo>
                  <a:pt x="858264" y="134919"/>
                </a:lnTo>
                <a:lnTo>
                  <a:pt x="829735" y="113265"/>
                </a:lnTo>
                <a:lnTo>
                  <a:pt x="790710" y="87993"/>
                </a:lnTo>
                <a:lnTo>
                  <a:pt x="749538" y="65528"/>
                </a:lnTo>
                <a:lnTo>
                  <a:pt x="706323" y="46036"/>
                </a:lnTo>
                <a:lnTo>
                  <a:pt x="661166" y="29684"/>
                </a:lnTo>
                <a:lnTo>
                  <a:pt x="614171" y="16637"/>
                </a:lnTo>
                <a:lnTo>
                  <a:pt x="551370" y="5080"/>
                </a:lnTo>
                <a:lnTo>
                  <a:pt x="520088" y="1742"/>
                </a:lnTo>
                <a:lnTo>
                  <a:pt x="488950" y="0"/>
                </a:lnTo>
                <a:close/>
              </a:path>
            </a:pathLst>
          </a:custGeom>
          <a:solidFill>
            <a:srgbClr val="E36C0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062728" y="1423416"/>
            <a:ext cx="2982595" cy="486409"/>
          </a:xfrm>
          <a:custGeom>
            <a:avLst/>
            <a:gdLst/>
            <a:ahLst/>
            <a:cxnLst/>
            <a:rect l="l" t="t" r="r" b="b"/>
            <a:pathLst>
              <a:path w="2982595" h="486410">
                <a:moveTo>
                  <a:pt x="2738501" y="0"/>
                </a:moveTo>
                <a:lnTo>
                  <a:pt x="0" y="0"/>
                </a:lnTo>
                <a:lnTo>
                  <a:pt x="0" y="486156"/>
                </a:lnTo>
                <a:lnTo>
                  <a:pt x="2738501" y="486156"/>
                </a:lnTo>
                <a:lnTo>
                  <a:pt x="2787671" y="481217"/>
                </a:lnTo>
                <a:lnTo>
                  <a:pt x="2833467" y="467052"/>
                </a:lnTo>
                <a:lnTo>
                  <a:pt x="2874908" y="444639"/>
                </a:lnTo>
                <a:lnTo>
                  <a:pt x="2911014" y="414956"/>
                </a:lnTo>
                <a:lnTo>
                  <a:pt x="2940804" y="378981"/>
                </a:lnTo>
                <a:lnTo>
                  <a:pt x="2963296" y="337691"/>
                </a:lnTo>
                <a:lnTo>
                  <a:pt x="2977511" y="292064"/>
                </a:lnTo>
                <a:lnTo>
                  <a:pt x="2982468" y="243078"/>
                </a:lnTo>
                <a:lnTo>
                  <a:pt x="2977511" y="194091"/>
                </a:lnTo>
                <a:lnTo>
                  <a:pt x="2963296" y="148464"/>
                </a:lnTo>
                <a:lnTo>
                  <a:pt x="2940804" y="107174"/>
                </a:lnTo>
                <a:lnTo>
                  <a:pt x="2911014" y="71199"/>
                </a:lnTo>
                <a:lnTo>
                  <a:pt x="2874908" y="41516"/>
                </a:lnTo>
                <a:lnTo>
                  <a:pt x="2833467" y="19103"/>
                </a:lnTo>
                <a:lnTo>
                  <a:pt x="2787671" y="4938"/>
                </a:lnTo>
                <a:lnTo>
                  <a:pt x="2738501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5627370" y="1507312"/>
            <a:ext cx="185673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数据的收集与分析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812791" y="3529584"/>
            <a:ext cx="3037840" cy="485140"/>
          </a:xfrm>
          <a:custGeom>
            <a:avLst/>
            <a:gdLst/>
            <a:ahLst/>
            <a:cxnLst/>
            <a:rect l="l" t="t" r="r" b="b"/>
            <a:pathLst>
              <a:path w="3037840" h="485139">
                <a:moveTo>
                  <a:pt x="2793365" y="0"/>
                </a:moveTo>
                <a:lnTo>
                  <a:pt x="0" y="0"/>
                </a:lnTo>
                <a:lnTo>
                  <a:pt x="1536" y="48463"/>
                </a:lnTo>
                <a:lnTo>
                  <a:pt x="5705" y="96926"/>
                </a:lnTo>
                <a:lnTo>
                  <a:pt x="11850" y="145389"/>
                </a:lnTo>
                <a:lnTo>
                  <a:pt x="19312" y="193852"/>
                </a:lnTo>
                <a:lnTo>
                  <a:pt x="35610" y="291159"/>
                </a:lnTo>
                <a:lnTo>
                  <a:pt x="43013" y="339242"/>
                </a:lnTo>
                <a:lnTo>
                  <a:pt x="49158" y="387705"/>
                </a:lnTo>
                <a:lnTo>
                  <a:pt x="53327" y="436168"/>
                </a:lnTo>
                <a:lnTo>
                  <a:pt x="54863" y="484631"/>
                </a:lnTo>
                <a:lnTo>
                  <a:pt x="2793365" y="484631"/>
                </a:lnTo>
                <a:lnTo>
                  <a:pt x="2842535" y="479710"/>
                </a:lnTo>
                <a:lnTo>
                  <a:pt x="2888331" y="465593"/>
                </a:lnTo>
                <a:lnTo>
                  <a:pt x="2929772" y="443256"/>
                </a:lnTo>
                <a:lnTo>
                  <a:pt x="2965878" y="413670"/>
                </a:lnTo>
                <a:lnTo>
                  <a:pt x="2995668" y="377810"/>
                </a:lnTo>
                <a:lnTo>
                  <a:pt x="3018160" y="336649"/>
                </a:lnTo>
                <a:lnTo>
                  <a:pt x="3032375" y="291159"/>
                </a:lnTo>
                <a:lnTo>
                  <a:pt x="3037332" y="242315"/>
                </a:lnTo>
                <a:lnTo>
                  <a:pt x="3032375" y="193472"/>
                </a:lnTo>
                <a:lnTo>
                  <a:pt x="3018160" y="147982"/>
                </a:lnTo>
                <a:lnTo>
                  <a:pt x="2995668" y="106821"/>
                </a:lnTo>
                <a:lnTo>
                  <a:pt x="2965878" y="70961"/>
                </a:lnTo>
                <a:lnTo>
                  <a:pt x="2929772" y="41375"/>
                </a:lnTo>
                <a:lnTo>
                  <a:pt x="2888331" y="19038"/>
                </a:lnTo>
                <a:lnTo>
                  <a:pt x="2842535" y="4921"/>
                </a:lnTo>
                <a:lnTo>
                  <a:pt x="279336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4418838" y="1442084"/>
            <a:ext cx="41719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1" spc="0" dirty="0">
                <a:solidFill>
                  <a:srgbClr val="7E7E7E"/>
                </a:solidFill>
                <a:latin typeface="Arial Black" panose="020B0A04020102020204"/>
                <a:cs typeface="Arial Black" panose="020B0A04020102020204"/>
              </a:rPr>
              <a:t>A</a:t>
            </a:r>
            <a:endParaRPr sz="3950">
              <a:latin typeface="Arial Black" panose="020B0A04020102020204"/>
              <a:cs typeface="Arial Black" panose="020B0A040201020202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10634" y="3648202"/>
            <a:ext cx="41719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1" spc="0" dirty="0">
                <a:solidFill>
                  <a:srgbClr val="7E7E7E"/>
                </a:solidFill>
                <a:latin typeface="Arial Black" panose="020B0A04020102020204"/>
                <a:cs typeface="Arial Black" panose="020B0A04020102020204"/>
              </a:rPr>
              <a:t>B</a:t>
            </a:r>
            <a:endParaRPr sz="3950">
              <a:latin typeface="Arial Black" panose="020B0A04020102020204"/>
              <a:cs typeface="Arial Black" panose="020B0A040201020202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32272" y="2013966"/>
            <a:ext cx="3134995" cy="11690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129000"/>
              </a:lnSpc>
              <a:spcBef>
                <a:spcPts val="110"/>
              </a:spcBef>
            </a:pPr>
            <a:r>
              <a:rPr sz="1450" spc="-15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本监测采用中国疾控中心</a:t>
            </a:r>
            <a:r>
              <a:rPr sz="1450" spc="-1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流行病学调查 </a:t>
            </a:r>
            <a:r>
              <a:rPr sz="1450" spc="-1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动态数据采集云平台（EDDC）</a:t>
            </a:r>
            <a:r>
              <a:rPr sz="1450" spc="-15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进行数 据收集和上传。各级疾控中心可</a:t>
            </a:r>
            <a:r>
              <a:rPr sz="1450" spc="-1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导出辖 </a:t>
            </a:r>
            <a:r>
              <a:rPr sz="1450" spc="-1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区内数据</a:t>
            </a:r>
            <a:r>
              <a:rPr sz="1450" spc="-15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进行统计分析</a:t>
            </a:r>
            <a:endParaRPr sz="145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42357" y="3613530"/>
            <a:ext cx="3494404" cy="1567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432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数据的审核与反馈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 marL="12700" marR="5080">
              <a:lnSpc>
                <a:spcPct val="129000"/>
              </a:lnSpc>
              <a:spcBef>
                <a:spcPts val="980"/>
              </a:spcBef>
            </a:pPr>
            <a:r>
              <a:rPr sz="1450" spc="-1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省级和地市级</a:t>
            </a:r>
            <a:r>
              <a:rPr sz="1450" spc="-15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疾控中心负责辖区内个</a:t>
            </a:r>
            <a:r>
              <a:rPr sz="1450" spc="-30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案</a:t>
            </a:r>
            <a:r>
              <a:rPr sz="1450" spc="-15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数 据审核，确保监测数据达到质控要求</a:t>
            </a:r>
            <a:r>
              <a:rPr sz="1450" spc="-25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；</a:t>
            </a:r>
            <a:r>
              <a:rPr sz="1450" spc="-1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区 县级</a:t>
            </a:r>
            <a:r>
              <a:rPr sz="1450" spc="-15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疾控中心</a:t>
            </a:r>
            <a:r>
              <a:rPr sz="1450" spc="-30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负责</a:t>
            </a:r>
            <a:r>
              <a:rPr sz="1450" spc="-15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对有疑问数据</a:t>
            </a:r>
            <a:r>
              <a:rPr sz="1450" spc="-30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进行</a:t>
            </a:r>
            <a:r>
              <a:rPr sz="1450" spc="-15" dirty="0">
                <a:solidFill>
                  <a:srgbClr val="0D0D0D"/>
                </a:solidFill>
                <a:latin typeface="微软雅黑" panose="020B0503020204020204" charset="-122"/>
                <a:cs typeface="微软雅黑" panose="020B0503020204020204" charset="-122"/>
              </a:rPr>
              <a:t>复核，  并及时确认上报</a:t>
            </a:r>
            <a:endParaRPr sz="145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7983" y="346963"/>
            <a:ext cx="14465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数据收集与管理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0" y="739140"/>
            <a:ext cx="2395220" cy="0"/>
          </a:xfrm>
          <a:custGeom>
            <a:avLst/>
            <a:gdLst/>
            <a:ahLst/>
            <a:cxnLst/>
            <a:rect l="l" t="t" r="r" b="b"/>
            <a:pathLst>
              <a:path w="2395220">
                <a:moveTo>
                  <a:pt x="0" y="0"/>
                </a:moveTo>
                <a:lnTo>
                  <a:pt x="2395093" y="0"/>
                </a:lnTo>
              </a:path>
            </a:pathLst>
          </a:custGeom>
          <a:ln w="6096">
            <a:solidFill>
              <a:srgbClr val="9DC3E6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4147" y="2553080"/>
            <a:ext cx="3378200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b="1" dirty="0">
                <a:solidFill>
                  <a:srgbClr val="5B9BD4"/>
                </a:solidFill>
                <a:latin typeface="微软雅黑" panose="020B0503020204020204" charset="-122"/>
                <a:cs typeface="微软雅黑" panose="020B0503020204020204" charset="-122"/>
              </a:rPr>
              <a:t>组织实施</a:t>
            </a:r>
            <a:endParaRPr sz="66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72714" y="1972818"/>
            <a:ext cx="38207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525252"/>
                </a:solidFill>
                <a:latin typeface="微软雅黑" panose="020B0503020204020204" charset="-122"/>
                <a:cs typeface="微软雅黑" panose="020B0503020204020204" charset="-122"/>
              </a:rPr>
              <a:t>Organizational</a:t>
            </a:r>
            <a:r>
              <a:rPr sz="2000" spc="0" dirty="0">
                <a:solidFill>
                  <a:srgbClr val="525252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spc="-5" dirty="0">
                <a:solidFill>
                  <a:srgbClr val="525252"/>
                </a:solidFill>
                <a:latin typeface="微软雅黑" panose="020B0503020204020204" charset="-122"/>
                <a:cs typeface="微软雅黑" panose="020B0503020204020204" charset="-122"/>
              </a:rPr>
              <a:t>implementation</a:t>
            </a:r>
            <a:endParaRPr sz="20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65147" y="2391155"/>
            <a:ext cx="5504815" cy="1905"/>
          </a:xfrm>
          <a:custGeom>
            <a:avLst/>
            <a:gdLst/>
            <a:ahLst/>
            <a:cxnLst/>
            <a:rect l="l" t="t" r="r" b="b"/>
            <a:pathLst>
              <a:path w="5504815" h="1905">
                <a:moveTo>
                  <a:pt x="0" y="0"/>
                </a:moveTo>
                <a:lnTo>
                  <a:pt x="5504687" y="1524"/>
                </a:lnTo>
              </a:path>
            </a:pathLst>
          </a:custGeom>
          <a:ln w="6096">
            <a:solidFill>
              <a:srgbClr val="7E5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491603" y="1693164"/>
            <a:ext cx="3052445" cy="2491740"/>
          </a:xfrm>
          <a:custGeom>
            <a:avLst/>
            <a:gdLst/>
            <a:ahLst/>
            <a:cxnLst/>
            <a:rect l="l" t="t" r="r" b="b"/>
            <a:pathLst>
              <a:path w="3052445" h="2491740">
                <a:moveTo>
                  <a:pt x="695198" y="0"/>
                </a:moveTo>
                <a:lnTo>
                  <a:pt x="642403" y="1227"/>
                </a:lnTo>
                <a:lnTo>
                  <a:pt x="591379" y="4909"/>
                </a:lnTo>
                <a:lnTo>
                  <a:pt x="542125" y="11044"/>
                </a:lnTo>
                <a:lnTo>
                  <a:pt x="494643" y="19631"/>
                </a:lnTo>
                <a:lnTo>
                  <a:pt x="448933" y="30669"/>
                </a:lnTo>
                <a:lnTo>
                  <a:pt x="404998" y="44158"/>
                </a:lnTo>
                <a:lnTo>
                  <a:pt x="362837" y="60095"/>
                </a:lnTo>
                <a:lnTo>
                  <a:pt x="322452" y="78481"/>
                </a:lnTo>
                <a:lnTo>
                  <a:pt x="283845" y="99313"/>
                </a:lnTo>
                <a:lnTo>
                  <a:pt x="237650" y="129008"/>
                </a:lnTo>
                <a:lnTo>
                  <a:pt x="196059" y="161375"/>
                </a:lnTo>
                <a:lnTo>
                  <a:pt x="159071" y="196412"/>
                </a:lnTo>
                <a:lnTo>
                  <a:pt x="126686" y="234117"/>
                </a:lnTo>
                <a:lnTo>
                  <a:pt x="98904" y="274488"/>
                </a:lnTo>
                <a:lnTo>
                  <a:pt x="75725" y="317523"/>
                </a:lnTo>
                <a:lnTo>
                  <a:pt x="57150" y="363220"/>
                </a:lnTo>
                <a:lnTo>
                  <a:pt x="36575" y="435638"/>
                </a:lnTo>
                <a:lnTo>
                  <a:pt x="28003" y="476838"/>
                </a:lnTo>
                <a:lnTo>
                  <a:pt x="20574" y="521364"/>
                </a:lnTo>
                <a:lnTo>
                  <a:pt x="14287" y="569214"/>
                </a:lnTo>
                <a:lnTo>
                  <a:pt x="9144" y="620385"/>
                </a:lnTo>
                <a:lnTo>
                  <a:pt x="5143" y="674878"/>
                </a:lnTo>
                <a:lnTo>
                  <a:pt x="2285" y="732690"/>
                </a:lnTo>
                <a:lnTo>
                  <a:pt x="571" y="793820"/>
                </a:lnTo>
                <a:lnTo>
                  <a:pt x="0" y="858265"/>
                </a:lnTo>
                <a:lnTo>
                  <a:pt x="0" y="1695831"/>
                </a:lnTo>
                <a:lnTo>
                  <a:pt x="730" y="1765429"/>
                </a:lnTo>
                <a:lnTo>
                  <a:pt x="2917" y="1829442"/>
                </a:lnTo>
                <a:lnTo>
                  <a:pt x="6558" y="1887868"/>
                </a:lnTo>
                <a:lnTo>
                  <a:pt x="11646" y="1940704"/>
                </a:lnTo>
                <a:lnTo>
                  <a:pt x="18179" y="1987949"/>
                </a:lnTo>
                <a:lnTo>
                  <a:pt x="26152" y="2029600"/>
                </a:lnTo>
                <a:lnTo>
                  <a:pt x="51761" y="2111758"/>
                </a:lnTo>
                <a:lnTo>
                  <a:pt x="71869" y="2156958"/>
                </a:lnTo>
                <a:lnTo>
                  <a:pt x="95892" y="2201269"/>
                </a:lnTo>
                <a:lnTo>
                  <a:pt x="123855" y="2244731"/>
                </a:lnTo>
                <a:lnTo>
                  <a:pt x="155701" y="2287270"/>
                </a:lnTo>
                <a:lnTo>
                  <a:pt x="185450" y="2320786"/>
                </a:lnTo>
                <a:lnTo>
                  <a:pt x="218430" y="2351226"/>
                </a:lnTo>
                <a:lnTo>
                  <a:pt x="254634" y="2378583"/>
                </a:lnTo>
                <a:lnTo>
                  <a:pt x="294056" y="2402849"/>
                </a:lnTo>
                <a:lnTo>
                  <a:pt x="336688" y="2424018"/>
                </a:lnTo>
                <a:lnTo>
                  <a:pt x="382524" y="2442083"/>
                </a:lnTo>
                <a:lnTo>
                  <a:pt x="424660" y="2455270"/>
                </a:lnTo>
                <a:lnTo>
                  <a:pt x="469755" y="2466423"/>
                </a:lnTo>
                <a:lnTo>
                  <a:pt x="517814" y="2475543"/>
                </a:lnTo>
                <a:lnTo>
                  <a:pt x="568841" y="2482632"/>
                </a:lnTo>
                <a:lnTo>
                  <a:pt x="622840" y="2487693"/>
                </a:lnTo>
                <a:lnTo>
                  <a:pt x="679817" y="2490728"/>
                </a:lnTo>
                <a:lnTo>
                  <a:pt x="739775" y="2491740"/>
                </a:lnTo>
                <a:lnTo>
                  <a:pt x="793219" y="2490427"/>
                </a:lnTo>
                <a:lnTo>
                  <a:pt x="844959" y="2486485"/>
                </a:lnTo>
                <a:lnTo>
                  <a:pt x="894984" y="2479913"/>
                </a:lnTo>
                <a:lnTo>
                  <a:pt x="943285" y="2470705"/>
                </a:lnTo>
                <a:lnTo>
                  <a:pt x="989850" y="2458858"/>
                </a:lnTo>
                <a:lnTo>
                  <a:pt x="1034669" y="2444369"/>
                </a:lnTo>
                <a:lnTo>
                  <a:pt x="1077595" y="2426864"/>
                </a:lnTo>
                <a:lnTo>
                  <a:pt x="1118366" y="2405977"/>
                </a:lnTo>
                <a:lnTo>
                  <a:pt x="1156985" y="2381710"/>
                </a:lnTo>
                <a:lnTo>
                  <a:pt x="1193456" y="2354067"/>
                </a:lnTo>
                <a:lnTo>
                  <a:pt x="1227782" y="2323051"/>
                </a:lnTo>
                <a:lnTo>
                  <a:pt x="1259967" y="2288667"/>
                </a:lnTo>
                <a:lnTo>
                  <a:pt x="1294839" y="2244702"/>
                </a:lnTo>
                <a:lnTo>
                  <a:pt x="1324554" y="2199490"/>
                </a:lnTo>
                <a:lnTo>
                  <a:pt x="1349166" y="2152951"/>
                </a:lnTo>
                <a:lnTo>
                  <a:pt x="1361503" y="2122678"/>
                </a:lnTo>
                <a:lnTo>
                  <a:pt x="705612" y="2122678"/>
                </a:lnTo>
                <a:lnTo>
                  <a:pt x="675181" y="2119989"/>
                </a:lnTo>
                <a:lnTo>
                  <a:pt x="631799" y="2098514"/>
                </a:lnTo>
                <a:lnTo>
                  <a:pt x="611676" y="2055899"/>
                </a:lnTo>
                <a:lnTo>
                  <a:pt x="602110" y="1968368"/>
                </a:lnTo>
                <a:lnTo>
                  <a:pt x="599725" y="1904666"/>
                </a:lnTo>
                <a:lnTo>
                  <a:pt x="598950" y="1829442"/>
                </a:lnTo>
                <a:lnTo>
                  <a:pt x="598931" y="656716"/>
                </a:lnTo>
                <a:lnTo>
                  <a:pt x="599786" y="587939"/>
                </a:lnTo>
                <a:lnTo>
                  <a:pt x="602353" y="529897"/>
                </a:lnTo>
                <a:lnTo>
                  <a:pt x="606640" y="482596"/>
                </a:lnTo>
                <a:lnTo>
                  <a:pt x="620395" y="420243"/>
                </a:lnTo>
                <a:lnTo>
                  <a:pt x="653176" y="381841"/>
                </a:lnTo>
                <a:lnTo>
                  <a:pt x="708532" y="369062"/>
                </a:lnTo>
                <a:lnTo>
                  <a:pt x="1356724" y="369062"/>
                </a:lnTo>
                <a:lnTo>
                  <a:pt x="1355400" y="365408"/>
                </a:lnTo>
                <a:lnTo>
                  <a:pt x="1334484" y="320640"/>
                </a:lnTo>
                <a:lnTo>
                  <a:pt x="1309611" y="277878"/>
                </a:lnTo>
                <a:lnTo>
                  <a:pt x="1280795" y="237109"/>
                </a:lnTo>
                <a:lnTo>
                  <a:pt x="1252897" y="204871"/>
                </a:lnTo>
                <a:lnTo>
                  <a:pt x="1220639" y="174323"/>
                </a:lnTo>
                <a:lnTo>
                  <a:pt x="1184021" y="145462"/>
                </a:lnTo>
                <a:lnTo>
                  <a:pt x="1143042" y="118284"/>
                </a:lnTo>
                <a:lnTo>
                  <a:pt x="1097703" y="92784"/>
                </a:lnTo>
                <a:lnTo>
                  <a:pt x="1048003" y="68961"/>
                </a:lnTo>
                <a:lnTo>
                  <a:pt x="1002688" y="50665"/>
                </a:lnTo>
                <a:lnTo>
                  <a:pt x="955677" y="35184"/>
                </a:lnTo>
                <a:lnTo>
                  <a:pt x="906971" y="22517"/>
                </a:lnTo>
                <a:lnTo>
                  <a:pt x="856570" y="12666"/>
                </a:lnTo>
                <a:lnTo>
                  <a:pt x="804475" y="5629"/>
                </a:lnTo>
                <a:lnTo>
                  <a:pt x="750684" y="1407"/>
                </a:lnTo>
                <a:lnTo>
                  <a:pt x="695198" y="0"/>
                </a:lnTo>
                <a:close/>
              </a:path>
              <a:path w="3052445" h="2491740">
                <a:moveTo>
                  <a:pt x="1356724" y="369062"/>
                </a:moveTo>
                <a:lnTo>
                  <a:pt x="708532" y="369062"/>
                </a:lnTo>
                <a:lnTo>
                  <a:pt x="739534" y="372084"/>
                </a:lnTo>
                <a:lnTo>
                  <a:pt x="764333" y="381142"/>
                </a:lnTo>
                <a:lnTo>
                  <a:pt x="795274" y="417322"/>
                </a:lnTo>
                <a:lnTo>
                  <a:pt x="807177" y="478692"/>
                </a:lnTo>
                <a:lnTo>
                  <a:pt x="810873" y="526583"/>
                </a:lnTo>
                <a:lnTo>
                  <a:pt x="813082" y="585929"/>
                </a:lnTo>
                <a:lnTo>
                  <a:pt x="813816" y="656716"/>
                </a:lnTo>
                <a:lnTo>
                  <a:pt x="813816" y="1845437"/>
                </a:lnTo>
                <a:lnTo>
                  <a:pt x="812992" y="1910966"/>
                </a:lnTo>
                <a:lnTo>
                  <a:pt x="810516" y="1966426"/>
                </a:lnTo>
                <a:lnTo>
                  <a:pt x="806381" y="2011802"/>
                </a:lnTo>
                <a:lnTo>
                  <a:pt x="793115" y="2072259"/>
                </a:lnTo>
                <a:lnTo>
                  <a:pt x="760841" y="2110089"/>
                </a:lnTo>
                <a:lnTo>
                  <a:pt x="705612" y="2122678"/>
                </a:lnTo>
                <a:lnTo>
                  <a:pt x="1361503" y="2122678"/>
                </a:lnTo>
                <a:lnTo>
                  <a:pt x="1383051" y="2055899"/>
                </a:lnTo>
                <a:lnTo>
                  <a:pt x="1396031" y="1984466"/>
                </a:lnTo>
                <a:lnTo>
                  <a:pt x="1401139" y="1941761"/>
                </a:lnTo>
                <a:lnTo>
                  <a:pt x="1405318" y="1894427"/>
                </a:lnTo>
                <a:lnTo>
                  <a:pt x="1408568" y="1842461"/>
                </a:lnTo>
                <a:lnTo>
                  <a:pt x="1410890" y="1785862"/>
                </a:lnTo>
                <a:lnTo>
                  <a:pt x="1412283" y="1724624"/>
                </a:lnTo>
                <a:lnTo>
                  <a:pt x="1412748" y="1658747"/>
                </a:lnTo>
                <a:lnTo>
                  <a:pt x="1412748" y="858265"/>
                </a:lnTo>
                <a:lnTo>
                  <a:pt x="1412319" y="792388"/>
                </a:lnTo>
                <a:lnTo>
                  <a:pt x="1411033" y="731150"/>
                </a:lnTo>
                <a:lnTo>
                  <a:pt x="1408890" y="674551"/>
                </a:lnTo>
                <a:lnTo>
                  <a:pt x="1405890" y="622585"/>
                </a:lnTo>
                <a:lnTo>
                  <a:pt x="1402032" y="575251"/>
                </a:lnTo>
                <a:lnTo>
                  <a:pt x="1397317" y="532546"/>
                </a:lnTo>
                <a:lnTo>
                  <a:pt x="1391745" y="494467"/>
                </a:lnTo>
                <a:lnTo>
                  <a:pt x="1372348" y="412194"/>
                </a:lnTo>
                <a:lnTo>
                  <a:pt x="1356724" y="369062"/>
                </a:lnTo>
                <a:close/>
              </a:path>
              <a:path w="3052445" h="2491740">
                <a:moveTo>
                  <a:pt x="2217674" y="1544574"/>
                </a:moveTo>
                <a:lnTo>
                  <a:pt x="1618742" y="1544574"/>
                </a:lnTo>
                <a:lnTo>
                  <a:pt x="1618742" y="1675002"/>
                </a:lnTo>
                <a:lnTo>
                  <a:pt x="1619484" y="1740268"/>
                </a:lnTo>
                <a:lnTo>
                  <a:pt x="1621712" y="1802030"/>
                </a:lnTo>
                <a:lnTo>
                  <a:pt x="1625425" y="1860290"/>
                </a:lnTo>
                <a:lnTo>
                  <a:pt x="1630621" y="1915049"/>
                </a:lnTo>
                <a:lnTo>
                  <a:pt x="1637299" y="1966309"/>
                </a:lnTo>
                <a:lnTo>
                  <a:pt x="1645460" y="2014071"/>
                </a:lnTo>
                <a:lnTo>
                  <a:pt x="1655102" y="2058338"/>
                </a:lnTo>
                <a:lnTo>
                  <a:pt x="1666225" y="2099109"/>
                </a:lnTo>
                <a:lnTo>
                  <a:pt x="1678828" y="2136388"/>
                </a:lnTo>
                <a:lnTo>
                  <a:pt x="1716166" y="2214278"/>
                </a:lnTo>
                <a:lnTo>
                  <a:pt x="1743593" y="2255146"/>
                </a:lnTo>
                <a:lnTo>
                  <a:pt x="1775192" y="2292780"/>
                </a:lnTo>
                <a:lnTo>
                  <a:pt x="1810965" y="2327179"/>
                </a:lnTo>
                <a:lnTo>
                  <a:pt x="1850915" y="2358343"/>
                </a:lnTo>
                <a:lnTo>
                  <a:pt x="1895044" y="2386272"/>
                </a:lnTo>
                <a:lnTo>
                  <a:pt x="1943353" y="2410968"/>
                </a:lnTo>
                <a:lnTo>
                  <a:pt x="1988311" y="2429898"/>
                </a:lnTo>
                <a:lnTo>
                  <a:pt x="2034984" y="2446305"/>
                </a:lnTo>
                <a:lnTo>
                  <a:pt x="2083371" y="2460188"/>
                </a:lnTo>
                <a:lnTo>
                  <a:pt x="2133472" y="2471547"/>
                </a:lnTo>
                <a:lnTo>
                  <a:pt x="2185288" y="2480381"/>
                </a:lnTo>
                <a:lnTo>
                  <a:pt x="2238819" y="2486691"/>
                </a:lnTo>
                <a:lnTo>
                  <a:pt x="2294064" y="2490477"/>
                </a:lnTo>
                <a:lnTo>
                  <a:pt x="2351024" y="2491740"/>
                </a:lnTo>
                <a:lnTo>
                  <a:pt x="2408625" y="2490635"/>
                </a:lnTo>
                <a:lnTo>
                  <a:pt x="2463647" y="2487323"/>
                </a:lnTo>
                <a:lnTo>
                  <a:pt x="2516092" y="2481802"/>
                </a:lnTo>
                <a:lnTo>
                  <a:pt x="2565962" y="2474074"/>
                </a:lnTo>
                <a:lnTo>
                  <a:pt x="2613260" y="2464136"/>
                </a:lnTo>
                <a:lnTo>
                  <a:pt x="2657987" y="2451991"/>
                </a:lnTo>
                <a:lnTo>
                  <a:pt x="2700147" y="2437638"/>
                </a:lnTo>
                <a:lnTo>
                  <a:pt x="2754844" y="2414106"/>
                </a:lnTo>
                <a:lnTo>
                  <a:pt x="2804488" y="2386789"/>
                </a:lnTo>
                <a:lnTo>
                  <a:pt x="2849084" y="2355680"/>
                </a:lnTo>
                <a:lnTo>
                  <a:pt x="2888639" y="2320773"/>
                </a:lnTo>
                <a:lnTo>
                  <a:pt x="2923158" y="2282063"/>
                </a:lnTo>
                <a:lnTo>
                  <a:pt x="2952999" y="2240733"/>
                </a:lnTo>
                <a:lnTo>
                  <a:pt x="2978366" y="2197976"/>
                </a:lnTo>
                <a:lnTo>
                  <a:pt x="2999264" y="2153800"/>
                </a:lnTo>
                <a:lnTo>
                  <a:pt x="3010484" y="2122678"/>
                </a:lnTo>
                <a:lnTo>
                  <a:pt x="2346579" y="2122678"/>
                </a:lnTo>
                <a:lnTo>
                  <a:pt x="2303402" y="2116560"/>
                </a:lnTo>
                <a:lnTo>
                  <a:pt x="2247102" y="2067653"/>
                </a:lnTo>
                <a:lnTo>
                  <a:pt x="2233929" y="2024888"/>
                </a:lnTo>
                <a:lnTo>
                  <a:pt x="2225930" y="1957950"/>
                </a:lnTo>
                <a:lnTo>
                  <a:pt x="2222946" y="1916236"/>
                </a:lnTo>
                <a:lnTo>
                  <a:pt x="2220633" y="1869019"/>
                </a:lnTo>
                <a:lnTo>
                  <a:pt x="2218986" y="1816295"/>
                </a:lnTo>
                <a:lnTo>
                  <a:pt x="2218001" y="1758059"/>
                </a:lnTo>
                <a:lnTo>
                  <a:pt x="2217674" y="1694307"/>
                </a:lnTo>
                <a:lnTo>
                  <a:pt x="2217674" y="1544574"/>
                </a:lnTo>
                <a:close/>
              </a:path>
              <a:path w="3052445" h="2491740">
                <a:moveTo>
                  <a:pt x="3026557" y="1042035"/>
                </a:moveTo>
                <a:lnTo>
                  <a:pt x="2331720" y="1042035"/>
                </a:lnTo>
                <a:lnTo>
                  <a:pt x="2362059" y="1045102"/>
                </a:lnTo>
                <a:lnTo>
                  <a:pt x="2387742" y="1054290"/>
                </a:lnTo>
                <a:lnTo>
                  <a:pt x="2425192" y="1090930"/>
                </a:lnTo>
                <a:lnTo>
                  <a:pt x="2446337" y="1161399"/>
                </a:lnTo>
                <a:lnTo>
                  <a:pt x="2451623" y="1212748"/>
                </a:lnTo>
                <a:lnTo>
                  <a:pt x="2453386" y="1274826"/>
                </a:lnTo>
                <a:lnTo>
                  <a:pt x="2453289" y="1758059"/>
                </a:lnTo>
                <a:lnTo>
                  <a:pt x="2452391" y="1828026"/>
                </a:lnTo>
                <a:lnTo>
                  <a:pt x="2451443" y="1893391"/>
                </a:lnTo>
                <a:lnTo>
                  <a:pt x="2450544" y="1946656"/>
                </a:lnTo>
                <a:lnTo>
                  <a:pt x="2449698" y="1987813"/>
                </a:lnTo>
                <a:lnTo>
                  <a:pt x="2448179" y="2033778"/>
                </a:lnTo>
                <a:lnTo>
                  <a:pt x="2430605" y="2080123"/>
                </a:lnTo>
                <a:lnTo>
                  <a:pt x="2386806" y="2115629"/>
                </a:lnTo>
                <a:lnTo>
                  <a:pt x="2346579" y="2122678"/>
                </a:lnTo>
                <a:lnTo>
                  <a:pt x="3010484" y="2122678"/>
                </a:lnTo>
                <a:lnTo>
                  <a:pt x="3027679" y="2061210"/>
                </a:lnTo>
                <a:lnTo>
                  <a:pt x="3039703" y="1981912"/>
                </a:lnTo>
                <a:lnTo>
                  <a:pt x="3044205" y="1933977"/>
                </a:lnTo>
                <a:lnTo>
                  <a:pt x="3047702" y="1880514"/>
                </a:lnTo>
                <a:lnTo>
                  <a:pt x="3050197" y="1821522"/>
                </a:lnTo>
                <a:lnTo>
                  <a:pt x="3051668" y="1758059"/>
                </a:lnTo>
                <a:lnTo>
                  <a:pt x="3052138" y="1694307"/>
                </a:lnTo>
                <a:lnTo>
                  <a:pt x="3052191" y="1344422"/>
                </a:lnTo>
                <a:lnTo>
                  <a:pt x="3051140" y="1274826"/>
                </a:lnTo>
                <a:lnTo>
                  <a:pt x="3047997" y="1209536"/>
                </a:lnTo>
                <a:lnTo>
                  <a:pt x="3042756" y="1148423"/>
                </a:lnTo>
                <a:lnTo>
                  <a:pt x="3035420" y="1091532"/>
                </a:lnTo>
                <a:lnTo>
                  <a:pt x="3026557" y="1042035"/>
                </a:lnTo>
                <a:close/>
              </a:path>
              <a:path w="3052445" h="2491740">
                <a:moveTo>
                  <a:pt x="2935097" y="45974"/>
                </a:moveTo>
                <a:lnTo>
                  <a:pt x="1649856" y="45974"/>
                </a:lnTo>
                <a:lnTo>
                  <a:pt x="1624711" y="1255522"/>
                </a:lnTo>
                <a:lnTo>
                  <a:pt x="2217674" y="1255522"/>
                </a:lnTo>
                <a:lnTo>
                  <a:pt x="2218176" y="1207688"/>
                </a:lnTo>
                <a:lnTo>
                  <a:pt x="2219690" y="1169368"/>
                </a:lnTo>
                <a:lnTo>
                  <a:pt x="2225802" y="1121410"/>
                </a:lnTo>
                <a:lnTo>
                  <a:pt x="2249287" y="1080119"/>
                </a:lnTo>
                <a:lnTo>
                  <a:pt x="2293635" y="1048337"/>
                </a:lnTo>
                <a:lnTo>
                  <a:pt x="2331720" y="1042035"/>
                </a:lnTo>
                <a:lnTo>
                  <a:pt x="3026557" y="1042035"/>
                </a:lnTo>
                <a:lnTo>
                  <a:pt x="3025989" y="1038862"/>
                </a:lnTo>
                <a:lnTo>
                  <a:pt x="3014464" y="990414"/>
                </a:lnTo>
                <a:lnTo>
                  <a:pt x="3000845" y="946190"/>
                </a:lnTo>
                <a:lnTo>
                  <a:pt x="2985133" y="906188"/>
                </a:lnTo>
                <a:lnTo>
                  <a:pt x="2967329" y="870411"/>
                </a:lnTo>
                <a:lnTo>
                  <a:pt x="2946392" y="837564"/>
                </a:lnTo>
                <a:lnTo>
                  <a:pt x="2192401" y="837564"/>
                </a:lnTo>
                <a:lnTo>
                  <a:pt x="2192401" y="429895"/>
                </a:lnTo>
                <a:lnTo>
                  <a:pt x="2935097" y="429895"/>
                </a:lnTo>
                <a:lnTo>
                  <a:pt x="2935097" y="45974"/>
                </a:lnTo>
                <a:close/>
              </a:path>
              <a:path w="3052445" h="2491740">
                <a:moveTo>
                  <a:pt x="2551176" y="672973"/>
                </a:moveTo>
                <a:lnTo>
                  <a:pt x="2497567" y="675544"/>
                </a:lnTo>
                <a:lnTo>
                  <a:pt x="2446468" y="683259"/>
                </a:lnTo>
                <a:lnTo>
                  <a:pt x="2397875" y="696118"/>
                </a:lnTo>
                <a:lnTo>
                  <a:pt x="2351785" y="714120"/>
                </a:lnTo>
                <a:lnTo>
                  <a:pt x="2308196" y="737266"/>
                </a:lnTo>
                <a:lnTo>
                  <a:pt x="2267104" y="765555"/>
                </a:lnTo>
                <a:lnTo>
                  <a:pt x="2228507" y="798988"/>
                </a:lnTo>
                <a:lnTo>
                  <a:pt x="2192401" y="837564"/>
                </a:lnTo>
                <a:lnTo>
                  <a:pt x="2946392" y="837564"/>
                </a:lnTo>
                <a:lnTo>
                  <a:pt x="2891881" y="779067"/>
                </a:lnTo>
                <a:lnTo>
                  <a:pt x="2854535" y="750929"/>
                </a:lnTo>
                <a:lnTo>
                  <a:pt x="2813408" y="727115"/>
                </a:lnTo>
                <a:lnTo>
                  <a:pt x="2768504" y="707628"/>
                </a:lnTo>
                <a:lnTo>
                  <a:pt x="2719826" y="692468"/>
                </a:lnTo>
                <a:lnTo>
                  <a:pt x="2667377" y="681638"/>
                </a:lnTo>
                <a:lnTo>
                  <a:pt x="2611159" y="675139"/>
                </a:lnTo>
                <a:lnTo>
                  <a:pt x="2551176" y="672973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17657" y="3274314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402" y="0"/>
                </a:lnTo>
              </a:path>
            </a:pathLst>
          </a:custGeom>
          <a:ln w="19812">
            <a:solidFill>
              <a:srgbClr val="5B9B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062971" y="1982723"/>
            <a:ext cx="486409" cy="487680"/>
          </a:xfrm>
          <a:custGeom>
            <a:avLst/>
            <a:gdLst/>
            <a:ahLst/>
            <a:cxnLst/>
            <a:rect l="l" t="t" r="r" b="b"/>
            <a:pathLst>
              <a:path w="486409" h="487680">
                <a:moveTo>
                  <a:pt x="243077" y="0"/>
                </a:moveTo>
                <a:lnTo>
                  <a:pt x="194091" y="4955"/>
                </a:lnTo>
                <a:lnTo>
                  <a:pt x="148464" y="19169"/>
                </a:lnTo>
                <a:lnTo>
                  <a:pt x="107174" y="41656"/>
                </a:lnTo>
                <a:lnTo>
                  <a:pt x="71199" y="71437"/>
                </a:lnTo>
                <a:lnTo>
                  <a:pt x="41516" y="107528"/>
                </a:lnTo>
                <a:lnTo>
                  <a:pt x="19103" y="148947"/>
                </a:lnTo>
                <a:lnTo>
                  <a:pt x="4938" y="194711"/>
                </a:lnTo>
                <a:lnTo>
                  <a:pt x="0" y="243839"/>
                </a:lnTo>
                <a:lnTo>
                  <a:pt x="4938" y="292968"/>
                </a:lnTo>
                <a:lnTo>
                  <a:pt x="19103" y="338732"/>
                </a:lnTo>
                <a:lnTo>
                  <a:pt x="41516" y="380151"/>
                </a:lnTo>
                <a:lnTo>
                  <a:pt x="71199" y="416242"/>
                </a:lnTo>
                <a:lnTo>
                  <a:pt x="107174" y="446023"/>
                </a:lnTo>
                <a:lnTo>
                  <a:pt x="148464" y="468510"/>
                </a:lnTo>
                <a:lnTo>
                  <a:pt x="194091" y="482724"/>
                </a:lnTo>
                <a:lnTo>
                  <a:pt x="243077" y="487679"/>
                </a:lnTo>
                <a:lnTo>
                  <a:pt x="292064" y="482724"/>
                </a:lnTo>
                <a:lnTo>
                  <a:pt x="337691" y="468510"/>
                </a:lnTo>
                <a:lnTo>
                  <a:pt x="361024" y="455802"/>
                </a:lnTo>
                <a:lnTo>
                  <a:pt x="234442" y="455802"/>
                </a:lnTo>
                <a:lnTo>
                  <a:pt x="231586" y="453136"/>
                </a:lnTo>
                <a:lnTo>
                  <a:pt x="208279" y="453136"/>
                </a:lnTo>
                <a:lnTo>
                  <a:pt x="179923" y="446349"/>
                </a:lnTo>
                <a:lnTo>
                  <a:pt x="153161" y="435895"/>
                </a:lnTo>
                <a:lnTo>
                  <a:pt x="128305" y="422060"/>
                </a:lnTo>
                <a:lnTo>
                  <a:pt x="105663" y="405129"/>
                </a:lnTo>
                <a:lnTo>
                  <a:pt x="117500" y="397353"/>
                </a:lnTo>
                <a:lnTo>
                  <a:pt x="122721" y="394335"/>
                </a:lnTo>
                <a:lnTo>
                  <a:pt x="93852" y="394335"/>
                </a:lnTo>
                <a:lnTo>
                  <a:pt x="68897" y="364388"/>
                </a:lnTo>
                <a:lnTo>
                  <a:pt x="49752" y="330120"/>
                </a:lnTo>
                <a:lnTo>
                  <a:pt x="37131" y="292304"/>
                </a:lnTo>
                <a:lnTo>
                  <a:pt x="31750" y="251713"/>
                </a:lnTo>
                <a:lnTo>
                  <a:pt x="485364" y="251713"/>
                </a:lnTo>
                <a:lnTo>
                  <a:pt x="486155" y="243839"/>
                </a:lnTo>
                <a:lnTo>
                  <a:pt x="485364" y="235965"/>
                </a:lnTo>
                <a:lnTo>
                  <a:pt x="31750" y="235965"/>
                </a:lnTo>
                <a:lnTo>
                  <a:pt x="36443" y="198647"/>
                </a:lnTo>
                <a:lnTo>
                  <a:pt x="47291" y="163639"/>
                </a:lnTo>
                <a:lnTo>
                  <a:pt x="63736" y="131488"/>
                </a:lnTo>
                <a:lnTo>
                  <a:pt x="85217" y="102742"/>
                </a:lnTo>
                <a:lnTo>
                  <a:pt x="112053" y="102742"/>
                </a:lnTo>
                <a:lnTo>
                  <a:pt x="108531" y="100520"/>
                </a:lnTo>
                <a:lnTo>
                  <a:pt x="147177" y="54705"/>
                </a:lnTo>
                <a:lnTo>
                  <a:pt x="208279" y="34543"/>
                </a:lnTo>
                <a:lnTo>
                  <a:pt x="231635" y="34543"/>
                </a:lnTo>
                <a:lnTo>
                  <a:pt x="234442" y="31876"/>
                </a:lnTo>
                <a:lnTo>
                  <a:pt x="361024" y="31876"/>
                </a:lnTo>
                <a:lnTo>
                  <a:pt x="337691" y="19169"/>
                </a:lnTo>
                <a:lnTo>
                  <a:pt x="292064" y="4955"/>
                </a:lnTo>
                <a:lnTo>
                  <a:pt x="243077" y="0"/>
                </a:lnTo>
                <a:close/>
              </a:path>
              <a:path w="486409" h="487680">
                <a:moveTo>
                  <a:pt x="250951" y="362203"/>
                </a:moveTo>
                <a:lnTo>
                  <a:pt x="235203" y="362203"/>
                </a:lnTo>
                <a:lnTo>
                  <a:pt x="235203" y="455802"/>
                </a:lnTo>
                <a:lnTo>
                  <a:pt x="250951" y="455802"/>
                </a:lnTo>
                <a:lnTo>
                  <a:pt x="250951" y="362203"/>
                </a:lnTo>
                <a:close/>
              </a:path>
              <a:path w="486409" h="487680">
                <a:moveTo>
                  <a:pt x="337449" y="362203"/>
                </a:moveTo>
                <a:lnTo>
                  <a:pt x="250951" y="362203"/>
                </a:lnTo>
                <a:lnTo>
                  <a:pt x="267662" y="363299"/>
                </a:lnTo>
                <a:lnTo>
                  <a:pt x="284051" y="365442"/>
                </a:lnTo>
                <a:lnTo>
                  <a:pt x="300083" y="368633"/>
                </a:lnTo>
                <a:lnTo>
                  <a:pt x="315722" y="372872"/>
                </a:lnTo>
                <a:lnTo>
                  <a:pt x="302631" y="396634"/>
                </a:lnTo>
                <a:lnTo>
                  <a:pt x="287466" y="418496"/>
                </a:lnTo>
                <a:lnTo>
                  <a:pt x="270448" y="438255"/>
                </a:lnTo>
                <a:lnTo>
                  <a:pt x="251713" y="455802"/>
                </a:lnTo>
                <a:lnTo>
                  <a:pt x="361024" y="455802"/>
                </a:lnTo>
                <a:lnTo>
                  <a:pt x="365920" y="453136"/>
                </a:lnTo>
                <a:lnTo>
                  <a:pt x="277875" y="453136"/>
                </a:lnTo>
                <a:lnTo>
                  <a:pt x="293074" y="436554"/>
                </a:lnTo>
                <a:lnTo>
                  <a:pt x="306985" y="418480"/>
                </a:lnTo>
                <a:lnTo>
                  <a:pt x="319470" y="399057"/>
                </a:lnTo>
                <a:lnTo>
                  <a:pt x="330453" y="378333"/>
                </a:lnTo>
                <a:lnTo>
                  <a:pt x="366978" y="378333"/>
                </a:lnTo>
                <a:lnTo>
                  <a:pt x="365553" y="377491"/>
                </a:lnTo>
                <a:lnTo>
                  <a:pt x="351422" y="370278"/>
                </a:lnTo>
                <a:lnTo>
                  <a:pt x="336803" y="363981"/>
                </a:lnTo>
                <a:lnTo>
                  <a:pt x="337449" y="362203"/>
                </a:lnTo>
                <a:close/>
              </a:path>
              <a:path w="486409" h="487680">
                <a:moveTo>
                  <a:pt x="173438" y="378333"/>
                </a:moveTo>
                <a:lnTo>
                  <a:pt x="155701" y="378333"/>
                </a:lnTo>
                <a:lnTo>
                  <a:pt x="166685" y="399057"/>
                </a:lnTo>
                <a:lnTo>
                  <a:pt x="179181" y="418496"/>
                </a:lnTo>
                <a:lnTo>
                  <a:pt x="193081" y="436554"/>
                </a:lnTo>
                <a:lnTo>
                  <a:pt x="208279" y="453136"/>
                </a:lnTo>
                <a:lnTo>
                  <a:pt x="231586" y="453136"/>
                </a:lnTo>
                <a:lnTo>
                  <a:pt x="215653" y="438255"/>
                </a:lnTo>
                <a:lnTo>
                  <a:pt x="198627" y="418480"/>
                </a:lnTo>
                <a:lnTo>
                  <a:pt x="183507" y="396634"/>
                </a:lnTo>
                <a:lnTo>
                  <a:pt x="173438" y="378333"/>
                </a:lnTo>
                <a:close/>
              </a:path>
              <a:path w="486409" h="487680">
                <a:moveTo>
                  <a:pt x="366978" y="378333"/>
                </a:moveTo>
                <a:lnTo>
                  <a:pt x="330453" y="378333"/>
                </a:lnTo>
                <a:lnTo>
                  <a:pt x="343648" y="383895"/>
                </a:lnTo>
                <a:lnTo>
                  <a:pt x="356377" y="390255"/>
                </a:lnTo>
                <a:lnTo>
                  <a:pt x="368655" y="397353"/>
                </a:lnTo>
                <a:lnTo>
                  <a:pt x="380492" y="405129"/>
                </a:lnTo>
                <a:lnTo>
                  <a:pt x="357796" y="422060"/>
                </a:lnTo>
                <a:lnTo>
                  <a:pt x="332946" y="435895"/>
                </a:lnTo>
                <a:lnTo>
                  <a:pt x="306214" y="446349"/>
                </a:lnTo>
                <a:lnTo>
                  <a:pt x="277875" y="453136"/>
                </a:lnTo>
                <a:lnTo>
                  <a:pt x="365920" y="453136"/>
                </a:lnTo>
                <a:lnTo>
                  <a:pt x="378981" y="446023"/>
                </a:lnTo>
                <a:lnTo>
                  <a:pt x="414956" y="416242"/>
                </a:lnTo>
                <a:lnTo>
                  <a:pt x="432974" y="394335"/>
                </a:lnTo>
                <a:lnTo>
                  <a:pt x="392302" y="394335"/>
                </a:lnTo>
                <a:lnTo>
                  <a:pt x="379184" y="385538"/>
                </a:lnTo>
                <a:lnTo>
                  <a:pt x="366978" y="378333"/>
                </a:lnTo>
                <a:close/>
              </a:path>
              <a:path w="486409" h="487680">
                <a:moveTo>
                  <a:pt x="141477" y="251713"/>
                </a:moveTo>
                <a:lnTo>
                  <a:pt x="125729" y="251713"/>
                </a:lnTo>
                <a:lnTo>
                  <a:pt x="127849" y="281382"/>
                </a:lnTo>
                <a:lnTo>
                  <a:pt x="132587" y="310086"/>
                </a:lnTo>
                <a:lnTo>
                  <a:pt x="139803" y="337671"/>
                </a:lnTo>
                <a:lnTo>
                  <a:pt x="149351" y="363981"/>
                </a:lnTo>
                <a:lnTo>
                  <a:pt x="134733" y="370278"/>
                </a:lnTo>
                <a:lnTo>
                  <a:pt x="120602" y="377491"/>
                </a:lnTo>
                <a:lnTo>
                  <a:pt x="106971" y="385538"/>
                </a:lnTo>
                <a:lnTo>
                  <a:pt x="93852" y="394335"/>
                </a:lnTo>
                <a:lnTo>
                  <a:pt x="122721" y="394335"/>
                </a:lnTo>
                <a:lnTo>
                  <a:pt x="129778" y="390255"/>
                </a:lnTo>
                <a:lnTo>
                  <a:pt x="142507" y="383895"/>
                </a:lnTo>
                <a:lnTo>
                  <a:pt x="155701" y="378333"/>
                </a:lnTo>
                <a:lnTo>
                  <a:pt x="173438" y="378333"/>
                </a:lnTo>
                <a:lnTo>
                  <a:pt x="170433" y="372872"/>
                </a:lnTo>
                <a:lnTo>
                  <a:pt x="186072" y="368633"/>
                </a:lnTo>
                <a:lnTo>
                  <a:pt x="202104" y="365442"/>
                </a:lnTo>
                <a:lnTo>
                  <a:pt x="218493" y="363299"/>
                </a:lnTo>
                <a:lnTo>
                  <a:pt x="235203" y="362203"/>
                </a:lnTo>
                <a:lnTo>
                  <a:pt x="337449" y="362203"/>
                </a:lnTo>
                <a:lnTo>
                  <a:pt x="338785" y="358521"/>
                </a:lnTo>
                <a:lnTo>
                  <a:pt x="164083" y="358521"/>
                </a:lnTo>
                <a:lnTo>
                  <a:pt x="154961" y="333545"/>
                </a:lnTo>
                <a:lnTo>
                  <a:pt x="148066" y="307308"/>
                </a:lnTo>
                <a:lnTo>
                  <a:pt x="143527" y="279975"/>
                </a:lnTo>
                <a:lnTo>
                  <a:pt x="141477" y="251713"/>
                </a:lnTo>
                <a:close/>
              </a:path>
              <a:path w="486409" h="487680">
                <a:moveTo>
                  <a:pt x="485364" y="251713"/>
                </a:moveTo>
                <a:lnTo>
                  <a:pt x="454405" y="251713"/>
                </a:lnTo>
                <a:lnTo>
                  <a:pt x="449024" y="292304"/>
                </a:lnTo>
                <a:lnTo>
                  <a:pt x="436403" y="330120"/>
                </a:lnTo>
                <a:lnTo>
                  <a:pt x="417258" y="364388"/>
                </a:lnTo>
                <a:lnTo>
                  <a:pt x="392302" y="394335"/>
                </a:lnTo>
                <a:lnTo>
                  <a:pt x="432974" y="394335"/>
                </a:lnTo>
                <a:lnTo>
                  <a:pt x="444639" y="380151"/>
                </a:lnTo>
                <a:lnTo>
                  <a:pt x="467052" y="338732"/>
                </a:lnTo>
                <a:lnTo>
                  <a:pt x="481217" y="292968"/>
                </a:lnTo>
                <a:lnTo>
                  <a:pt x="485364" y="251713"/>
                </a:lnTo>
                <a:close/>
              </a:path>
              <a:path w="486409" h="487680">
                <a:moveTo>
                  <a:pt x="250951" y="251713"/>
                </a:moveTo>
                <a:lnTo>
                  <a:pt x="235203" y="251713"/>
                </a:lnTo>
                <a:lnTo>
                  <a:pt x="235203" y="346455"/>
                </a:lnTo>
                <a:lnTo>
                  <a:pt x="216804" y="347644"/>
                </a:lnTo>
                <a:lnTo>
                  <a:pt x="198786" y="350059"/>
                </a:lnTo>
                <a:lnTo>
                  <a:pt x="181197" y="353689"/>
                </a:lnTo>
                <a:lnTo>
                  <a:pt x="164083" y="358521"/>
                </a:lnTo>
                <a:lnTo>
                  <a:pt x="322072" y="358521"/>
                </a:lnTo>
                <a:lnTo>
                  <a:pt x="304940" y="353689"/>
                </a:lnTo>
                <a:lnTo>
                  <a:pt x="287321" y="350059"/>
                </a:lnTo>
                <a:lnTo>
                  <a:pt x="269297" y="347644"/>
                </a:lnTo>
                <a:lnTo>
                  <a:pt x="250951" y="346455"/>
                </a:lnTo>
                <a:lnTo>
                  <a:pt x="250951" y="251713"/>
                </a:lnTo>
                <a:close/>
              </a:path>
              <a:path w="486409" h="487680">
                <a:moveTo>
                  <a:pt x="360299" y="251713"/>
                </a:moveTo>
                <a:lnTo>
                  <a:pt x="344677" y="251713"/>
                </a:lnTo>
                <a:lnTo>
                  <a:pt x="342628" y="279975"/>
                </a:lnTo>
                <a:lnTo>
                  <a:pt x="338089" y="307308"/>
                </a:lnTo>
                <a:lnTo>
                  <a:pt x="331194" y="333545"/>
                </a:lnTo>
                <a:lnTo>
                  <a:pt x="322072" y="358521"/>
                </a:lnTo>
                <a:lnTo>
                  <a:pt x="338785" y="358521"/>
                </a:lnTo>
                <a:lnTo>
                  <a:pt x="346350" y="337671"/>
                </a:lnTo>
                <a:lnTo>
                  <a:pt x="353552" y="310086"/>
                </a:lnTo>
                <a:lnTo>
                  <a:pt x="358253" y="281382"/>
                </a:lnTo>
                <a:lnTo>
                  <a:pt x="360299" y="251713"/>
                </a:lnTo>
                <a:close/>
              </a:path>
              <a:path w="486409" h="487680">
                <a:moveTo>
                  <a:pt x="112053" y="102742"/>
                </a:moveTo>
                <a:lnTo>
                  <a:pt x="85217" y="102742"/>
                </a:lnTo>
                <a:lnTo>
                  <a:pt x="98901" y="112803"/>
                </a:lnTo>
                <a:lnTo>
                  <a:pt x="113252" y="121983"/>
                </a:lnTo>
                <a:lnTo>
                  <a:pt x="128222" y="130210"/>
                </a:lnTo>
                <a:lnTo>
                  <a:pt x="143763" y="137413"/>
                </a:lnTo>
                <a:lnTo>
                  <a:pt x="136463" y="160724"/>
                </a:lnTo>
                <a:lnTo>
                  <a:pt x="130984" y="185023"/>
                </a:lnTo>
                <a:lnTo>
                  <a:pt x="127386" y="210155"/>
                </a:lnTo>
                <a:lnTo>
                  <a:pt x="125729" y="235965"/>
                </a:lnTo>
                <a:lnTo>
                  <a:pt x="141477" y="235965"/>
                </a:lnTo>
                <a:lnTo>
                  <a:pt x="143047" y="211578"/>
                </a:lnTo>
                <a:lnTo>
                  <a:pt x="146415" y="187833"/>
                </a:lnTo>
                <a:lnTo>
                  <a:pt x="151568" y="164849"/>
                </a:lnTo>
                <a:lnTo>
                  <a:pt x="158496" y="142748"/>
                </a:lnTo>
                <a:lnTo>
                  <a:pt x="344062" y="142748"/>
                </a:lnTo>
                <a:lnTo>
                  <a:pt x="343584" y="141224"/>
                </a:lnTo>
                <a:lnTo>
                  <a:pt x="235203" y="141224"/>
                </a:lnTo>
                <a:lnTo>
                  <a:pt x="216826" y="139896"/>
                </a:lnTo>
                <a:lnTo>
                  <a:pt x="198866" y="137271"/>
                </a:lnTo>
                <a:lnTo>
                  <a:pt x="181357" y="133383"/>
                </a:lnTo>
                <a:lnTo>
                  <a:pt x="164337" y="128270"/>
                </a:lnTo>
                <a:lnTo>
                  <a:pt x="167023" y="122809"/>
                </a:lnTo>
                <a:lnTo>
                  <a:pt x="149732" y="122809"/>
                </a:lnTo>
                <a:lnTo>
                  <a:pt x="135443" y="116300"/>
                </a:lnTo>
                <a:lnTo>
                  <a:pt x="121713" y="108839"/>
                </a:lnTo>
                <a:lnTo>
                  <a:pt x="112053" y="102742"/>
                </a:lnTo>
                <a:close/>
              </a:path>
              <a:path w="486409" h="487680">
                <a:moveTo>
                  <a:pt x="327659" y="142748"/>
                </a:moveTo>
                <a:lnTo>
                  <a:pt x="158496" y="142748"/>
                </a:lnTo>
                <a:lnTo>
                  <a:pt x="176893" y="148381"/>
                </a:lnTo>
                <a:lnTo>
                  <a:pt x="195849" y="152669"/>
                </a:lnTo>
                <a:lnTo>
                  <a:pt x="215306" y="155553"/>
                </a:lnTo>
                <a:lnTo>
                  <a:pt x="235203" y="156972"/>
                </a:lnTo>
                <a:lnTo>
                  <a:pt x="235203" y="235965"/>
                </a:lnTo>
                <a:lnTo>
                  <a:pt x="250951" y="235965"/>
                </a:lnTo>
                <a:lnTo>
                  <a:pt x="250951" y="156972"/>
                </a:lnTo>
                <a:lnTo>
                  <a:pt x="270849" y="155553"/>
                </a:lnTo>
                <a:lnTo>
                  <a:pt x="290306" y="152669"/>
                </a:lnTo>
                <a:lnTo>
                  <a:pt x="309262" y="148381"/>
                </a:lnTo>
                <a:lnTo>
                  <a:pt x="327659" y="142748"/>
                </a:lnTo>
                <a:close/>
              </a:path>
              <a:path w="486409" h="487680">
                <a:moveTo>
                  <a:pt x="344062" y="142748"/>
                </a:moveTo>
                <a:lnTo>
                  <a:pt x="327659" y="142748"/>
                </a:lnTo>
                <a:lnTo>
                  <a:pt x="334587" y="164849"/>
                </a:lnTo>
                <a:lnTo>
                  <a:pt x="339740" y="187833"/>
                </a:lnTo>
                <a:lnTo>
                  <a:pt x="343108" y="211578"/>
                </a:lnTo>
                <a:lnTo>
                  <a:pt x="344677" y="235965"/>
                </a:lnTo>
                <a:lnTo>
                  <a:pt x="360299" y="235965"/>
                </a:lnTo>
                <a:lnTo>
                  <a:pt x="358715" y="210155"/>
                </a:lnTo>
                <a:lnTo>
                  <a:pt x="355155" y="185023"/>
                </a:lnTo>
                <a:lnTo>
                  <a:pt x="349690" y="160724"/>
                </a:lnTo>
                <a:lnTo>
                  <a:pt x="344062" y="142748"/>
                </a:lnTo>
                <a:close/>
              </a:path>
              <a:path w="486409" h="487680">
                <a:moveTo>
                  <a:pt x="440703" y="102742"/>
                </a:moveTo>
                <a:lnTo>
                  <a:pt x="400938" y="102742"/>
                </a:lnTo>
                <a:lnTo>
                  <a:pt x="422419" y="131488"/>
                </a:lnTo>
                <a:lnTo>
                  <a:pt x="438864" y="163639"/>
                </a:lnTo>
                <a:lnTo>
                  <a:pt x="449712" y="198647"/>
                </a:lnTo>
                <a:lnTo>
                  <a:pt x="454405" y="235965"/>
                </a:lnTo>
                <a:lnTo>
                  <a:pt x="485364" y="235965"/>
                </a:lnTo>
                <a:lnTo>
                  <a:pt x="481217" y="194711"/>
                </a:lnTo>
                <a:lnTo>
                  <a:pt x="467052" y="148947"/>
                </a:lnTo>
                <a:lnTo>
                  <a:pt x="444639" y="107528"/>
                </a:lnTo>
                <a:lnTo>
                  <a:pt x="440703" y="102742"/>
                </a:lnTo>
                <a:close/>
              </a:path>
              <a:path w="486409" h="487680">
                <a:moveTo>
                  <a:pt x="250951" y="31876"/>
                </a:moveTo>
                <a:lnTo>
                  <a:pt x="235203" y="31876"/>
                </a:lnTo>
                <a:lnTo>
                  <a:pt x="235203" y="141224"/>
                </a:lnTo>
                <a:lnTo>
                  <a:pt x="250951" y="141224"/>
                </a:lnTo>
                <a:lnTo>
                  <a:pt x="250951" y="31876"/>
                </a:lnTo>
                <a:close/>
              </a:path>
              <a:path w="486409" h="487680">
                <a:moveTo>
                  <a:pt x="361024" y="31876"/>
                </a:moveTo>
                <a:lnTo>
                  <a:pt x="251713" y="31876"/>
                </a:lnTo>
                <a:lnTo>
                  <a:pt x="272847" y="51956"/>
                </a:lnTo>
                <a:lnTo>
                  <a:pt x="291718" y="74882"/>
                </a:lnTo>
                <a:lnTo>
                  <a:pt x="308113" y="100403"/>
                </a:lnTo>
                <a:lnTo>
                  <a:pt x="321818" y="128270"/>
                </a:lnTo>
                <a:lnTo>
                  <a:pt x="304780" y="133383"/>
                </a:lnTo>
                <a:lnTo>
                  <a:pt x="287242" y="137271"/>
                </a:lnTo>
                <a:lnTo>
                  <a:pt x="269275" y="139896"/>
                </a:lnTo>
                <a:lnTo>
                  <a:pt x="250951" y="141224"/>
                </a:lnTo>
                <a:lnTo>
                  <a:pt x="343584" y="141224"/>
                </a:lnTo>
                <a:lnTo>
                  <a:pt x="342392" y="137413"/>
                </a:lnTo>
                <a:lnTo>
                  <a:pt x="357915" y="130210"/>
                </a:lnTo>
                <a:lnTo>
                  <a:pt x="371357" y="122809"/>
                </a:lnTo>
                <a:lnTo>
                  <a:pt x="336423" y="122809"/>
                </a:lnTo>
                <a:lnTo>
                  <a:pt x="324685" y="98141"/>
                </a:lnTo>
                <a:lnTo>
                  <a:pt x="310911" y="75104"/>
                </a:lnTo>
                <a:lnTo>
                  <a:pt x="295257" y="53853"/>
                </a:lnTo>
                <a:lnTo>
                  <a:pt x="277875" y="34543"/>
                </a:lnTo>
                <a:lnTo>
                  <a:pt x="365920" y="34543"/>
                </a:lnTo>
                <a:lnTo>
                  <a:pt x="361024" y="31876"/>
                </a:lnTo>
                <a:close/>
              </a:path>
              <a:path w="486409" h="487680">
                <a:moveTo>
                  <a:pt x="231635" y="34543"/>
                </a:moveTo>
                <a:lnTo>
                  <a:pt x="208279" y="34543"/>
                </a:lnTo>
                <a:lnTo>
                  <a:pt x="190898" y="53853"/>
                </a:lnTo>
                <a:lnTo>
                  <a:pt x="175244" y="75104"/>
                </a:lnTo>
                <a:lnTo>
                  <a:pt x="161470" y="98141"/>
                </a:lnTo>
                <a:lnTo>
                  <a:pt x="149732" y="122809"/>
                </a:lnTo>
                <a:lnTo>
                  <a:pt x="167023" y="122809"/>
                </a:lnTo>
                <a:lnTo>
                  <a:pt x="178042" y="100403"/>
                </a:lnTo>
                <a:lnTo>
                  <a:pt x="194437" y="74882"/>
                </a:lnTo>
                <a:lnTo>
                  <a:pt x="213308" y="51956"/>
                </a:lnTo>
                <a:lnTo>
                  <a:pt x="231635" y="34543"/>
                </a:lnTo>
                <a:close/>
              </a:path>
              <a:path w="486409" h="487680">
                <a:moveTo>
                  <a:pt x="365920" y="34543"/>
                </a:moveTo>
                <a:lnTo>
                  <a:pt x="277875" y="34543"/>
                </a:lnTo>
                <a:lnTo>
                  <a:pt x="309383" y="42362"/>
                </a:lnTo>
                <a:lnTo>
                  <a:pt x="338867" y="54705"/>
                </a:lnTo>
                <a:lnTo>
                  <a:pt x="365922" y="71191"/>
                </a:lnTo>
                <a:lnTo>
                  <a:pt x="390144" y="91439"/>
                </a:lnTo>
                <a:lnTo>
                  <a:pt x="377571" y="100520"/>
                </a:lnTo>
                <a:lnTo>
                  <a:pt x="364426" y="108839"/>
                </a:lnTo>
                <a:lnTo>
                  <a:pt x="350710" y="116300"/>
                </a:lnTo>
                <a:lnTo>
                  <a:pt x="336423" y="122809"/>
                </a:lnTo>
                <a:lnTo>
                  <a:pt x="371357" y="122809"/>
                </a:lnTo>
                <a:lnTo>
                  <a:pt x="372856" y="121983"/>
                </a:lnTo>
                <a:lnTo>
                  <a:pt x="387201" y="112803"/>
                </a:lnTo>
                <a:lnTo>
                  <a:pt x="400938" y="102742"/>
                </a:lnTo>
                <a:lnTo>
                  <a:pt x="440703" y="102742"/>
                </a:lnTo>
                <a:lnTo>
                  <a:pt x="414956" y="71437"/>
                </a:lnTo>
                <a:lnTo>
                  <a:pt x="378981" y="41656"/>
                </a:lnTo>
                <a:lnTo>
                  <a:pt x="365920" y="34543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554729" y="1314450"/>
            <a:ext cx="2449195" cy="3119755"/>
          </a:xfrm>
          <a:prstGeom prst="rect">
            <a:avLst/>
          </a:prstGeom>
          <a:ln w="19811">
            <a:solidFill>
              <a:srgbClr val="5B9BD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 panose="02020603050405020304"/>
              <a:cs typeface="Times New Roman" panose="02020603050405020304"/>
            </a:endParaRPr>
          </a:p>
          <a:p>
            <a:pPr marL="615950">
              <a:lnSpc>
                <a:spcPct val="100000"/>
              </a:lnSpc>
            </a:pPr>
            <a:r>
              <a:rPr sz="1600" b="1" spc="-5" dirty="0">
                <a:solidFill>
                  <a:srgbClr val="5B9BD4"/>
                </a:solidFill>
                <a:latin typeface="微软雅黑" panose="020B0503020204020204" charset="-122"/>
                <a:cs typeface="微软雅黑" panose="020B0503020204020204" charset="-122"/>
              </a:rPr>
              <a:t>省级疾控中心</a:t>
            </a:r>
            <a:endParaRPr sz="1600">
              <a:latin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700">
              <a:latin typeface="Times New Roman" panose="02020603050405020304"/>
              <a:cs typeface="Times New Roman" panose="02020603050405020304"/>
            </a:endParaRPr>
          </a:p>
          <a:p>
            <a:pPr marL="271780" marR="139700" algn="ctr">
              <a:lnSpc>
                <a:spcPct val="150000"/>
              </a:lnSpc>
            </a:pPr>
            <a:r>
              <a:rPr sz="1000" b="1" spc="-5" dirty="0">
                <a:latin typeface="微软雅黑" panose="020B0503020204020204" charset="-122"/>
                <a:cs typeface="微软雅黑" panose="020B0503020204020204" charset="-122"/>
              </a:rPr>
              <a:t>负责协</a:t>
            </a:r>
            <a:r>
              <a:rPr sz="1000" b="1" spc="0" dirty="0">
                <a:latin typeface="微软雅黑" panose="020B0503020204020204" charset="-122"/>
                <a:cs typeface="微软雅黑" panose="020B0503020204020204" charset="-122"/>
              </a:rPr>
              <a:t>调</a:t>
            </a:r>
            <a:r>
              <a:rPr sz="1000" b="1" spc="-5" dirty="0">
                <a:latin typeface="微软雅黑" panose="020B0503020204020204" charset="-122"/>
                <a:cs typeface="微软雅黑" panose="020B0503020204020204" charset="-122"/>
              </a:rPr>
              <a:t>落实</a:t>
            </a:r>
            <a:r>
              <a:rPr sz="1000" b="1" spc="0" dirty="0">
                <a:latin typeface="微软雅黑" panose="020B0503020204020204" charset="-122"/>
                <a:cs typeface="微软雅黑" panose="020B0503020204020204" charset="-122"/>
              </a:rPr>
              <a:t>任</a:t>
            </a:r>
            <a:r>
              <a:rPr sz="1000" b="1" spc="-5" dirty="0">
                <a:latin typeface="微软雅黑" panose="020B0503020204020204" charset="-122"/>
                <a:cs typeface="微软雅黑" panose="020B0503020204020204" charset="-122"/>
              </a:rPr>
              <a:t>务分</a:t>
            </a:r>
            <a:r>
              <a:rPr sz="1000" b="1" spc="0" dirty="0">
                <a:latin typeface="微软雅黑" panose="020B0503020204020204" charset="-122"/>
                <a:cs typeface="微软雅黑" panose="020B0503020204020204" charset="-122"/>
              </a:rPr>
              <a:t>工</a:t>
            </a:r>
            <a:r>
              <a:rPr sz="1000" b="1" spc="-5" dirty="0">
                <a:latin typeface="微软雅黑" panose="020B0503020204020204" charset="-122"/>
                <a:cs typeface="微软雅黑" panose="020B0503020204020204" charset="-122"/>
              </a:rPr>
              <a:t>、</a:t>
            </a:r>
            <a:r>
              <a:rPr sz="1000" b="1" spc="0" dirty="0">
                <a:latin typeface="微软雅黑" panose="020B0503020204020204" charset="-122"/>
                <a:cs typeface="微软雅黑" panose="020B0503020204020204" charset="-122"/>
              </a:rPr>
              <a:t>人</a:t>
            </a:r>
            <a:r>
              <a:rPr sz="1000" b="1" spc="-5" dirty="0">
                <a:latin typeface="微软雅黑" panose="020B0503020204020204" charset="-122"/>
                <a:cs typeface="微软雅黑" panose="020B0503020204020204" charset="-122"/>
              </a:rPr>
              <a:t>员调配、 设备试剂配置等，组织本省技术培 训、现场指导与质控、尿样检测、 数据审核分析和报告撰写</a:t>
            </a:r>
            <a:endParaRPr sz="10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91634" y="3274314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402" y="0"/>
                </a:lnTo>
              </a:path>
            </a:pathLst>
          </a:custGeom>
          <a:ln w="19812">
            <a:solidFill>
              <a:srgbClr val="5B9B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564379" y="1975104"/>
            <a:ext cx="157480" cy="502920"/>
          </a:xfrm>
          <a:custGeom>
            <a:avLst/>
            <a:gdLst/>
            <a:ahLst/>
            <a:cxnLst/>
            <a:rect l="l" t="t" r="r" b="b"/>
            <a:pathLst>
              <a:path w="157479" h="502919">
                <a:moveTo>
                  <a:pt x="78486" y="0"/>
                </a:moveTo>
                <a:lnTo>
                  <a:pt x="60140" y="3700"/>
                </a:lnTo>
                <a:lnTo>
                  <a:pt x="45164" y="13795"/>
                </a:lnTo>
                <a:lnTo>
                  <a:pt x="35069" y="28771"/>
                </a:lnTo>
                <a:lnTo>
                  <a:pt x="31369" y="47117"/>
                </a:lnTo>
                <a:lnTo>
                  <a:pt x="31369" y="94615"/>
                </a:lnTo>
                <a:lnTo>
                  <a:pt x="18484" y="106842"/>
                </a:lnTo>
                <a:lnTo>
                  <a:pt x="8588" y="121666"/>
                </a:lnTo>
                <a:lnTo>
                  <a:pt x="2240" y="138584"/>
                </a:lnTo>
                <a:lnTo>
                  <a:pt x="0" y="157099"/>
                </a:lnTo>
                <a:lnTo>
                  <a:pt x="2240" y="175686"/>
                </a:lnTo>
                <a:lnTo>
                  <a:pt x="8588" y="192643"/>
                </a:lnTo>
                <a:lnTo>
                  <a:pt x="18484" y="207480"/>
                </a:lnTo>
                <a:lnTo>
                  <a:pt x="31369" y="219710"/>
                </a:lnTo>
                <a:lnTo>
                  <a:pt x="31369" y="455803"/>
                </a:lnTo>
                <a:lnTo>
                  <a:pt x="35069" y="474094"/>
                </a:lnTo>
                <a:lnTo>
                  <a:pt x="45164" y="489077"/>
                </a:lnTo>
                <a:lnTo>
                  <a:pt x="60140" y="499201"/>
                </a:lnTo>
                <a:lnTo>
                  <a:pt x="78486" y="502920"/>
                </a:lnTo>
                <a:lnTo>
                  <a:pt x="96777" y="499201"/>
                </a:lnTo>
                <a:lnTo>
                  <a:pt x="111759" y="489077"/>
                </a:lnTo>
                <a:lnTo>
                  <a:pt x="121884" y="474094"/>
                </a:lnTo>
                <a:lnTo>
                  <a:pt x="122427" y="471424"/>
                </a:lnTo>
                <a:lnTo>
                  <a:pt x="69850" y="471424"/>
                </a:lnTo>
                <a:lnTo>
                  <a:pt x="62737" y="464438"/>
                </a:lnTo>
                <a:lnTo>
                  <a:pt x="62737" y="234187"/>
                </a:lnTo>
                <a:lnTo>
                  <a:pt x="125603" y="234187"/>
                </a:lnTo>
                <a:lnTo>
                  <a:pt x="125603" y="219710"/>
                </a:lnTo>
                <a:lnTo>
                  <a:pt x="138487" y="207480"/>
                </a:lnTo>
                <a:lnTo>
                  <a:pt x="140580" y="204343"/>
                </a:lnTo>
                <a:lnTo>
                  <a:pt x="72898" y="204343"/>
                </a:lnTo>
                <a:lnTo>
                  <a:pt x="67691" y="203200"/>
                </a:lnTo>
                <a:lnTo>
                  <a:pt x="62737" y="201422"/>
                </a:lnTo>
                <a:lnTo>
                  <a:pt x="58293" y="199771"/>
                </a:lnTo>
                <a:lnTo>
                  <a:pt x="53975" y="197485"/>
                </a:lnTo>
                <a:lnTo>
                  <a:pt x="50292" y="194563"/>
                </a:lnTo>
                <a:lnTo>
                  <a:pt x="50037" y="194563"/>
                </a:lnTo>
                <a:lnTo>
                  <a:pt x="46355" y="191770"/>
                </a:lnTo>
                <a:lnTo>
                  <a:pt x="43180" y="188468"/>
                </a:lnTo>
                <a:lnTo>
                  <a:pt x="40386" y="184658"/>
                </a:lnTo>
                <a:lnTo>
                  <a:pt x="40132" y="184404"/>
                </a:lnTo>
                <a:lnTo>
                  <a:pt x="37719" y="180848"/>
                </a:lnTo>
                <a:lnTo>
                  <a:pt x="35814" y="177037"/>
                </a:lnTo>
                <a:lnTo>
                  <a:pt x="34290" y="172847"/>
                </a:lnTo>
                <a:lnTo>
                  <a:pt x="34036" y="171958"/>
                </a:lnTo>
                <a:lnTo>
                  <a:pt x="33782" y="171196"/>
                </a:lnTo>
                <a:lnTo>
                  <a:pt x="32258" y="166116"/>
                </a:lnTo>
                <a:lnTo>
                  <a:pt x="31369" y="161798"/>
                </a:lnTo>
                <a:lnTo>
                  <a:pt x="31369" y="152526"/>
                </a:lnTo>
                <a:lnTo>
                  <a:pt x="32258" y="148082"/>
                </a:lnTo>
                <a:lnTo>
                  <a:pt x="33528" y="143891"/>
                </a:lnTo>
                <a:lnTo>
                  <a:pt x="33782" y="143129"/>
                </a:lnTo>
                <a:lnTo>
                  <a:pt x="34036" y="142240"/>
                </a:lnTo>
                <a:lnTo>
                  <a:pt x="34290" y="141478"/>
                </a:lnTo>
                <a:lnTo>
                  <a:pt x="35814" y="137287"/>
                </a:lnTo>
                <a:lnTo>
                  <a:pt x="37719" y="133350"/>
                </a:lnTo>
                <a:lnTo>
                  <a:pt x="40132" y="129794"/>
                </a:lnTo>
                <a:lnTo>
                  <a:pt x="40386" y="129667"/>
                </a:lnTo>
                <a:lnTo>
                  <a:pt x="43180" y="125857"/>
                </a:lnTo>
                <a:lnTo>
                  <a:pt x="46355" y="122555"/>
                </a:lnTo>
                <a:lnTo>
                  <a:pt x="50037" y="119761"/>
                </a:lnTo>
                <a:lnTo>
                  <a:pt x="50165" y="119761"/>
                </a:lnTo>
                <a:lnTo>
                  <a:pt x="72898" y="109982"/>
                </a:lnTo>
                <a:lnTo>
                  <a:pt x="140583" y="109982"/>
                </a:lnTo>
                <a:lnTo>
                  <a:pt x="138487" y="106842"/>
                </a:lnTo>
                <a:lnTo>
                  <a:pt x="125603" y="94615"/>
                </a:lnTo>
                <a:lnTo>
                  <a:pt x="125603" y="80137"/>
                </a:lnTo>
                <a:lnTo>
                  <a:pt x="62737" y="80137"/>
                </a:lnTo>
                <a:lnTo>
                  <a:pt x="62737" y="38481"/>
                </a:lnTo>
                <a:lnTo>
                  <a:pt x="69850" y="31369"/>
                </a:lnTo>
                <a:lnTo>
                  <a:pt x="122410" y="31369"/>
                </a:lnTo>
                <a:lnTo>
                  <a:pt x="121884" y="28771"/>
                </a:lnTo>
                <a:lnTo>
                  <a:pt x="111760" y="13795"/>
                </a:lnTo>
                <a:lnTo>
                  <a:pt x="96777" y="3700"/>
                </a:lnTo>
                <a:lnTo>
                  <a:pt x="78486" y="0"/>
                </a:lnTo>
                <a:close/>
              </a:path>
              <a:path w="157479" h="502919">
                <a:moveTo>
                  <a:pt x="125603" y="234187"/>
                </a:moveTo>
                <a:lnTo>
                  <a:pt x="94234" y="234187"/>
                </a:lnTo>
                <a:lnTo>
                  <a:pt x="94234" y="464438"/>
                </a:lnTo>
                <a:lnTo>
                  <a:pt x="87122" y="471424"/>
                </a:lnTo>
                <a:lnTo>
                  <a:pt x="122427" y="471424"/>
                </a:lnTo>
                <a:lnTo>
                  <a:pt x="125603" y="455803"/>
                </a:lnTo>
                <a:lnTo>
                  <a:pt x="125603" y="234187"/>
                </a:lnTo>
                <a:close/>
              </a:path>
              <a:path w="157479" h="502919">
                <a:moveTo>
                  <a:pt x="94234" y="234187"/>
                </a:moveTo>
                <a:lnTo>
                  <a:pt x="62737" y="234187"/>
                </a:lnTo>
                <a:lnTo>
                  <a:pt x="67818" y="235204"/>
                </a:lnTo>
                <a:lnTo>
                  <a:pt x="73152" y="235712"/>
                </a:lnTo>
                <a:lnTo>
                  <a:pt x="83820" y="235712"/>
                </a:lnTo>
                <a:lnTo>
                  <a:pt x="89154" y="235204"/>
                </a:lnTo>
                <a:lnTo>
                  <a:pt x="94234" y="234187"/>
                </a:lnTo>
                <a:close/>
              </a:path>
              <a:path w="157479" h="502919">
                <a:moveTo>
                  <a:pt x="140583" y="109982"/>
                </a:moveTo>
                <a:lnTo>
                  <a:pt x="83947" y="109982"/>
                </a:lnTo>
                <a:lnTo>
                  <a:pt x="89281" y="111125"/>
                </a:lnTo>
                <a:lnTo>
                  <a:pt x="94234" y="112903"/>
                </a:lnTo>
                <a:lnTo>
                  <a:pt x="98679" y="114554"/>
                </a:lnTo>
                <a:lnTo>
                  <a:pt x="102870" y="116840"/>
                </a:lnTo>
                <a:lnTo>
                  <a:pt x="106680" y="119634"/>
                </a:lnTo>
                <a:lnTo>
                  <a:pt x="110617" y="122555"/>
                </a:lnTo>
                <a:lnTo>
                  <a:pt x="113792" y="125857"/>
                </a:lnTo>
                <a:lnTo>
                  <a:pt x="116586" y="129667"/>
                </a:lnTo>
                <a:lnTo>
                  <a:pt x="123190" y="143129"/>
                </a:lnTo>
                <a:lnTo>
                  <a:pt x="123444" y="143891"/>
                </a:lnTo>
                <a:lnTo>
                  <a:pt x="124714" y="148082"/>
                </a:lnTo>
                <a:lnTo>
                  <a:pt x="125603" y="152526"/>
                </a:lnTo>
                <a:lnTo>
                  <a:pt x="125603" y="161798"/>
                </a:lnTo>
                <a:lnTo>
                  <a:pt x="124714" y="166116"/>
                </a:lnTo>
                <a:lnTo>
                  <a:pt x="123190" y="171196"/>
                </a:lnTo>
                <a:lnTo>
                  <a:pt x="122936" y="171958"/>
                </a:lnTo>
                <a:lnTo>
                  <a:pt x="122682" y="172847"/>
                </a:lnTo>
                <a:lnTo>
                  <a:pt x="121158" y="177037"/>
                </a:lnTo>
                <a:lnTo>
                  <a:pt x="119253" y="180848"/>
                </a:lnTo>
                <a:lnTo>
                  <a:pt x="116712" y="184404"/>
                </a:lnTo>
                <a:lnTo>
                  <a:pt x="116586" y="184658"/>
                </a:lnTo>
                <a:lnTo>
                  <a:pt x="113792" y="188468"/>
                </a:lnTo>
                <a:lnTo>
                  <a:pt x="110617" y="191770"/>
                </a:lnTo>
                <a:lnTo>
                  <a:pt x="106807" y="194563"/>
                </a:lnTo>
                <a:lnTo>
                  <a:pt x="102870" y="197485"/>
                </a:lnTo>
                <a:lnTo>
                  <a:pt x="98679" y="199771"/>
                </a:lnTo>
                <a:lnTo>
                  <a:pt x="94234" y="201422"/>
                </a:lnTo>
                <a:lnTo>
                  <a:pt x="89281" y="203200"/>
                </a:lnTo>
                <a:lnTo>
                  <a:pt x="83947" y="204343"/>
                </a:lnTo>
                <a:lnTo>
                  <a:pt x="140580" y="204343"/>
                </a:lnTo>
                <a:lnTo>
                  <a:pt x="148383" y="192643"/>
                </a:lnTo>
                <a:lnTo>
                  <a:pt x="154731" y="175686"/>
                </a:lnTo>
                <a:lnTo>
                  <a:pt x="156972" y="157099"/>
                </a:lnTo>
                <a:lnTo>
                  <a:pt x="154731" y="138584"/>
                </a:lnTo>
                <a:lnTo>
                  <a:pt x="148383" y="121666"/>
                </a:lnTo>
                <a:lnTo>
                  <a:pt x="140583" y="109982"/>
                </a:lnTo>
                <a:close/>
              </a:path>
              <a:path w="157479" h="502919">
                <a:moveTo>
                  <a:pt x="83820" y="78612"/>
                </a:moveTo>
                <a:lnTo>
                  <a:pt x="73152" y="78612"/>
                </a:lnTo>
                <a:lnTo>
                  <a:pt x="67818" y="79121"/>
                </a:lnTo>
                <a:lnTo>
                  <a:pt x="62737" y="80137"/>
                </a:lnTo>
                <a:lnTo>
                  <a:pt x="94234" y="80137"/>
                </a:lnTo>
                <a:lnTo>
                  <a:pt x="89154" y="79121"/>
                </a:lnTo>
                <a:lnTo>
                  <a:pt x="83820" y="78612"/>
                </a:lnTo>
                <a:close/>
              </a:path>
              <a:path w="157479" h="502919">
                <a:moveTo>
                  <a:pt x="122410" y="31369"/>
                </a:moveTo>
                <a:lnTo>
                  <a:pt x="87122" y="31369"/>
                </a:lnTo>
                <a:lnTo>
                  <a:pt x="94234" y="38481"/>
                </a:lnTo>
                <a:lnTo>
                  <a:pt x="94234" y="80137"/>
                </a:lnTo>
                <a:lnTo>
                  <a:pt x="125603" y="80137"/>
                </a:lnTo>
                <a:lnTo>
                  <a:pt x="125603" y="47117"/>
                </a:lnTo>
                <a:lnTo>
                  <a:pt x="122410" y="3136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908803" y="1975104"/>
            <a:ext cx="157480" cy="502920"/>
          </a:xfrm>
          <a:custGeom>
            <a:avLst/>
            <a:gdLst/>
            <a:ahLst/>
            <a:cxnLst/>
            <a:rect l="l" t="t" r="r" b="b"/>
            <a:pathLst>
              <a:path w="157479" h="502919">
                <a:moveTo>
                  <a:pt x="78486" y="0"/>
                </a:moveTo>
                <a:lnTo>
                  <a:pt x="60140" y="3700"/>
                </a:lnTo>
                <a:lnTo>
                  <a:pt x="45164" y="13795"/>
                </a:lnTo>
                <a:lnTo>
                  <a:pt x="35069" y="28771"/>
                </a:lnTo>
                <a:lnTo>
                  <a:pt x="31369" y="47117"/>
                </a:lnTo>
                <a:lnTo>
                  <a:pt x="31369" y="94615"/>
                </a:lnTo>
                <a:lnTo>
                  <a:pt x="18484" y="106842"/>
                </a:lnTo>
                <a:lnTo>
                  <a:pt x="8588" y="121666"/>
                </a:lnTo>
                <a:lnTo>
                  <a:pt x="2240" y="138584"/>
                </a:lnTo>
                <a:lnTo>
                  <a:pt x="0" y="157099"/>
                </a:lnTo>
                <a:lnTo>
                  <a:pt x="2240" y="175686"/>
                </a:lnTo>
                <a:lnTo>
                  <a:pt x="8588" y="192643"/>
                </a:lnTo>
                <a:lnTo>
                  <a:pt x="18484" y="207480"/>
                </a:lnTo>
                <a:lnTo>
                  <a:pt x="31369" y="219710"/>
                </a:lnTo>
                <a:lnTo>
                  <a:pt x="31369" y="455803"/>
                </a:lnTo>
                <a:lnTo>
                  <a:pt x="35069" y="474094"/>
                </a:lnTo>
                <a:lnTo>
                  <a:pt x="45164" y="489077"/>
                </a:lnTo>
                <a:lnTo>
                  <a:pt x="60140" y="499201"/>
                </a:lnTo>
                <a:lnTo>
                  <a:pt x="78486" y="502920"/>
                </a:lnTo>
                <a:lnTo>
                  <a:pt x="96777" y="499201"/>
                </a:lnTo>
                <a:lnTo>
                  <a:pt x="111759" y="489077"/>
                </a:lnTo>
                <a:lnTo>
                  <a:pt x="121884" y="474094"/>
                </a:lnTo>
                <a:lnTo>
                  <a:pt x="122427" y="471424"/>
                </a:lnTo>
                <a:lnTo>
                  <a:pt x="69850" y="471424"/>
                </a:lnTo>
                <a:lnTo>
                  <a:pt x="62737" y="464438"/>
                </a:lnTo>
                <a:lnTo>
                  <a:pt x="62737" y="234187"/>
                </a:lnTo>
                <a:lnTo>
                  <a:pt x="125603" y="234187"/>
                </a:lnTo>
                <a:lnTo>
                  <a:pt x="125603" y="219710"/>
                </a:lnTo>
                <a:lnTo>
                  <a:pt x="138487" y="207480"/>
                </a:lnTo>
                <a:lnTo>
                  <a:pt x="140580" y="204343"/>
                </a:lnTo>
                <a:lnTo>
                  <a:pt x="72898" y="204343"/>
                </a:lnTo>
                <a:lnTo>
                  <a:pt x="67691" y="203200"/>
                </a:lnTo>
                <a:lnTo>
                  <a:pt x="62737" y="201422"/>
                </a:lnTo>
                <a:lnTo>
                  <a:pt x="58293" y="199771"/>
                </a:lnTo>
                <a:lnTo>
                  <a:pt x="53975" y="197485"/>
                </a:lnTo>
                <a:lnTo>
                  <a:pt x="50292" y="194563"/>
                </a:lnTo>
                <a:lnTo>
                  <a:pt x="50037" y="194563"/>
                </a:lnTo>
                <a:lnTo>
                  <a:pt x="46355" y="191770"/>
                </a:lnTo>
                <a:lnTo>
                  <a:pt x="43180" y="188468"/>
                </a:lnTo>
                <a:lnTo>
                  <a:pt x="40386" y="184658"/>
                </a:lnTo>
                <a:lnTo>
                  <a:pt x="40132" y="184404"/>
                </a:lnTo>
                <a:lnTo>
                  <a:pt x="37719" y="180848"/>
                </a:lnTo>
                <a:lnTo>
                  <a:pt x="35813" y="177037"/>
                </a:lnTo>
                <a:lnTo>
                  <a:pt x="34290" y="172847"/>
                </a:lnTo>
                <a:lnTo>
                  <a:pt x="34036" y="171958"/>
                </a:lnTo>
                <a:lnTo>
                  <a:pt x="33782" y="171196"/>
                </a:lnTo>
                <a:lnTo>
                  <a:pt x="32258" y="166116"/>
                </a:lnTo>
                <a:lnTo>
                  <a:pt x="31369" y="161798"/>
                </a:lnTo>
                <a:lnTo>
                  <a:pt x="31369" y="152526"/>
                </a:lnTo>
                <a:lnTo>
                  <a:pt x="32258" y="148082"/>
                </a:lnTo>
                <a:lnTo>
                  <a:pt x="33528" y="143891"/>
                </a:lnTo>
                <a:lnTo>
                  <a:pt x="33782" y="143129"/>
                </a:lnTo>
                <a:lnTo>
                  <a:pt x="34036" y="142240"/>
                </a:lnTo>
                <a:lnTo>
                  <a:pt x="34290" y="141478"/>
                </a:lnTo>
                <a:lnTo>
                  <a:pt x="35813" y="137287"/>
                </a:lnTo>
                <a:lnTo>
                  <a:pt x="37719" y="133350"/>
                </a:lnTo>
                <a:lnTo>
                  <a:pt x="40132" y="129794"/>
                </a:lnTo>
                <a:lnTo>
                  <a:pt x="40386" y="129667"/>
                </a:lnTo>
                <a:lnTo>
                  <a:pt x="43180" y="125857"/>
                </a:lnTo>
                <a:lnTo>
                  <a:pt x="46355" y="122555"/>
                </a:lnTo>
                <a:lnTo>
                  <a:pt x="50037" y="119761"/>
                </a:lnTo>
                <a:lnTo>
                  <a:pt x="50165" y="119761"/>
                </a:lnTo>
                <a:lnTo>
                  <a:pt x="72898" y="109982"/>
                </a:lnTo>
                <a:lnTo>
                  <a:pt x="140583" y="109982"/>
                </a:lnTo>
                <a:lnTo>
                  <a:pt x="138487" y="106842"/>
                </a:lnTo>
                <a:lnTo>
                  <a:pt x="125603" y="94615"/>
                </a:lnTo>
                <a:lnTo>
                  <a:pt x="125603" y="80137"/>
                </a:lnTo>
                <a:lnTo>
                  <a:pt x="62737" y="80137"/>
                </a:lnTo>
                <a:lnTo>
                  <a:pt x="62737" y="38481"/>
                </a:lnTo>
                <a:lnTo>
                  <a:pt x="69850" y="31369"/>
                </a:lnTo>
                <a:lnTo>
                  <a:pt x="122410" y="31369"/>
                </a:lnTo>
                <a:lnTo>
                  <a:pt x="121884" y="28771"/>
                </a:lnTo>
                <a:lnTo>
                  <a:pt x="111760" y="13795"/>
                </a:lnTo>
                <a:lnTo>
                  <a:pt x="96777" y="3700"/>
                </a:lnTo>
                <a:lnTo>
                  <a:pt x="78486" y="0"/>
                </a:lnTo>
                <a:close/>
              </a:path>
              <a:path w="157479" h="502919">
                <a:moveTo>
                  <a:pt x="125603" y="234187"/>
                </a:moveTo>
                <a:lnTo>
                  <a:pt x="94234" y="234187"/>
                </a:lnTo>
                <a:lnTo>
                  <a:pt x="94234" y="464438"/>
                </a:lnTo>
                <a:lnTo>
                  <a:pt x="87122" y="471424"/>
                </a:lnTo>
                <a:lnTo>
                  <a:pt x="122427" y="471424"/>
                </a:lnTo>
                <a:lnTo>
                  <a:pt x="125603" y="455803"/>
                </a:lnTo>
                <a:lnTo>
                  <a:pt x="125603" y="234187"/>
                </a:lnTo>
                <a:close/>
              </a:path>
              <a:path w="157479" h="502919">
                <a:moveTo>
                  <a:pt x="94234" y="234187"/>
                </a:moveTo>
                <a:lnTo>
                  <a:pt x="62737" y="234187"/>
                </a:lnTo>
                <a:lnTo>
                  <a:pt x="67818" y="235204"/>
                </a:lnTo>
                <a:lnTo>
                  <a:pt x="73151" y="235712"/>
                </a:lnTo>
                <a:lnTo>
                  <a:pt x="83820" y="235712"/>
                </a:lnTo>
                <a:lnTo>
                  <a:pt x="89154" y="235204"/>
                </a:lnTo>
                <a:lnTo>
                  <a:pt x="94234" y="234187"/>
                </a:lnTo>
                <a:close/>
              </a:path>
              <a:path w="157479" h="502919">
                <a:moveTo>
                  <a:pt x="140583" y="109982"/>
                </a:moveTo>
                <a:lnTo>
                  <a:pt x="83947" y="109982"/>
                </a:lnTo>
                <a:lnTo>
                  <a:pt x="89281" y="111125"/>
                </a:lnTo>
                <a:lnTo>
                  <a:pt x="94234" y="112903"/>
                </a:lnTo>
                <a:lnTo>
                  <a:pt x="98679" y="114554"/>
                </a:lnTo>
                <a:lnTo>
                  <a:pt x="102870" y="116840"/>
                </a:lnTo>
                <a:lnTo>
                  <a:pt x="106680" y="119634"/>
                </a:lnTo>
                <a:lnTo>
                  <a:pt x="110617" y="122555"/>
                </a:lnTo>
                <a:lnTo>
                  <a:pt x="113792" y="125857"/>
                </a:lnTo>
                <a:lnTo>
                  <a:pt x="116586" y="129667"/>
                </a:lnTo>
                <a:lnTo>
                  <a:pt x="123190" y="143129"/>
                </a:lnTo>
                <a:lnTo>
                  <a:pt x="123444" y="143891"/>
                </a:lnTo>
                <a:lnTo>
                  <a:pt x="124713" y="148082"/>
                </a:lnTo>
                <a:lnTo>
                  <a:pt x="125603" y="152526"/>
                </a:lnTo>
                <a:lnTo>
                  <a:pt x="125603" y="161798"/>
                </a:lnTo>
                <a:lnTo>
                  <a:pt x="124713" y="166116"/>
                </a:lnTo>
                <a:lnTo>
                  <a:pt x="123190" y="171196"/>
                </a:lnTo>
                <a:lnTo>
                  <a:pt x="122936" y="171958"/>
                </a:lnTo>
                <a:lnTo>
                  <a:pt x="122682" y="172847"/>
                </a:lnTo>
                <a:lnTo>
                  <a:pt x="121158" y="177037"/>
                </a:lnTo>
                <a:lnTo>
                  <a:pt x="119253" y="180848"/>
                </a:lnTo>
                <a:lnTo>
                  <a:pt x="116712" y="184404"/>
                </a:lnTo>
                <a:lnTo>
                  <a:pt x="116586" y="184658"/>
                </a:lnTo>
                <a:lnTo>
                  <a:pt x="113792" y="188468"/>
                </a:lnTo>
                <a:lnTo>
                  <a:pt x="110617" y="191770"/>
                </a:lnTo>
                <a:lnTo>
                  <a:pt x="106807" y="194563"/>
                </a:lnTo>
                <a:lnTo>
                  <a:pt x="102870" y="197485"/>
                </a:lnTo>
                <a:lnTo>
                  <a:pt x="98679" y="199771"/>
                </a:lnTo>
                <a:lnTo>
                  <a:pt x="94234" y="201422"/>
                </a:lnTo>
                <a:lnTo>
                  <a:pt x="89281" y="203200"/>
                </a:lnTo>
                <a:lnTo>
                  <a:pt x="83947" y="204343"/>
                </a:lnTo>
                <a:lnTo>
                  <a:pt x="140580" y="204343"/>
                </a:lnTo>
                <a:lnTo>
                  <a:pt x="148383" y="192643"/>
                </a:lnTo>
                <a:lnTo>
                  <a:pt x="154731" y="175686"/>
                </a:lnTo>
                <a:lnTo>
                  <a:pt x="156972" y="157099"/>
                </a:lnTo>
                <a:lnTo>
                  <a:pt x="154731" y="138584"/>
                </a:lnTo>
                <a:lnTo>
                  <a:pt x="148383" y="121666"/>
                </a:lnTo>
                <a:lnTo>
                  <a:pt x="140583" y="109982"/>
                </a:lnTo>
                <a:close/>
              </a:path>
              <a:path w="157479" h="502919">
                <a:moveTo>
                  <a:pt x="83820" y="78612"/>
                </a:moveTo>
                <a:lnTo>
                  <a:pt x="73151" y="78612"/>
                </a:lnTo>
                <a:lnTo>
                  <a:pt x="67818" y="79121"/>
                </a:lnTo>
                <a:lnTo>
                  <a:pt x="62737" y="80137"/>
                </a:lnTo>
                <a:lnTo>
                  <a:pt x="94234" y="80137"/>
                </a:lnTo>
                <a:lnTo>
                  <a:pt x="89154" y="79121"/>
                </a:lnTo>
                <a:lnTo>
                  <a:pt x="83820" y="78612"/>
                </a:lnTo>
                <a:close/>
              </a:path>
              <a:path w="157479" h="502919">
                <a:moveTo>
                  <a:pt x="122410" y="31369"/>
                </a:moveTo>
                <a:lnTo>
                  <a:pt x="87122" y="31369"/>
                </a:lnTo>
                <a:lnTo>
                  <a:pt x="94234" y="38481"/>
                </a:lnTo>
                <a:lnTo>
                  <a:pt x="94234" y="80137"/>
                </a:lnTo>
                <a:lnTo>
                  <a:pt x="125603" y="80137"/>
                </a:lnTo>
                <a:lnTo>
                  <a:pt x="125603" y="47117"/>
                </a:lnTo>
                <a:lnTo>
                  <a:pt x="122410" y="3136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736591" y="1975104"/>
            <a:ext cx="157480" cy="502920"/>
          </a:xfrm>
          <a:custGeom>
            <a:avLst/>
            <a:gdLst/>
            <a:ahLst/>
            <a:cxnLst/>
            <a:rect l="l" t="t" r="r" b="b"/>
            <a:pathLst>
              <a:path w="157479" h="502919">
                <a:moveTo>
                  <a:pt x="78486" y="0"/>
                </a:moveTo>
                <a:lnTo>
                  <a:pt x="60140" y="3700"/>
                </a:lnTo>
                <a:lnTo>
                  <a:pt x="45164" y="13795"/>
                </a:lnTo>
                <a:lnTo>
                  <a:pt x="35069" y="28771"/>
                </a:lnTo>
                <a:lnTo>
                  <a:pt x="31369" y="47117"/>
                </a:lnTo>
                <a:lnTo>
                  <a:pt x="31369" y="283210"/>
                </a:lnTo>
                <a:lnTo>
                  <a:pt x="18484" y="295437"/>
                </a:lnTo>
                <a:lnTo>
                  <a:pt x="8588" y="310261"/>
                </a:lnTo>
                <a:lnTo>
                  <a:pt x="2240" y="327179"/>
                </a:lnTo>
                <a:lnTo>
                  <a:pt x="0" y="345694"/>
                </a:lnTo>
                <a:lnTo>
                  <a:pt x="2240" y="364281"/>
                </a:lnTo>
                <a:lnTo>
                  <a:pt x="8588" y="381238"/>
                </a:lnTo>
                <a:lnTo>
                  <a:pt x="18484" y="396075"/>
                </a:lnTo>
                <a:lnTo>
                  <a:pt x="31369" y="408305"/>
                </a:lnTo>
                <a:lnTo>
                  <a:pt x="31369" y="455803"/>
                </a:lnTo>
                <a:lnTo>
                  <a:pt x="35069" y="474094"/>
                </a:lnTo>
                <a:lnTo>
                  <a:pt x="45164" y="489077"/>
                </a:lnTo>
                <a:lnTo>
                  <a:pt x="60140" y="499201"/>
                </a:lnTo>
                <a:lnTo>
                  <a:pt x="78486" y="502920"/>
                </a:lnTo>
                <a:lnTo>
                  <a:pt x="96777" y="499201"/>
                </a:lnTo>
                <a:lnTo>
                  <a:pt x="111759" y="489077"/>
                </a:lnTo>
                <a:lnTo>
                  <a:pt x="121884" y="474094"/>
                </a:lnTo>
                <a:lnTo>
                  <a:pt x="122427" y="471424"/>
                </a:lnTo>
                <a:lnTo>
                  <a:pt x="69850" y="471424"/>
                </a:lnTo>
                <a:lnTo>
                  <a:pt x="62737" y="464438"/>
                </a:lnTo>
                <a:lnTo>
                  <a:pt x="62737" y="422783"/>
                </a:lnTo>
                <a:lnTo>
                  <a:pt x="125603" y="422783"/>
                </a:lnTo>
                <a:lnTo>
                  <a:pt x="125603" y="408305"/>
                </a:lnTo>
                <a:lnTo>
                  <a:pt x="138487" y="396075"/>
                </a:lnTo>
                <a:lnTo>
                  <a:pt x="140580" y="392938"/>
                </a:lnTo>
                <a:lnTo>
                  <a:pt x="72898" y="392938"/>
                </a:lnTo>
                <a:lnTo>
                  <a:pt x="67691" y="391795"/>
                </a:lnTo>
                <a:lnTo>
                  <a:pt x="62737" y="390017"/>
                </a:lnTo>
                <a:lnTo>
                  <a:pt x="58293" y="388366"/>
                </a:lnTo>
                <a:lnTo>
                  <a:pt x="53975" y="386080"/>
                </a:lnTo>
                <a:lnTo>
                  <a:pt x="50292" y="383159"/>
                </a:lnTo>
                <a:lnTo>
                  <a:pt x="50037" y="383159"/>
                </a:lnTo>
                <a:lnTo>
                  <a:pt x="46355" y="380365"/>
                </a:lnTo>
                <a:lnTo>
                  <a:pt x="43180" y="377063"/>
                </a:lnTo>
                <a:lnTo>
                  <a:pt x="40386" y="373253"/>
                </a:lnTo>
                <a:lnTo>
                  <a:pt x="40132" y="372999"/>
                </a:lnTo>
                <a:lnTo>
                  <a:pt x="37719" y="369443"/>
                </a:lnTo>
                <a:lnTo>
                  <a:pt x="35813" y="365633"/>
                </a:lnTo>
                <a:lnTo>
                  <a:pt x="34290" y="361442"/>
                </a:lnTo>
                <a:lnTo>
                  <a:pt x="34036" y="360553"/>
                </a:lnTo>
                <a:lnTo>
                  <a:pt x="33782" y="359791"/>
                </a:lnTo>
                <a:lnTo>
                  <a:pt x="32258" y="354711"/>
                </a:lnTo>
                <a:lnTo>
                  <a:pt x="31369" y="350393"/>
                </a:lnTo>
                <a:lnTo>
                  <a:pt x="31369" y="341122"/>
                </a:lnTo>
                <a:lnTo>
                  <a:pt x="32258" y="336676"/>
                </a:lnTo>
                <a:lnTo>
                  <a:pt x="33528" y="332486"/>
                </a:lnTo>
                <a:lnTo>
                  <a:pt x="33782" y="331724"/>
                </a:lnTo>
                <a:lnTo>
                  <a:pt x="34036" y="330835"/>
                </a:lnTo>
                <a:lnTo>
                  <a:pt x="34290" y="330073"/>
                </a:lnTo>
                <a:lnTo>
                  <a:pt x="35813" y="325882"/>
                </a:lnTo>
                <a:lnTo>
                  <a:pt x="37719" y="321945"/>
                </a:lnTo>
                <a:lnTo>
                  <a:pt x="40132" y="318388"/>
                </a:lnTo>
                <a:lnTo>
                  <a:pt x="40386" y="318262"/>
                </a:lnTo>
                <a:lnTo>
                  <a:pt x="43180" y="314451"/>
                </a:lnTo>
                <a:lnTo>
                  <a:pt x="46355" y="311150"/>
                </a:lnTo>
                <a:lnTo>
                  <a:pt x="50037" y="308356"/>
                </a:lnTo>
                <a:lnTo>
                  <a:pt x="50165" y="308356"/>
                </a:lnTo>
                <a:lnTo>
                  <a:pt x="72898" y="298576"/>
                </a:lnTo>
                <a:lnTo>
                  <a:pt x="140583" y="298576"/>
                </a:lnTo>
                <a:lnTo>
                  <a:pt x="138487" y="295437"/>
                </a:lnTo>
                <a:lnTo>
                  <a:pt x="125603" y="283210"/>
                </a:lnTo>
                <a:lnTo>
                  <a:pt x="125603" y="268732"/>
                </a:lnTo>
                <a:lnTo>
                  <a:pt x="62737" y="268732"/>
                </a:lnTo>
                <a:lnTo>
                  <a:pt x="62737" y="38481"/>
                </a:lnTo>
                <a:lnTo>
                  <a:pt x="69850" y="31369"/>
                </a:lnTo>
                <a:lnTo>
                  <a:pt x="122410" y="31369"/>
                </a:lnTo>
                <a:lnTo>
                  <a:pt x="121884" y="28771"/>
                </a:lnTo>
                <a:lnTo>
                  <a:pt x="111760" y="13795"/>
                </a:lnTo>
                <a:lnTo>
                  <a:pt x="96777" y="3700"/>
                </a:lnTo>
                <a:lnTo>
                  <a:pt x="78486" y="0"/>
                </a:lnTo>
                <a:close/>
              </a:path>
              <a:path w="157479" h="502919">
                <a:moveTo>
                  <a:pt x="125603" y="422783"/>
                </a:moveTo>
                <a:lnTo>
                  <a:pt x="94234" y="422783"/>
                </a:lnTo>
                <a:lnTo>
                  <a:pt x="94234" y="464438"/>
                </a:lnTo>
                <a:lnTo>
                  <a:pt x="87122" y="471424"/>
                </a:lnTo>
                <a:lnTo>
                  <a:pt x="122427" y="471424"/>
                </a:lnTo>
                <a:lnTo>
                  <a:pt x="125603" y="455803"/>
                </a:lnTo>
                <a:lnTo>
                  <a:pt x="125603" y="422783"/>
                </a:lnTo>
                <a:close/>
              </a:path>
              <a:path w="157479" h="502919">
                <a:moveTo>
                  <a:pt x="94234" y="422783"/>
                </a:moveTo>
                <a:lnTo>
                  <a:pt x="62737" y="422783"/>
                </a:lnTo>
                <a:lnTo>
                  <a:pt x="67818" y="423799"/>
                </a:lnTo>
                <a:lnTo>
                  <a:pt x="73152" y="424307"/>
                </a:lnTo>
                <a:lnTo>
                  <a:pt x="83820" y="424307"/>
                </a:lnTo>
                <a:lnTo>
                  <a:pt x="89154" y="423799"/>
                </a:lnTo>
                <a:lnTo>
                  <a:pt x="94234" y="422783"/>
                </a:lnTo>
                <a:close/>
              </a:path>
              <a:path w="157479" h="502919">
                <a:moveTo>
                  <a:pt x="140583" y="298576"/>
                </a:moveTo>
                <a:lnTo>
                  <a:pt x="83947" y="298576"/>
                </a:lnTo>
                <a:lnTo>
                  <a:pt x="89281" y="299720"/>
                </a:lnTo>
                <a:lnTo>
                  <a:pt x="94234" y="301498"/>
                </a:lnTo>
                <a:lnTo>
                  <a:pt x="98679" y="303149"/>
                </a:lnTo>
                <a:lnTo>
                  <a:pt x="102870" y="305435"/>
                </a:lnTo>
                <a:lnTo>
                  <a:pt x="106680" y="308229"/>
                </a:lnTo>
                <a:lnTo>
                  <a:pt x="110617" y="311150"/>
                </a:lnTo>
                <a:lnTo>
                  <a:pt x="113792" y="314451"/>
                </a:lnTo>
                <a:lnTo>
                  <a:pt x="116586" y="318262"/>
                </a:lnTo>
                <a:lnTo>
                  <a:pt x="123190" y="331724"/>
                </a:lnTo>
                <a:lnTo>
                  <a:pt x="123444" y="332486"/>
                </a:lnTo>
                <a:lnTo>
                  <a:pt x="124713" y="336676"/>
                </a:lnTo>
                <a:lnTo>
                  <a:pt x="125603" y="341122"/>
                </a:lnTo>
                <a:lnTo>
                  <a:pt x="125603" y="350393"/>
                </a:lnTo>
                <a:lnTo>
                  <a:pt x="124713" y="354711"/>
                </a:lnTo>
                <a:lnTo>
                  <a:pt x="123190" y="359791"/>
                </a:lnTo>
                <a:lnTo>
                  <a:pt x="122936" y="360553"/>
                </a:lnTo>
                <a:lnTo>
                  <a:pt x="122682" y="361442"/>
                </a:lnTo>
                <a:lnTo>
                  <a:pt x="121158" y="365633"/>
                </a:lnTo>
                <a:lnTo>
                  <a:pt x="119253" y="369443"/>
                </a:lnTo>
                <a:lnTo>
                  <a:pt x="116712" y="372999"/>
                </a:lnTo>
                <a:lnTo>
                  <a:pt x="116586" y="373253"/>
                </a:lnTo>
                <a:lnTo>
                  <a:pt x="113792" y="377063"/>
                </a:lnTo>
                <a:lnTo>
                  <a:pt x="110617" y="380365"/>
                </a:lnTo>
                <a:lnTo>
                  <a:pt x="106807" y="383159"/>
                </a:lnTo>
                <a:lnTo>
                  <a:pt x="102870" y="386080"/>
                </a:lnTo>
                <a:lnTo>
                  <a:pt x="98679" y="388366"/>
                </a:lnTo>
                <a:lnTo>
                  <a:pt x="94234" y="390017"/>
                </a:lnTo>
                <a:lnTo>
                  <a:pt x="89281" y="391795"/>
                </a:lnTo>
                <a:lnTo>
                  <a:pt x="83947" y="392938"/>
                </a:lnTo>
                <a:lnTo>
                  <a:pt x="140580" y="392938"/>
                </a:lnTo>
                <a:lnTo>
                  <a:pt x="148383" y="381238"/>
                </a:lnTo>
                <a:lnTo>
                  <a:pt x="154731" y="364281"/>
                </a:lnTo>
                <a:lnTo>
                  <a:pt x="156972" y="345694"/>
                </a:lnTo>
                <a:lnTo>
                  <a:pt x="154731" y="327179"/>
                </a:lnTo>
                <a:lnTo>
                  <a:pt x="148383" y="310261"/>
                </a:lnTo>
                <a:lnTo>
                  <a:pt x="140583" y="298576"/>
                </a:lnTo>
                <a:close/>
              </a:path>
              <a:path w="157479" h="502919">
                <a:moveTo>
                  <a:pt x="83820" y="267208"/>
                </a:moveTo>
                <a:lnTo>
                  <a:pt x="73152" y="267208"/>
                </a:lnTo>
                <a:lnTo>
                  <a:pt x="67818" y="267716"/>
                </a:lnTo>
                <a:lnTo>
                  <a:pt x="62737" y="268732"/>
                </a:lnTo>
                <a:lnTo>
                  <a:pt x="94234" y="268732"/>
                </a:lnTo>
                <a:lnTo>
                  <a:pt x="89154" y="267716"/>
                </a:lnTo>
                <a:lnTo>
                  <a:pt x="83820" y="267208"/>
                </a:lnTo>
                <a:close/>
              </a:path>
              <a:path w="157479" h="502919">
                <a:moveTo>
                  <a:pt x="122410" y="31369"/>
                </a:moveTo>
                <a:lnTo>
                  <a:pt x="87122" y="31369"/>
                </a:lnTo>
                <a:lnTo>
                  <a:pt x="94234" y="38481"/>
                </a:lnTo>
                <a:lnTo>
                  <a:pt x="94234" y="268732"/>
                </a:lnTo>
                <a:lnTo>
                  <a:pt x="125603" y="268732"/>
                </a:lnTo>
                <a:lnTo>
                  <a:pt x="125603" y="47117"/>
                </a:lnTo>
                <a:lnTo>
                  <a:pt x="122410" y="3136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771905" y="1314450"/>
            <a:ext cx="2451100" cy="3119755"/>
          </a:xfrm>
          <a:custGeom>
            <a:avLst/>
            <a:gdLst/>
            <a:ahLst/>
            <a:cxnLst/>
            <a:rect l="l" t="t" r="r" b="b"/>
            <a:pathLst>
              <a:path w="2451100" h="3119754">
                <a:moveTo>
                  <a:pt x="0" y="3119628"/>
                </a:moveTo>
                <a:lnTo>
                  <a:pt x="2450592" y="3119628"/>
                </a:lnTo>
                <a:lnTo>
                  <a:pt x="2450592" y="0"/>
                </a:lnTo>
                <a:lnTo>
                  <a:pt x="0" y="0"/>
                </a:lnTo>
                <a:lnTo>
                  <a:pt x="0" y="3119628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71905" y="1314450"/>
            <a:ext cx="2451100" cy="3119755"/>
          </a:xfrm>
          <a:custGeom>
            <a:avLst/>
            <a:gdLst/>
            <a:ahLst/>
            <a:cxnLst/>
            <a:rect l="l" t="t" r="r" b="b"/>
            <a:pathLst>
              <a:path w="2451100" h="3119754">
                <a:moveTo>
                  <a:pt x="0" y="3119628"/>
                </a:moveTo>
                <a:lnTo>
                  <a:pt x="2450592" y="3119628"/>
                </a:lnTo>
                <a:lnTo>
                  <a:pt x="2450592" y="0"/>
                </a:lnTo>
                <a:lnTo>
                  <a:pt x="0" y="0"/>
                </a:lnTo>
                <a:lnTo>
                  <a:pt x="0" y="3119628"/>
                </a:lnTo>
                <a:close/>
              </a:path>
            </a:pathLst>
          </a:custGeom>
          <a:ln w="19812">
            <a:solidFill>
              <a:srgbClr val="5B9B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762000" y="2778632"/>
            <a:ext cx="2470785" cy="1438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55625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中国疾控中心</a:t>
            </a:r>
            <a:endParaRPr sz="1600">
              <a:latin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700">
              <a:latin typeface="Times New Roman" panose="02020603050405020304"/>
              <a:cs typeface="Times New Roman" panose="02020603050405020304"/>
            </a:endParaRPr>
          </a:p>
          <a:p>
            <a:pPr marL="300990" marR="264160" algn="just">
              <a:lnSpc>
                <a:spcPct val="150000"/>
              </a:lnSpc>
            </a:pPr>
            <a:r>
              <a:rPr sz="1000" b="1" spc="-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负责监测技术统筹和推进实施，制 定技术方案和工作手册，组织国家 级技术培训、现场指导与质控、信 息系统开发、数据分析和报告撰写</a:t>
            </a:r>
            <a:endParaRPr sz="10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838705" y="3274314"/>
            <a:ext cx="176530" cy="0"/>
          </a:xfrm>
          <a:custGeom>
            <a:avLst/>
            <a:gdLst/>
            <a:ahLst/>
            <a:cxnLst/>
            <a:rect l="l" t="t" r="r" b="b"/>
            <a:pathLst>
              <a:path w="176530">
                <a:moveTo>
                  <a:pt x="0" y="0"/>
                </a:moveTo>
                <a:lnTo>
                  <a:pt x="176402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672844" y="1975104"/>
            <a:ext cx="506095" cy="502920"/>
          </a:xfrm>
          <a:custGeom>
            <a:avLst/>
            <a:gdLst/>
            <a:ahLst/>
            <a:cxnLst/>
            <a:rect l="l" t="t" r="r" b="b"/>
            <a:pathLst>
              <a:path w="506094" h="502919">
                <a:moveTo>
                  <a:pt x="492125" y="0"/>
                </a:moveTo>
                <a:lnTo>
                  <a:pt x="486156" y="0"/>
                </a:lnTo>
                <a:lnTo>
                  <a:pt x="483107" y="888"/>
                </a:lnTo>
                <a:lnTo>
                  <a:pt x="2667" y="320167"/>
                </a:lnTo>
                <a:lnTo>
                  <a:pt x="0" y="325882"/>
                </a:lnTo>
                <a:lnTo>
                  <a:pt x="635" y="331597"/>
                </a:lnTo>
                <a:lnTo>
                  <a:pt x="1143" y="337438"/>
                </a:lnTo>
                <a:lnTo>
                  <a:pt x="4953" y="342392"/>
                </a:lnTo>
                <a:lnTo>
                  <a:pt x="10413" y="344678"/>
                </a:lnTo>
                <a:lnTo>
                  <a:pt x="133731" y="393826"/>
                </a:lnTo>
                <a:lnTo>
                  <a:pt x="191769" y="494919"/>
                </a:lnTo>
                <a:lnTo>
                  <a:pt x="194437" y="499872"/>
                </a:lnTo>
                <a:lnTo>
                  <a:pt x="199644" y="502793"/>
                </a:lnTo>
                <a:lnTo>
                  <a:pt x="205231" y="502920"/>
                </a:lnTo>
                <a:lnTo>
                  <a:pt x="210947" y="502920"/>
                </a:lnTo>
                <a:lnTo>
                  <a:pt x="216026" y="499999"/>
                </a:lnTo>
                <a:lnTo>
                  <a:pt x="218948" y="495300"/>
                </a:lnTo>
                <a:lnTo>
                  <a:pt x="243236" y="454913"/>
                </a:lnTo>
                <a:lnTo>
                  <a:pt x="205105" y="454913"/>
                </a:lnTo>
                <a:lnTo>
                  <a:pt x="161162" y="378206"/>
                </a:lnTo>
                <a:lnTo>
                  <a:pt x="171270" y="367157"/>
                </a:lnTo>
                <a:lnTo>
                  <a:pt x="149606" y="367157"/>
                </a:lnTo>
                <a:lnTo>
                  <a:pt x="148208" y="366395"/>
                </a:lnTo>
                <a:lnTo>
                  <a:pt x="146938" y="365251"/>
                </a:lnTo>
                <a:lnTo>
                  <a:pt x="145414" y="364617"/>
                </a:lnTo>
                <a:lnTo>
                  <a:pt x="49911" y="326517"/>
                </a:lnTo>
                <a:lnTo>
                  <a:pt x="415289" y="83693"/>
                </a:lnTo>
                <a:lnTo>
                  <a:pt x="436883" y="83693"/>
                </a:lnTo>
                <a:lnTo>
                  <a:pt x="459613" y="59436"/>
                </a:lnTo>
                <a:lnTo>
                  <a:pt x="497825" y="59436"/>
                </a:lnTo>
                <a:lnTo>
                  <a:pt x="504698" y="18287"/>
                </a:lnTo>
                <a:lnTo>
                  <a:pt x="505713" y="12065"/>
                </a:lnTo>
                <a:lnTo>
                  <a:pt x="503047" y="5969"/>
                </a:lnTo>
                <a:lnTo>
                  <a:pt x="497713" y="2540"/>
                </a:lnTo>
                <a:lnTo>
                  <a:pt x="495173" y="762"/>
                </a:lnTo>
                <a:lnTo>
                  <a:pt x="492125" y="0"/>
                </a:lnTo>
                <a:close/>
              </a:path>
              <a:path w="506094" h="502919">
                <a:moveTo>
                  <a:pt x="336595" y="440817"/>
                </a:moveTo>
                <a:lnTo>
                  <a:pt x="251713" y="440817"/>
                </a:lnTo>
                <a:lnTo>
                  <a:pt x="406400" y="502538"/>
                </a:lnTo>
                <a:lnTo>
                  <a:pt x="408305" y="502920"/>
                </a:lnTo>
                <a:lnTo>
                  <a:pt x="413004" y="502920"/>
                </a:lnTo>
                <a:lnTo>
                  <a:pt x="415670" y="502285"/>
                </a:lnTo>
                <a:lnTo>
                  <a:pt x="418083" y="500888"/>
                </a:lnTo>
                <a:lnTo>
                  <a:pt x="422275" y="498601"/>
                </a:lnTo>
                <a:lnTo>
                  <a:pt x="425069" y="494538"/>
                </a:lnTo>
                <a:lnTo>
                  <a:pt x="425957" y="489712"/>
                </a:lnTo>
                <a:lnTo>
                  <a:pt x="430030" y="465328"/>
                </a:lnTo>
                <a:lnTo>
                  <a:pt x="398018" y="465328"/>
                </a:lnTo>
                <a:lnTo>
                  <a:pt x="336595" y="440817"/>
                </a:lnTo>
                <a:close/>
              </a:path>
              <a:path w="506094" h="502919">
                <a:moveTo>
                  <a:pt x="492840" y="89281"/>
                </a:moveTo>
                <a:lnTo>
                  <a:pt x="460882" y="89281"/>
                </a:lnTo>
                <a:lnTo>
                  <a:pt x="398018" y="465328"/>
                </a:lnTo>
                <a:lnTo>
                  <a:pt x="430030" y="465328"/>
                </a:lnTo>
                <a:lnTo>
                  <a:pt x="492840" y="89281"/>
                </a:lnTo>
                <a:close/>
              </a:path>
              <a:path w="506094" h="502919">
                <a:moveTo>
                  <a:pt x="497825" y="59436"/>
                </a:moveTo>
                <a:lnTo>
                  <a:pt x="459613" y="59436"/>
                </a:lnTo>
                <a:lnTo>
                  <a:pt x="205105" y="454913"/>
                </a:lnTo>
                <a:lnTo>
                  <a:pt x="243236" y="454913"/>
                </a:lnTo>
                <a:lnTo>
                  <a:pt x="251713" y="440817"/>
                </a:lnTo>
                <a:lnTo>
                  <a:pt x="336595" y="440817"/>
                </a:lnTo>
                <a:lnTo>
                  <a:pt x="263398" y="411607"/>
                </a:lnTo>
                <a:lnTo>
                  <a:pt x="260095" y="410337"/>
                </a:lnTo>
                <a:lnTo>
                  <a:pt x="256794" y="409956"/>
                </a:lnTo>
                <a:lnTo>
                  <a:pt x="253492" y="409829"/>
                </a:lnTo>
                <a:lnTo>
                  <a:pt x="460882" y="89281"/>
                </a:lnTo>
                <a:lnTo>
                  <a:pt x="492840" y="89281"/>
                </a:lnTo>
                <a:lnTo>
                  <a:pt x="497825" y="59436"/>
                </a:lnTo>
                <a:close/>
              </a:path>
              <a:path w="506094" h="502919">
                <a:moveTo>
                  <a:pt x="436883" y="83693"/>
                </a:moveTo>
                <a:lnTo>
                  <a:pt x="415289" y="83693"/>
                </a:lnTo>
                <a:lnTo>
                  <a:pt x="149606" y="367157"/>
                </a:lnTo>
                <a:lnTo>
                  <a:pt x="171270" y="367157"/>
                </a:lnTo>
                <a:lnTo>
                  <a:pt x="436883" y="836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341364" y="1313688"/>
            <a:ext cx="2449195" cy="3119755"/>
          </a:xfrm>
          <a:custGeom>
            <a:avLst/>
            <a:gdLst/>
            <a:ahLst/>
            <a:cxnLst/>
            <a:rect l="l" t="t" r="r" b="b"/>
            <a:pathLst>
              <a:path w="2449195" h="3119754">
                <a:moveTo>
                  <a:pt x="0" y="3119627"/>
                </a:moveTo>
                <a:lnTo>
                  <a:pt x="2449067" y="3119627"/>
                </a:lnTo>
                <a:lnTo>
                  <a:pt x="2449067" y="0"/>
                </a:lnTo>
                <a:lnTo>
                  <a:pt x="0" y="0"/>
                </a:lnTo>
                <a:lnTo>
                  <a:pt x="0" y="3119627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6341364" y="2778632"/>
            <a:ext cx="2449195" cy="981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5135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地市级疾控中心</a:t>
            </a:r>
            <a:endParaRPr sz="1600">
              <a:latin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700">
              <a:latin typeface="Times New Roman" panose="02020603050405020304"/>
              <a:cs typeface="Times New Roman" panose="02020603050405020304"/>
            </a:endParaRPr>
          </a:p>
          <a:p>
            <a:pPr marL="267970" marR="401955" algn="ctr">
              <a:lnSpc>
                <a:spcPct val="150000"/>
              </a:lnSpc>
            </a:pPr>
            <a:r>
              <a:rPr sz="1000" b="1" spc="-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负责提供技术与人员支持、现场 指导与质控、数据审核</a:t>
            </a:r>
            <a:r>
              <a:rPr sz="1000" b="1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.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407402" y="3274314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402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243064" y="1975104"/>
            <a:ext cx="504190" cy="502920"/>
          </a:xfrm>
          <a:custGeom>
            <a:avLst/>
            <a:gdLst/>
            <a:ahLst/>
            <a:cxnLst/>
            <a:rect l="l" t="t" r="r" b="b"/>
            <a:pathLst>
              <a:path w="504190" h="502919">
                <a:moveTo>
                  <a:pt x="490600" y="0"/>
                </a:moveTo>
                <a:lnTo>
                  <a:pt x="484631" y="0"/>
                </a:lnTo>
                <a:lnTo>
                  <a:pt x="481583" y="888"/>
                </a:lnTo>
                <a:lnTo>
                  <a:pt x="2666" y="320167"/>
                </a:lnTo>
                <a:lnTo>
                  <a:pt x="0" y="325882"/>
                </a:lnTo>
                <a:lnTo>
                  <a:pt x="634" y="331597"/>
                </a:lnTo>
                <a:lnTo>
                  <a:pt x="1142" y="337438"/>
                </a:lnTo>
                <a:lnTo>
                  <a:pt x="4952" y="342392"/>
                </a:lnTo>
                <a:lnTo>
                  <a:pt x="10413" y="344678"/>
                </a:lnTo>
                <a:lnTo>
                  <a:pt x="133350" y="393826"/>
                </a:lnTo>
                <a:lnTo>
                  <a:pt x="191134" y="494919"/>
                </a:lnTo>
                <a:lnTo>
                  <a:pt x="193928" y="499872"/>
                </a:lnTo>
                <a:lnTo>
                  <a:pt x="199008" y="502793"/>
                </a:lnTo>
                <a:lnTo>
                  <a:pt x="204596" y="502920"/>
                </a:lnTo>
                <a:lnTo>
                  <a:pt x="210311" y="502920"/>
                </a:lnTo>
                <a:lnTo>
                  <a:pt x="215391" y="499999"/>
                </a:lnTo>
                <a:lnTo>
                  <a:pt x="218312" y="495300"/>
                </a:lnTo>
                <a:lnTo>
                  <a:pt x="242506" y="454913"/>
                </a:lnTo>
                <a:lnTo>
                  <a:pt x="204469" y="454913"/>
                </a:lnTo>
                <a:lnTo>
                  <a:pt x="160654" y="378206"/>
                </a:lnTo>
                <a:lnTo>
                  <a:pt x="170731" y="367157"/>
                </a:lnTo>
                <a:lnTo>
                  <a:pt x="149225" y="367157"/>
                </a:lnTo>
                <a:lnTo>
                  <a:pt x="147827" y="366395"/>
                </a:lnTo>
                <a:lnTo>
                  <a:pt x="146557" y="365251"/>
                </a:lnTo>
                <a:lnTo>
                  <a:pt x="145033" y="364617"/>
                </a:lnTo>
                <a:lnTo>
                  <a:pt x="49783" y="326517"/>
                </a:lnTo>
                <a:lnTo>
                  <a:pt x="414019" y="83693"/>
                </a:lnTo>
                <a:lnTo>
                  <a:pt x="435554" y="83693"/>
                </a:lnTo>
                <a:lnTo>
                  <a:pt x="458215" y="59436"/>
                </a:lnTo>
                <a:lnTo>
                  <a:pt x="496312" y="59436"/>
                </a:lnTo>
                <a:lnTo>
                  <a:pt x="503174" y="18287"/>
                </a:lnTo>
                <a:lnTo>
                  <a:pt x="504189" y="12065"/>
                </a:lnTo>
                <a:lnTo>
                  <a:pt x="501522" y="5969"/>
                </a:lnTo>
                <a:lnTo>
                  <a:pt x="496188" y="2540"/>
                </a:lnTo>
                <a:lnTo>
                  <a:pt x="493649" y="762"/>
                </a:lnTo>
                <a:lnTo>
                  <a:pt x="490600" y="0"/>
                </a:lnTo>
                <a:close/>
              </a:path>
              <a:path w="504190" h="502919">
                <a:moveTo>
                  <a:pt x="335626" y="440817"/>
                </a:moveTo>
                <a:lnTo>
                  <a:pt x="250951" y="440817"/>
                </a:lnTo>
                <a:lnTo>
                  <a:pt x="405129" y="502538"/>
                </a:lnTo>
                <a:lnTo>
                  <a:pt x="407161" y="502920"/>
                </a:lnTo>
                <a:lnTo>
                  <a:pt x="411733" y="502920"/>
                </a:lnTo>
                <a:lnTo>
                  <a:pt x="414400" y="502285"/>
                </a:lnTo>
                <a:lnTo>
                  <a:pt x="416813" y="500888"/>
                </a:lnTo>
                <a:lnTo>
                  <a:pt x="421004" y="498601"/>
                </a:lnTo>
                <a:lnTo>
                  <a:pt x="423799" y="494538"/>
                </a:lnTo>
                <a:lnTo>
                  <a:pt x="424560" y="489712"/>
                </a:lnTo>
                <a:lnTo>
                  <a:pt x="428627" y="465328"/>
                </a:lnTo>
                <a:lnTo>
                  <a:pt x="396875" y="465328"/>
                </a:lnTo>
                <a:lnTo>
                  <a:pt x="335626" y="440817"/>
                </a:lnTo>
                <a:close/>
              </a:path>
              <a:path w="504190" h="502919">
                <a:moveTo>
                  <a:pt x="491335" y="89281"/>
                </a:moveTo>
                <a:lnTo>
                  <a:pt x="459485" y="89281"/>
                </a:lnTo>
                <a:lnTo>
                  <a:pt x="396875" y="465328"/>
                </a:lnTo>
                <a:lnTo>
                  <a:pt x="428627" y="465328"/>
                </a:lnTo>
                <a:lnTo>
                  <a:pt x="491335" y="89281"/>
                </a:lnTo>
                <a:close/>
              </a:path>
              <a:path w="504190" h="502919">
                <a:moveTo>
                  <a:pt x="496312" y="59436"/>
                </a:moveTo>
                <a:lnTo>
                  <a:pt x="458215" y="59436"/>
                </a:lnTo>
                <a:lnTo>
                  <a:pt x="204469" y="454913"/>
                </a:lnTo>
                <a:lnTo>
                  <a:pt x="242506" y="454913"/>
                </a:lnTo>
                <a:lnTo>
                  <a:pt x="250951" y="440817"/>
                </a:lnTo>
                <a:lnTo>
                  <a:pt x="335626" y="440817"/>
                </a:lnTo>
                <a:lnTo>
                  <a:pt x="262635" y="411607"/>
                </a:lnTo>
                <a:lnTo>
                  <a:pt x="259333" y="410337"/>
                </a:lnTo>
                <a:lnTo>
                  <a:pt x="256031" y="409956"/>
                </a:lnTo>
                <a:lnTo>
                  <a:pt x="252729" y="409829"/>
                </a:lnTo>
                <a:lnTo>
                  <a:pt x="459485" y="89281"/>
                </a:lnTo>
                <a:lnTo>
                  <a:pt x="491335" y="89281"/>
                </a:lnTo>
                <a:lnTo>
                  <a:pt x="496312" y="59436"/>
                </a:lnTo>
                <a:close/>
              </a:path>
              <a:path w="504190" h="502919">
                <a:moveTo>
                  <a:pt x="435554" y="83693"/>
                </a:moveTo>
                <a:lnTo>
                  <a:pt x="414019" y="83693"/>
                </a:lnTo>
                <a:lnTo>
                  <a:pt x="149225" y="367157"/>
                </a:lnTo>
                <a:lnTo>
                  <a:pt x="170731" y="367157"/>
                </a:lnTo>
                <a:lnTo>
                  <a:pt x="435554" y="836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9118854" y="1314450"/>
            <a:ext cx="2451100" cy="3119755"/>
          </a:xfrm>
          <a:prstGeom prst="rect">
            <a:avLst/>
          </a:prstGeom>
          <a:ln w="19811">
            <a:solidFill>
              <a:srgbClr val="5B9BD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 panose="02020603050405020304"/>
              <a:cs typeface="Times New Roman" panose="02020603050405020304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 panose="02020603050405020304"/>
              <a:cs typeface="Times New Roman" panose="02020603050405020304"/>
            </a:endParaRPr>
          </a:p>
          <a:p>
            <a:pPr marL="478155">
              <a:lnSpc>
                <a:spcPct val="100000"/>
              </a:lnSpc>
            </a:pPr>
            <a:r>
              <a:rPr sz="1600" b="1" spc="-5" dirty="0">
                <a:solidFill>
                  <a:srgbClr val="5B9BD4"/>
                </a:solidFill>
                <a:latin typeface="微软雅黑" panose="020B0503020204020204" charset="-122"/>
                <a:cs typeface="微软雅黑" panose="020B0503020204020204" charset="-122"/>
              </a:rPr>
              <a:t>区县级疾控中心</a:t>
            </a:r>
            <a:endParaRPr sz="1600">
              <a:latin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50">
              <a:latin typeface="Times New Roman" panose="02020603050405020304"/>
              <a:cs typeface="Times New Roman" panose="02020603050405020304"/>
            </a:endParaRPr>
          </a:p>
          <a:p>
            <a:pPr marL="401320" marR="264795">
              <a:lnSpc>
                <a:spcPct val="100000"/>
              </a:lnSpc>
            </a:pPr>
            <a:r>
              <a:rPr sz="1000" b="1" spc="-5" dirty="0">
                <a:latin typeface="微软雅黑" panose="020B0503020204020204" charset="-122"/>
                <a:cs typeface="微软雅黑" panose="020B0503020204020204" charset="-122"/>
              </a:rPr>
              <a:t>负责问卷调查、体格测量、血 红蛋白</a:t>
            </a:r>
            <a:r>
              <a:rPr sz="1000" b="1" spc="0" dirty="0">
                <a:latin typeface="微软雅黑" panose="020B0503020204020204" charset="-122"/>
                <a:cs typeface="微软雅黑" panose="020B0503020204020204" charset="-122"/>
              </a:rPr>
              <a:t>检</a:t>
            </a:r>
            <a:r>
              <a:rPr sz="1000" b="1" spc="-5" dirty="0">
                <a:latin typeface="微软雅黑" panose="020B0503020204020204" charset="-122"/>
                <a:cs typeface="微软雅黑" panose="020B0503020204020204" charset="-122"/>
              </a:rPr>
              <a:t>测、</a:t>
            </a:r>
            <a:r>
              <a:rPr sz="1000" b="1" spc="0" dirty="0">
                <a:latin typeface="微软雅黑" panose="020B0503020204020204" charset="-122"/>
                <a:cs typeface="微软雅黑" panose="020B0503020204020204" charset="-122"/>
              </a:rPr>
              <a:t>尿</a:t>
            </a:r>
            <a:r>
              <a:rPr sz="1000" b="1" spc="-5" dirty="0">
                <a:latin typeface="微软雅黑" panose="020B0503020204020204" charset="-122"/>
                <a:cs typeface="微软雅黑" panose="020B0503020204020204" charset="-122"/>
              </a:rPr>
              <a:t>样采</a:t>
            </a:r>
            <a:r>
              <a:rPr sz="1000" b="1" spc="0" dirty="0">
                <a:latin typeface="微软雅黑" panose="020B0503020204020204" charset="-122"/>
                <a:cs typeface="微软雅黑" panose="020B0503020204020204" charset="-122"/>
              </a:rPr>
              <a:t>集</a:t>
            </a:r>
            <a:r>
              <a:rPr sz="1000" b="1" spc="-5" dirty="0">
                <a:latin typeface="微软雅黑" panose="020B0503020204020204" charset="-122"/>
                <a:cs typeface="微软雅黑" panose="020B0503020204020204" charset="-122"/>
              </a:rPr>
              <a:t>与</a:t>
            </a:r>
            <a:r>
              <a:rPr sz="1000" b="1" spc="0" dirty="0">
                <a:latin typeface="微软雅黑" panose="020B0503020204020204" charset="-122"/>
                <a:cs typeface="微软雅黑" panose="020B0503020204020204" charset="-122"/>
              </a:rPr>
              <a:t>运</a:t>
            </a:r>
            <a:r>
              <a:rPr sz="1000" b="1" spc="-5" dirty="0">
                <a:latin typeface="微软雅黑" panose="020B0503020204020204" charset="-122"/>
                <a:cs typeface="微软雅黑" panose="020B0503020204020204" charset="-122"/>
              </a:rPr>
              <a:t>送， 监测数据录入、审核、上报等</a:t>
            </a:r>
            <a:endParaRPr sz="10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756919" y="346963"/>
            <a:ext cx="83629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组织实施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5071" y="1440180"/>
            <a:ext cx="2921635" cy="3505200"/>
          </a:xfrm>
          <a:custGeom>
            <a:avLst/>
            <a:gdLst/>
            <a:ahLst/>
            <a:cxnLst/>
            <a:rect l="l" t="t" r="r" b="b"/>
            <a:pathLst>
              <a:path w="2921635" h="3505200">
                <a:moveTo>
                  <a:pt x="2775458" y="0"/>
                </a:moveTo>
                <a:lnTo>
                  <a:pt x="146075" y="0"/>
                </a:lnTo>
                <a:lnTo>
                  <a:pt x="99906" y="7447"/>
                </a:lnTo>
                <a:lnTo>
                  <a:pt x="59807" y="28183"/>
                </a:lnTo>
                <a:lnTo>
                  <a:pt x="28185" y="59801"/>
                </a:lnTo>
                <a:lnTo>
                  <a:pt x="7447" y="99893"/>
                </a:lnTo>
                <a:lnTo>
                  <a:pt x="0" y="146050"/>
                </a:lnTo>
                <a:lnTo>
                  <a:pt x="0" y="3359150"/>
                </a:lnTo>
                <a:lnTo>
                  <a:pt x="7447" y="3405306"/>
                </a:lnTo>
                <a:lnTo>
                  <a:pt x="28185" y="3445398"/>
                </a:lnTo>
                <a:lnTo>
                  <a:pt x="59807" y="3477016"/>
                </a:lnTo>
                <a:lnTo>
                  <a:pt x="99906" y="3497752"/>
                </a:lnTo>
                <a:lnTo>
                  <a:pt x="146075" y="3505200"/>
                </a:lnTo>
                <a:lnTo>
                  <a:pt x="2775458" y="3505200"/>
                </a:lnTo>
                <a:lnTo>
                  <a:pt x="2821614" y="3497752"/>
                </a:lnTo>
                <a:lnTo>
                  <a:pt x="2861706" y="3477016"/>
                </a:lnTo>
                <a:lnTo>
                  <a:pt x="2893324" y="3445398"/>
                </a:lnTo>
                <a:lnTo>
                  <a:pt x="2914060" y="3405306"/>
                </a:lnTo>
                <a:lnTo>
                  <a:pt x="2921508" y="3359150"/>
                </a:lnTo>
                <a:lnTo>
                  <a:pt x="2921508" y="146050"/>
                </a:lnTo>
                <a:lnTo>
                  <a:pt x="2914060" y="99893"/>
                </a:lnTo>
                <a:lnTo>
                  <a:pt x="2893324" y="59801"/>
                </a:lnTo>
                <a:lnTo>
                  <a:pt x="2861706" y="28183"/>
                </a:lnTo>
                <a:lnTo>
                  <a:pt x="2821614" y="7447"/>
                </a:lnTo>
                <a:lnTo>
                  <a:pt x="2775458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06250" y="1560956"/>
            <a:ext cx="422909" cy="13811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130"/>
              </a:lnSpc>
            </a:pPr>
            <a:r>
              <a:rPr sz="3000" dirty="0">
                <a:solidFill>
                  <a:srgbClr val="C00000"/>
                </a:solidFill>
                <a:latin typeface="等线" panose="02010600030101010101" charset="-122"/>
                <a:cs typeface="等线" panose="02010600030101010101" charset="-122"/>
              </a:rPr>
              <a:t>1月-5月</a:t>
            </a:r>
            <a:endParaRPr sz="30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6978" y="1443764"/>
            <a:ext cx="2159000" cy="2851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9000"/>
              </a:lnSpc>
              <a:spcBef>
                <a:spcPts val="95"/>
              </a:spcBef>
            </a:pPr>
            <a:r>
              <a:rPr sz="2400" dirty="0">
                <a:latin typeface="微软雅黑" panose="020B0503020204020204" charset="-122"/>
                <a:cs typeface="微软雅黑" panose="020B0503020204020204" charset="-122"/>
              </a:rPr>
              <a:t>中国疾控中心负 </a:t>
            </a:r>
            <a:r>
              <a:rPr sz="2400" spc="-5" dirty="0">
                <a:latin typeface="微软雅黑" panose="020B0503020204020204" charset="-122"/>
                <a:cs typeface="微软雅黑" panose="020B0503020204020204" charset="-122"/>
              </a:rPr>
              <a:t>责编写完成技术 </a:t>
            </a:r>
            <a:r>
              <a:rPr sz="2400" dirty="0">
                <a:latin typeface="微软雅黑" panose="020B0503020204020204" charset="-122"/>
                <a:cs typeface="微软雅黑" panose="020B0503020204020204" charset="-122"/>
              </a:rPr>
              <a:t>方案、工作手册 与调查问卷，组 </a:t>
            </a:r>
            <a:r>
              <a:rPr sz="2400" spc="-5" dirty="0">
                <a:latin typeface="微软雅黑" panose="020B0503020204020204" charset="-122"/>
                <a:cs typeface="微软雅黑" panose="020B0503020204020204" charset="-122"/>
              </a:rPr>
              <a:t>织专家论证，维 </a:t>
            </a:r>
            <a:r>
              <a:rPr sz="2400" dirty="0">
                <a:latin typeface="微软雅黑" panose="020B0503020204020204" charset="-122"/>
                <a:cs typeface="微软雅黑" panose="020B0503020204020204" charset="-122"/>
              </a:rPr>
              <a:t>护监测信息平台</a:t>
            </a:r>
            <a:endParaRPr sz="2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51632" y="1402080"/>
            <a:ext cx="2920365" cy="3505200"/>
          </a:xfrm>
          <a:custGeom>
            <a:avLst/>
            <a:gdLst/>
            <a:ahLst/>
            <a:cxnLst/>
            <a:rect l="l" t="t" r="r" b="b"/>
            <a:pathLst>
              <a:path w="2920365" h="3505200">
                <a:moveTo>
                  <a:pt x="2773934" y="0"/>
                </a:moveTo>
                <a:lnTo>
                  <a:pt x="146050" y="0"/>
                </a:lnTo>
                <a:lnTo>
                  <a:pt x="99893" y="7447"/>
                </a:lnTo>
                <a:lnTo>
                  <a:pt x="59801" y="28183"/>
                </a:lnTo>
                <a:lnTo>
                  <a:pt x="28183" y="59801"/>
                </a:lnTo>
                <a:lnTo>
                  <a:pt x="7447" y="99893"/>
                </a:lnTo>
                <a:lnTo>
                  <a:pt x="0" y="146050"/>
                </a:lnTo>
                <a:lnTo>
                  <a:pt x="0" y="3359150"/>
                </a:lnTo>
                <a:lnTo>
                  <a:pt x="7447" y="3405306"/>
                </a:lnTo>
                <a:lnTo>
                  <a:pt x="28183" y="3445398"/>
                </a:lnTo>
                <a:lnTo>
                  <a:pt x="59801" y="3477016"/>
                </a:lnTo>
                <a:lnTo>
                  <a:pt x="99893" y="3497752"/>
                </a:lnTo>
                <a:lnTo>
                  <a:pt x="146050" y="3505200"/>
                </a:lnTo>
                <a:lnTo>
                  <a:pt x="2773934" y="3505200"/>
                </a:lnTo>
                <a:lnTo>
                  <a:pt x="2820090" y="3497752"/>
                </a:lnTo>
                <a:lnTo>
                  <a:pt x="2860182" y="3477016"/>
                </a:lnTo>
                <a:lnTo>
                  <a:pt x="2891800" y="3445398"/>
                </a:lnTo>
                <a:lnTo>
                  <a:pt x="2912536" y="3405306"/>
                </a:lnTo>
                <a:lnTo>
                  <a:pt x="2919984" y="3359150"/>
                </a:lnTo>
                <a:lnTo>
                  <a:pt x="2919984" y="146050"/>
                </a:lnTo>
                <a:lnTo>
                  <a:pt x="2912536" y="99893"/>
                </a:lnTo>
                <a:lnTo>
                  <a:pt x="2891800" y="59801"/>
                </a:lnTo>
                <a:lnTo>
                  <a:pt x="2860182" y="28183"/>
                </a:lnTo>
                <a:lnTo>
                  <a:pt x="2820090" y="7447"/>
                </a:lnTo>
                <a:lnTo>
                  <a:pt x="2773934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3262226" y="1522222"/>
            <a:ext cx="422909" cy="13811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130"/>
              </a:lnSpc>
            </a:pPr>
            <a:r>
              <a:rPr sz="3000" spc="0" dirty="0">
                <a:solidFill>
                  <a:srgbClr val="C00000"/>
                </a:solidFill>
                <a:latin typeface="等线" panose="02010600030101010101" charset="-122"/>
                <a:cs typeface="等线" panose="02010600030101010101" charset="-122"/>
              </a:rPr>
              <a:t>5</a:t>
            </a:r>
            <a:r>
              <a:rPr sz="3000" dirty="0">
                <a:solidFill>
                  <a:srgbClr val="C00000"/>
                </a:solidFill>
                <a:latin typeface="等线" panose="02010600030101010101" charset="-122"/>
                <a:cs typeface="等线" panose="02010600030101010101" charset="-122"/>
              </a:rPr>
              <a:t>月-6月</a:t>
            </a:r>
            <a:endParaRPr sz="30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14472" y="4189476"/>
            <a:ext cx="437515" cy="515620"/>
          </a:xfrm>
          <a:custGeom>
            <a:avLst/>
            <a:gdLst/>
            <a:ahLst/>
            <a:cxnLst/>
            <a:rect l="l" t="t" r="r" b="b"/>
            <a:pathLst>
              <a:path w="437514" h="515620">
                <a:moveTo>
                  <a:pt x="0" y="0"/>
                </a:moveTo>
                <a:lnTo>
                  <a:pt x="0" y="515112"/>
                </a:lnTo>
                <a:lnTo>
                  <a:pt x="437388" y="25755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014472" y="4189476"/>
            <a:ext cx="437515" cy="515620"/>
          </a:xfrm>
          <a:custGeom>
            <a:avLst/>
            <a:gdLst/>
            <a:ahLst/>
            <a:cxnLst/>
            <a:rect l="l" t="t" r="r" b="b"/>
            <a:pathLst>
              <a:path w="437514" h="515620">
                <a:moveTo>
                  <a:pt x="0" y="0"/>
                </a:moveTo>
                <a:lnTo>
                  <a:pt x="437388" y="257556"/>
                </a:lnTo>
                <a:lnTo>
                  <a:pt x="0" y="51511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3723259" y="1403705"/>
            <a:ext cx="2061845" cy="3164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9000"/>
              </a:lnSpc>
              <a:spcBef>
                <a:spcPts val="95"/>
              </a:spcBef>
            </a:pPr>
            <a:r>
              <a:rPr sz="2000" dirty="0">
                <a:latin typeface="微软雅黑" panose="020B0503020204020204" charset="-122"/>
                <a:cs typeface="微软雅黑" panose="020B0503020204020204" charset="-122"/>
              </a:rPr>
              <a:t>中国疾控中心和各 省级疾控中心完成 技术培训。各省级 疾控中心制定实施 方案，完成抽样工 作和盲样考核，组 织落实监测所需设 备和试剂等</a:t>
            </a:r>
            <a:endParaRPr sz="20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242303" y="1440180"/>
            <a:ext cx="2921635" cy="3505200"/>
          </a:xfrm>
          <a:custGeom>
            <a:avLst/>
            <a:gdLst/>
            <a:ahLst/>
            <a:cxnLst/>
            <a:rect l="l" t="t" r="r" b="b"/>
            <a:pathLst>
              <a:path w="2921634" h="3505200">
                <a:moveTo>
                  <a:pt x="2775457" y="0"/>
                </a:moveTo>
                <a:lnTo>
                  <a:pt x="146050" y="0"/>
                </a:lnTo>
                <a:lnTo>
                  <a:pt x="99893" y="7447"/>
                </a:lnTo>
                <a:lnTo>
                  <a:pt x="59801" y="28183"/>
                </a:lnTo>
                <a:lnTo>
                  <a:pt x="28183" y="59801"/>
                </a:lnTo>
                <a:lnTo>
                  <a:pt x="7447" y="99893"/>
                </a:lnTo>
                <a:lnTo>
                  <a:pt x="0" y="146050"/>
                </a:lnTo>
                <a:lnTo>
                  <a:pt x="0" y="3359150"/>
                </a:lnTo>
                <a:lnTo>
                  <a:pt x="7447" y="3405306"/>
                </a:lnTo>
                <a:lnTo>
                  <a:pt x="28183" y="3445398"/>
                </a:lnTo>
                <a:lnTo>
                  <a:pt x="59801" y="3477016"/>
                </a:lnTo>
                <a:lnTo>
                  <a:pt x="99893" y="3497752"/>
                </a:lnTo>
                <a:lnTo>
                  <a:pt x="146050" y="3505200"/>
                </a:lnTo>
                <a:lnTo>
                  <a:pt x="2775457" y="3505200"/>
                </a:lnTo>
                <a:lnTo>
                  <a:pt x="2821614" y="3497752"/>
                </a:lnTo>
                <a:lnTo>
                  <a:pt x="2861706" y="3477016"/>
                </a:lnTo>
                <a:lnTo>
                  <a:pt x="2893324" y="3445398"/>
                </a:lnTo>
                <a:lnTo>
                  <a:pt x="2914060" y="3405306"/>
                </a:lnTo>
                <a:lnTo>
                  <a:pt x="2921507" y="3359150"/>
                </a:lnTo>
                <a:lnTo>
                  <a:pt x="2921507" y="146050"/>
                </a:lnTo>
                <a:lnTo>
                  <a:pt x="2914060" y="99893"/>
                </a:lnTo>
                <a:lnTo>
                  <a:pt x="2893324" y="59801"/>
                </a:lnTo>
                <a:lnTo>
                  <a:pt x="2861706" y="28183"/>
                </a:lnTo>
                <a:lnTo>
                  <a:pt x="2821614" y="7447"/>
                </a:lnTo>
                <a:lnTo>
                  <a:pt x="277545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6354041" y="1560956"/>
            <a:ext cx="422909" cy="15817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130"/>
              </a:lnSpc>
            </a:pPr>
            <a:r>
              <a:rPr sz="3000" dirty="0">
                <a:solidFill>
                  <a:srgbClr val="C00000"/>
                </a:solidFill>
                <a:latin typeface="等线" panose="02010600030101010101" charset="-122"/>
                <a:cs typeface="等线" panose="02010600030101010101" charset="-122"/>
              </a:rPr>
              <a:t>6月-10月</a:t>
            </a:r>
            <a:endParaRPr sz="30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038088" y="4189476"/>
            <a:ext cx="437515" cy="515620"/>
          </a:xfrm>
          <a:custGeom>
            <a:avLst/>
            <a:gdLst/>
            <a:ahLst/>
            <a:cxnLst/>
            <a:rect l="l" t="t" r="r" b="b"/>
            <a:pathLst>
              <a:path w="437514" h="515620">
                <a:moveTo>
                  <a:pt x="0" y="0"/>
                </a:moveTo>
                <a:lnTo>
                  <a:pt x="0" y="515112"/>
                </a:lnTo>
                <a:lnTo>
                  <a:pt x="437388" y="25755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038088" y="4189476"/>
            <a:ext cx="437515" cy="515620"/>
          </a:xfrm>
          <a:custGeom>
            <a:avLst/>
            <a:gdLst/>
            <a:ahLst/>
            <a:cxnLst/>
            <a:rect l="l" t="t" r="r" b="b"/>
            <a:pathLst>
              <a:path w="437514" h="515620">
                <a:moveTo>
                  <a:pt x="0" y="0"/>
                </a:moveTo>
                <a:lnTo>
                  <a:pt x="437388" y="257556"/>
                </a:lnTo>
                <a:lnTo>
                  <a:pt x="0" y="51511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6814819" y="1442440"/>
            <a:ext cx="2313305" cy="3164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9000"/>
              </a:lnSpc>
              <a:spcBef>
                <a:spcPts val="95"/>
              </a:spcBef>
            </a:pPr>
            <a:r>
              <a:rPr sz="2000" dirty="0">
                <a:latin typeface="微软雅黑" panose="020B0503020204020204" charset="-122"/>
                <a:cs typeface="微软雅黑" panose="020B0503020204020204" charset="-122"/>
              </a:rPr>
              <a:t>区县级疾控中心组 织完成现场调查和 采样等。省级和区 县级疾控中心开展 样本检</a:t>
            </a:r>
            <a:r>
              <a:rPr sz="2000" spc="-15" dirty="0">
                <a:latin typeface="微软雅黑" panose="020B0503020204020204" charset="-122"/>
                <a:cs typeface="微软雅黑" panose="020B0503020204020204" charset="-122"/>
              </a:rPr>
              <a:t>测</a:t>
            </a:r>
            <a:r>
              <a:rPr sz="2000" dirty="0">
                <a:latin typeface="微软雅黑" panose="020B0503020204020204" charset="-122"/>
                <a:cs typeface="微软雅黑" panose="020B0503020204020204" charset="-122"/>
              </a:rPr>
              <a:t>。</a:t>
            </a:r>
            <a:r>
              <a:rPr sz="2000" spc="-15" dirty="0">
                <a:latin typeface="微软雅黑" panose="020B0503020204020204" charset="-122"/>
                <a:cs typeface="微软雅黑" panose="020B0503020204020204" charset="-122"/>
              </a:rPr>
              <a:t>省</a:t>
            </a:r>
            <a:r>
              <a:rPr sz="2000" dirty="0">
                <a:latin typeface="微软雅黑" panose="020B0503020204020204" charset="-122"/>
                <a:cs typeface="微软雅黑" panose="020B0503020204020204" charset="-122"/>
              </a:rPr>
              <a:t>、市、 县级疾控中心完成 数据录入、审核与 上报等</a:t>
            </a:r>
            <a:endParaRPr sz="20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265919" y="1440180"/>
            <a:ext cx="2921635" cy="3505200"/>
          </a:xfrm>
          <a:custGeom>
            <a:avLst/>
            <a:gdLst/>
            <a:ahLst/>
            <a:cxnLst/>
            <a:rect l="l" t="t" r="r" b="b"/>
            <a:pathLst>
              <a:path w="2921634" h="3505200">
                <a:moveTo>
                  <a:pt x="2775457" y="0"/>
                </a:moveTo>
                <a:lnTo>
                  <a:pt x="146050" y="0"/>
                </a:lnTo>
                <a:lnTo>
                  <a:pt x="99893" y="7447"/>
                </a:lnTo>
                <a:lnTo>
                  <a:pt x="59801" y="28183"/>
                </a:lnTo>
                <a:lnTo>
                  <a:pt x="28183" y="59801"/>
                </a:lnTo>
                <a:lnTo>
                  <a:pt x="7447" y="99893"/>
                </a:lnTo>
                <a:lnTo>
                  <a:pt x="0" y="146050"/>
                </a:lnTo>
                <a:lnTo>
                  <a:pt x="0" y="3359150"/>
                </a:lnTo>
                <a:lnTo>
                  <a:pt x="7447" y="3405306"/>
                </a:lnTo>
                <a:lnTo>
                  <a:pt x="28183" y="3445398"/>
                </a:lnTo>
                <a:lnTo>
                  <a:pt x="59801" y="3477016"/>
                </a:lnTo>
                <a:lnTo>
                  <a:pt x="99893" y="3497752"/>
                </a:lnTo>
                <a:lnTo>
                  <a:pt x="146050" y="3505200"/>
                </a:lnTo>
                <a:lnTo>
                  <a:pt x="2775457" y="3505200"/>
                </a:lnTo>
                <a:lnTo>
                  <a:pt x="2821614" y="3497752"/>
                </a:lnTo>
                <a:lnTo>
                  <a:pt x="2861706" y="3477016"/>
                </a:lnTo>
                <a:lnTo>
                  <a:pt x="2893324" y="3445398"/>
                </a:lnTo>
                <a:lnTo>
                  <a:pt x="2914060" y="3405306"/>
                </a:lnTo>
                <a:lnTo>
                  <a:pt x="2921507" y="3359150"/>
                </a:lnTo>
                <a:lnTo>
                  <a:pt x="2921507" y="146050"/>
                </a:lnTo>
                <a:lnTo>
                  <a:pt x="2914060" y="99893"/>
                </a:lnTo>
                <a:lnTo>
                  <a:pt x="2893324" y="59801"/>
                </a:lnTo>
                <a:lnTo>
                  <a:pt x="2861706" y="28183"/>
                </a:lnTo>
                <a:lnTo>
                  <a:pt x="2821614" y="7447"/>
                </a:lnTo>
                <a:lnTo>
                  <a:pt x="277545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9378038" y="1560956"/>
            <a:ext cx="422909" cy="178308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130"/>
              </a:lnSpc>
            </a:pPr>
            <a:r>
              <a:rPr sz="3000" dirty="0">
                <a:solidFill>
                  <a:srgbClr val="C00000"/>
                </a:solidFill>
                <a:latin typeface="等线" panose="02010600030101010101" charset="-122"/>
                <a:cs typeface="等线" panose="02010600030101010101" charset="-122"/>
              </a:rPr>
              <a:t>10月-12月</a:t>
            </a:r>
            <a:endParaRPr sz="30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9061704" y="4189476"/>
            <a:ext cx="437515" cy="515620"/>
          </a:xfrm>
          <a:custGeom>
            <a:avLst/>
            <a:gdLst/>
            <a:ahLst/>
            <a:cxnLst/>
            <a:rect l="l" t="t" r="r" b="b"/>
            <a:pathLst>
              <a:path w="437515" h="515620">
                <a:moveTo>
                  <a:pt x="0" y="0"/>
                </a:moveTo>
                <a:lnTo>
                  <a:pt x="0" y="515112"/>
                </a:lnTo>
                <a:lnTo>
                  <a:pt x="437388" y="25755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9061704" y="4189476"/>
            <a:ext cx="437515" cy="515620"/>
          </a:xfrm>
          <a:custGeom>
            <a:avLst/>
            <a:gdLst/>
            <a:ahLst/>
            <a:cxnLst/>
            <a:rect l="l" t="t" r="r" b="b"/>
            <a:pathLst>
              <a:path w="437515" h="515620">
                <a:moveTo>
                  <a:pt x="0" y="0"/>
                </a:moveTo>
                <a:lnTo>
                  <a:pt x="437388" y="257556"/>
                </a:lnTo>
                <a:lnTo>
                  <a:pt x="0" y="515112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9838690" y="1442440"/>
            <a:ext cx="2221865" cy="1593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9000"/>
              </a:lnSpc>
              <a:spcBef>
                <a:spcPts val="95"/>
              </a:spcBef>
            </a:pPr>
            <a:r>
              <a:rPr sz="2000" spc="150" dirty="0">
                <a:latin typeface="微软雅黑" panose="020B0503020204020204" charset="-122"/>
                <a:cs typeface="微软雅黑" panose="020B0503020204020204" charset="-122"/>
              </a:rPr>
              <a:t>各</a:t>
            </a:r>
            <a:r>
              <a:rPr sz="2000" spc="155" dirty="0">
                <a:latin typeface="微软雅黑" panose="020B0503020204020204" charset="-122"/>
                <a:cs typeface="微软雅黑" panose="020B0503020204020204" charset="-122"/>
              </a:rPr>
              <a:t>级</a:t>
            </a:r>
            <a:r>
              <a:rPr sz="2000" spc="150" dirty="0">
                <a:latin typeface="微软雅黑" panose="020B0503020204020204" charset="-122"/>
                <a:cs typeface="微软雅黑" panose="020B0503020204020204" charset="-122"/>
              </a:rPr>
              <a:t>疾控中心完</a:t>
            </a:r>
            <a:r>
              <a:rPr sz="2000" dirty="0">
                <a:latin typeface="微软雅黑" panose="020B0503020204020204" charset="-122"/>
                <a:cs typeface="微软雅黑" panose="020B0503020204020204" charset="-122"/>
              </a:rPr>
              <a:t>成 </a:t>
            </a:r>
            <a:r>
              <a:rPr sz="2000" spc="150" dirty="0">
                <a:latin typeface="微软雅黑" panose="020B0503020204020204" charset="-122"/>
                <a:cs typeface="微软雅黑" panose="020B0503020204020204" charset="-122"/>
              </a:rPr>
              <a:t>监</a:t>
            </a:r>
            <a:r>
              <a:rPr sz="2000" spc="155" dirty="0">
                <a:latin typeface="微软雅黑" panose="020B0503020204020204" charset="-122"/>
                <a:cs typeface="微软雅黑" panose="020B0503020204020204" charset="-122"/>
              </a:rPr>
              <a:t>测</a:t>
            </a:r>
            <a:r>
              <a:rPr sz="2000" spc="150" dirty="0">
                <a:latin typeface="微软雅黑" panose="020B0503020204020204" charset="-122"/>
                <a:cs typeface="微软雅黑" panose="020B0503020204020204" charset="-122"/>
              </a:rPr>
              <a:t>数据汇</a:t>
            </a:r>
            <a:r>
              <a:rPr sz="2000" spc="155" dirty="0">
                <a:latin typeface="微软雅黑" panose="020B0503020204020204" charset="-122"/>
                <a:cs typeface="微软雅黑" panose="020B0503020204020204" charset="-122"/>
              </a:rPr>
              <a:t>总</a:t>
            </a:r>
            <a:r>
              <a:rPr sz="2000" spc="150" dirty="0">
                <a:latin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000" dirty="0">
                <a:latin typeface="微软雅黑" panose="020B0503020204020204" charset="-122"/>
                <a:cs typeface="微软雅黑" panose="020B0503020204020204" charset="-122"/>
              </a:rPr>
              <a:t>整 </a:t>
            </a:r>
            <a:r>
              <a:rPr sz="2000" spc="150" dirty="0">
                <a:latin typeface="微软雅黑" panose="020B0503020204020204" charset="-122"/>
                <a:cs typeface="微软雅黑" panose="020B0503020204020204" charset="-122"/>
              </a:rPr>
              <a:t>理</a:t>
            </a:r>
            <a:r>
              <a:rPr sz="2000" spc="160" dirty="0">
                <a:latin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000" spc="150" dirty="0">
                <a:latin typeface="微软雅黑" panose="020B0503020204020204" charset="-122"/>
                <a:cs typeface="微软雅黑" panose="020B0503020204020204" charset="-122"/>
              </a:rPr>
              <a:t>分析与报告撰 </a:t>
            </a:r>
            <a:r>
              <a:rPr sz="2000" dirty="0">
                <a:latin typeface="微软雅黑" panose="020B0503020204020204" charset="-122"/>
                <a:cs typeface="微软雅黑" panose="020B0503020204020204" charset="-122"/>
              </a:rPr>
              <a:t>写</a:t>
            </a:r>
            <a:endParaRPr sz="20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63600" y="346963"/>
            <a:ext cx="837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进度安排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24147" y="2553080"/>
            <a:ext cx="3378200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b="1" dirty="0">
                <a:solidFill>
                  <a:srgbClr val="5B9BD4"/>
                </a:solidFill>
                <a:latin typeface="微软雅黑" panose="020B0503020204020204" charset="-122"/>
                <a:cs typeface="微软雅黑" panose="020B0503020204020204" charset="-122"/>
              </a:rPr>
              <a:t>质量控制</a:t>
            </a:r>
            <a:endParaRPr sz="66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14773" y="1893188"/>
            <a:ext cx="17919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525252"/>
                </a:solidFill>
                <a:latin typeface="微软雅黑" panose="020B0503020204020204" charset="-122"/>
                <a:cs typeface="微软雅黑" panose="020B0503020204020204" charset="-122"/>
              </a:rPr>
              <a:t>quality</a:t>
            </a:r>
            <a:r>
              <a:rPr sz="2000" spc="-40" dirty="0">
                <a:solidFill>
                  <a:srgbClr val="525252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spc="-5" dirty="0">
                <a:solidFill>
                  <a:srgbClr val="525252"/>
                </a:solidFill>
                <a:latin typeface="微软雅黑" panose="020B0503020204020204" charset="-122"/>
                <a:cs typeface="微软雅黑" panose="020B0503020204020204" charset="-122"/>
              </a:rPr>
              <a:t>control</a:t>
            </a:r>
            <a:endParaRPr sz="20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65147" y="2391155"/>
            <a:ext cx="5504815" cy="1905"/>
          </a:xfrm>
          <a:custGeom>
            <a:avLst/>
            <a:gdLst/>
            <a:ahLst/>
            <a:cxnLst/>
            <a:rect l="l" t="t" r="r" b="b"/>
            <a:pathLst>
              <a:path w="5504815" h="1905">
                <a:moveTo>
                  <a:pt x="0" y="0"/>
                </a:moveTo>
                <a:lnTo>
                  <a:pt x="5504687" y="1524"/>
                </a:lnTo>
              </a:path>
            </a:pathLst>
          </a:custGeom>
          <a:ln w="6096">
            <a:solidFill>
              <a:srgbClr val="7E5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491603" y="1691639"/>
            <a:ext cx="3065780" cy="2493645"/>
          </a:xfrm>
          <a:custGeom>
            <a:avLst/>
            <a:gdLst/>
            <a:ahLst/>
            <a:cxnLst/>
            <a:rect l="l" t="t" r="r" b="b"/>
            <a:pathLst>
              <a:path w="3065779" h="2493645">
                <a:moveTo>
                  <a:pt x="695198" y="1524"/>
                </a:moveTo>
                <a:lnTo>
                  <a:pt x="642403" y="2751"/>
                </a:lnTo>
                <a:lnTo>
                  <a:pt x="591379" y="6433"/>
                </a:lnTo>
                <a:lnTo>
                  <a:pt x="542125" y="12568"/>
                </a:lnTo>
                <a:lnTo>
                  <a:pt x="494643" y="21155"/>
                </a:lnTo>
                <a:lnTo>
                  <a:pt x="448933" y="32193"/>
                </a:lnTo>
                <a:lnTo>
                  <a:pt x="404998" y="45682"/>
                </a:lnTo>
                <a:lnTo>
                  <a:pt x="362837" y="61619"/>
                </a:lnTo>
                <a:lnTo>
                  <a:pt x="322452" y="80005"/>
                </a:lnTo>
                <a:lnTo>
                  <a:pt x="283845" y="100837"/>
                </a:lnTo>
                <a:lnTo>
                  <a:pt x="237650" y="130532"/>
                </a:lnTo>
                <a:lnTo>
                  <a:pt x="196059" y="162899"/>
                </a:lnTo>
                <a:lnTo>
                  <a:pt x="159071" y="197936"/>
                </a:lnTo>
                <a:lnTo>
                  <a:pt x="126686" y="235641"/>
                </a:lnTo>
                <a:lnTo>
                  <a:pt x="98904" y="276012"/>
                </a:lnTo>
                <a:lnTo>
                  <a:pt x="75725" y="319047"/>
                </a:lnTo>
                <a:lnTo>
                  <a:pt x="57150" y="364744"/>
                </a:lnTo>
                <a:lnTo>
                  <a:pt x="36575" y="437162"/>
                </a:lnTo>
                <a:lnTo>
                  <a:pt x="28003" y="478362"/>
                </a:lnTo>
                <a:lnTo>
                  <a:pt x="20574" y="522888"/>
                </a:lnTo>
                <a:lnTo>
                  <a:pt x="14287" y="570738"/>
                </a:lnTo>
                <a:lnTo>
                  <a:pt x="9144" y="621909"/>
                </a:lnTo>
                <a:lnTo>
                  <a:pt x="5143" y="676402"/>
                </a:lnTo>
                <a:lnTo>
                  <a:pt x="2285" y="734214"/>
                </a:lnTo>
                <a:lnTo>
                  <a:pt x="571" y="795344"/>
                </a:lnTo>
                <a:lnTo>
                  <a:pt x="0" y="859789"/>
                </a:lnTo>
                <a:lnTo>
                  <a:pt x="0" y="1697355"/>
                </a:lnTo>
                <a:lnTo>
                  <a:pt x="730" y="1766953"/>
                </a:lnTo>
                <a:lnTo>
                  <a:pt x="2917" y="1830966"/>
                </a:lnTo>
                <a:lnTo>
                  <a:pt x="6558" y="1889392"/>
                </a:lnTo>
                <a:lnTo>
                  <a:pt x="11646" y="1942228"/>
                </a:lnTo>
                <a:lnTo>
                  <a:pt x="18179" y="1989473"/>
                </a:lnTo>
                <a:lnTo>
                  <a:pt x="26152" y="2031124"/>
                </a:lnTo>
                <a:lnTo>
                  <a:pt x="51761" y="2113282"/>
                </a:lnTo>
                <a:lnTo>
                  <a:pt x="71869" y="2158482"/>
                </a:lnTo>
                <a:lnTo>
                  <a:pt x="95892" y="2202793"/>
                </a:lnTo>
                <a:lnTo>
                  <a:pt x="123855" y="2246255"/>
                </a:lnTo>
                <a:lnTo>
                  <a:pt x="155701" y="2288794"/>
                </a:lnTo>
                <a:lnTo>
                  <a:pt x="185450" y="2322310"/>
                </a:lnTo>
                <a:lnTo>
                  <a:pt x="218430" y="2352750"/>
                </a:lnTo>
                <a:lnTo>
                  <a:pt x="254634" y="2380107"/>
                </a:lnTo>
                <a:lnTo>
                  <a:pt x="294056" y="2404373"/>
                </a:lnTo>
                <a:lnTo>
                  <a:pt x="336688" y="2425542"/>
                </a:lnTo>
                <a:lnTo>
                  <a:pt x="382524" y="2443607"/>
                </a:lnTo>
                <a:lnTo>
                  <a:pt x="424660" y="2456794"/>
                </a:lnTo>
                <a:lnTo>
                  <a:pt x="469755" y="2467947"/>
                </a:lnTo>
                <a:lnTo>
                  <a:pt x="517814" y="2477067"/>
                </a:lnTo>
                <a:lnTo>
                  <a:pt x="568841" y="2484156"/>
                </a:lnTo>
                <a:lnTo>
                  <a:pt x="622840" y="2489217"/>
                </a:lnTo>
                <a:lnTo>
                  <a:pt x="679817" y="2492252"/>
                </a:lnTo>
                <a:lnTo>
                  <a:pt x="739775" y="2493264"/>
                </a:lnTo>
                <a:lnTo>
                  <a:pt x="793219" y="2491951"/>
                </a:lnTo>
                <a:lnTo>
                  <a:pt x="844959" y="2488009"/>
                </a:lnTo>
                <a:lnTo>
                  <a:pt x="894984" y="2481437"/>
                </a:lnTo>
                <a:lnTo>
                  <a:pt x="943285" y="2472229"/>
                </a:lnTo>
                <a:lnTo>
                  <a:pt x="989850" y="2460382"/>
                </a:lnTo>
                <a:lnTo>
                  <a:pt x="1034669" y="2445893"/>
                </a:lnTo>
                <a:lnTo>
                  <a:pt x="1077595" y="2428388"/>
                </a:lnTo>
                <a:lnTo>
                  <a:pt x="1118366" y="2407501"/>
                </a:lnTo>
                <a:lnTo>
                  <a:pt x="1156985" y="2383234"/>
                </a:lnTo>
                <a:lnTo>
                  <a:pt x="1193456" y="2355591"/>
                </a:lnTo>
                <a:lnTo>
                  <a:pt x="1227782" y="2324575"/>
                </a:lnTo>
                <a:lnTo>
                  <a:pt x="1259967" y="2290191"/>
                </a:lnTo>
                <a:lnTo>
                  <a:pt x="1294839" y="2246226"/>
                </a:lnTo>
                <a:lnTo>
                  <a:pt x="1324554" y="2201014"/>
                </a:lnTo>
                <a:lnTo>
                  <a:pt x="1349166" y="2154475"/>
                </a:lnTo>
                <a:lnTo>
                  <a:pt x="1361503" y="2124202"/>
                </a:lnTo>
                <a:lnTo>
                  <a:pt x="705612" y="2124202"/>
                </a:lnTo>
                <a:lnTo>
                  <a:pt x="675181" y="2121513"/>
                </a:lnTo>
                <a:lnTo>
                  <a:pt x="631799" y="2100038"/>
                </a:lnTo>
                <a:lnTo>
                  <a:pt x="611676" y="2057423"/>
                </a:lnTo>
                <a:lnTo>
                  <a:pt x="602110" y="1969892"/>
                </a:lnTo>
                <a:lnTo>
                  <a:pt x="599725" y="1906190"/>
                </a:lnTo>
                <a:lnTo>
                  <a:pt x="598950" y="1830966"/>
                </a:lnTo>
                <a:lnTo>
                  <a:pt x="598931" y="658240"/>
                </a:lnTo>
                <a:lnTo>
                  <a:pt x="599786" y="589463"/>
                </a:lnTo>
                <a:lnTo>
                  <a:pt x="602353" y="531421"/>
                </a:lnTo>
                <a:lnTo>
                  <a:pt x="606640" y="484120"/>
                </a:lnTo>
                <a:lnTo>
                  <a:pt x="620395" y="421767"/>
                </a:lnTo>
                <a:lnTo>
                  <a:pt x="653176" y="383365"/>
                </a:lnTo>
                <a:lnTo>
                  <a:pt x="708532" y="370586"/>
                </a:lnTo>
                <a:lnTo>
                  <a:pt x="1356724" y="370586"/>
                </a:lnTo>
                <a:lnTo>
                  <a:pt x="1355400" y="366932"/>
                </a:lnTo>
                <a:lnTo>
                  <a:pt x="1334484" y="322164"/>
                </a:lnTo>
                <a:lnTo>
                  <a:pt x="1309611" y="279402"/>
                </a:lnTo>
                <a:lnTo>
                  <a:pt x="1280795" y="238633"/>
                </a:lnTo>
                <a:lnTo>
                  <a:pt x="1252897" y="206395"/>
                </a:lnTo>
                <a:lnTo>
                  <a:pt x="1220639" y="175847"/>
                </a:lnTo>
                <a:lnTo>
                  <a:pt x="1184021" y="146986"/>
                </a:lnTo>
                <a:lnTo>
                  <a:pt x="1143042" y="119808"/>
                </a:lnTo>
                <a:lnTo>
                  <a:pt x="1097703" y="94308"/>
                </a:lnTo>
                <a:lnTo>
                  <a:pt x="1048003" y="70485"/>
                </a:lnTo>
                <a:lnTo>
                  <a:pt x="1002688" y="52189"/>
                </a:lnTo>
                <a:lnTo>
                  <a:pt x="955677" y="36708"/>
                </a:lnTo>
                <a:lnTo>
                  <a:pt x="906971" y="24041"/>
                </a:lnTo>
                <a:lnTo>
                  <a:pt x="856570" y="14190"/>
                </a:lnTo>
                <a:lnTo>
                  <a:pt x="804475" y="7153"/>
                </a:lnTo>
                <a:lnTo>
                  <a:pt x="750684" y="2931"/>
                </a:lnTo>
                <a:lnTo>
                  <a:pt x="695198" y="1524"/>
                </a:lnTo>
                <a:close/>
              </a:path>
              <a:path w="3065779" h="2493645">
                <a:moveTo>
                  <a:pt x="1356724" y="370586"/>
                </a:moveTo>
                <a:lnTo>
                  <a:pt x="708532" y="370586"/>
                </a:lnTo>
                <a:lnTo>
                  <a:pt x="739534" y="373608"/>
                </a:lnTo>
                <a:lnTo>
                  <a:pt x="764333" y="382666"/>
                </a:lnTo>
                <a:lnTo>
                  <a:pt x="795274" y="418846"/>
                </a:lnTo>
                <a:lnTo>
                  <a:pt x="807177" y="480216"/>
                </a:lnTo>
                <a:lnTo>
                  <a:pt x="810873" y="528107"/>
                </a:lnTo>
                <a:lnTo>
                  <a:pt x="813082" y="587453"/>
                </a:lnTo>
                <a:lnTo>
                  <a:pt x="813816" y="658240"/>
                </a:lnTo>
                <a:lnTo>
                  <a:pt x="813816" y="1846961"/>
                </a:lnTo>
                <a:lnTo>
                  <a:pt x="812992" y="1912490"/>
                </a:lnTo>
                <a:lnTo>
                  <a:pt x="810516" y="1967950"/>
                </a:lnTo>
                <a:lnTo>
                  <a:pt x="806381" y="2013326"/>
                </a:lnTo>
                <a:lnTo>
                  <a:pt x="793115" y="2073783"/>
                </a:lnTo>
                <a:lnTo>
                  <a:pt x="760841" y="2111613"/>
                </a:lnTo>
                <a:lnTo>
                  <a:pt x="705612" y="2124202"/>
                </a:lnTo>
                <a:lnTo>
                  <a:pt x="1361503" y="2124202"/>
                </a:lnTo>
                <a:lnTo>
                  <a:pt x="1383051" y="2057423"/>
                </a:lnTo>
                <a:lnTo>
                  <a:pt x="1396031" y="1985990"/>
                </a:lnTo>
                <a:lnTo>
                  <a:pt x="1401139" y="1943285"/>
                </a:lnTo>
                <a:lnTo>
                  <a:pt x="1405318" y="1895951"/>
                </a:lnTo>
                <a:lnTo>
                  <a:pt x="1408568" y="1843985"/>
                </a:lnTo>
                <a:lnTo>
                  <a:pt x="1410890" y="1787386"/>
                </a:lnTo>
                <a:lnTo>
                  <a:pt x="1412283" y="1726148"/>
                </a:lnTo>
                <a:lnTo>
                  <a:pt x="1412748" y="1660271"/>
                </a:lnTo>
                <a:lnTo>
                  <a:pt x="1412748" y="859789"/>
                </a:lnTo>
                <a:lnTo>
                  <a:pt x="1412319" y="793912"/>
                </a:lnTo>
                <a:lnTo>
                  <a:pt x="1411033" y="732674"/>
                </a:lnTo>
                <a:lnTo>
                  <a:pt x="1408890" y="676075"/>
                </a:lnTo>
                <a:lnTo>
                  <a:pt x="1405890" y="624109"/>
                </a:lnTo>
                <a:lnTo>
                  <a:pt x="1402032" y="576775"/>
                </a:lnTo>
                <a:lnTo>
                  <a:pt x="1397317" y="534070"/>
                </a:lnTo>
                <a:lnTo>
                  <a:pt x="1391745" y="495991"/>
                </a:lnTo>
                <a:lnTo>
                  <a:pt x="1372348" y="413718"/>
                </a:lnTo>
                <a:lnTo>
                  <a:pt x="1356724" y="370586"/>
                </a:lnTo>
                <a:close/>
              </a:path>
              <a:path w="3065779" h="2493645">
                <a:moveTo>
                  <a:pt x="2351024" y="0"/>
                </a:moveTo>
                <a:lnTo>
                  <a:pt x="2293554" y="1321"/>
                </a:lnTo>
                <a:lnTo>
                  <a:pt x="2238058" y="5281"/>
                </a:lnTo>
                <a:lnTo>
                  <a:pt x="2184532" y="11876"/>
                </a:lnTo>
                <a:lnTo>
                  <a:pt x="2132974" y="21101"/>
                </a:lnTo>
                <a:lnTo>
                  <a:pt x="2083383" y="32953"/>
                </a:lnTo>
                <a:lnTo>
                  <a:pt x="2035755" y="47426"/>
                </a:lnTo>
                <a:lnTo>
                  <a:pt x="1990090" y="64515"/>
                </a:lnTo>
                <a:lnTo>
                  <a:pt x="1939788" y="87821"/>
                </a:lnTo>
                <a:lnTo>
                  <a:pt x="1893151" y="114690"/>
                </a:lnTo>
                <a:lnTo>
                  <a:pt x="1850183" y="145129"/>
                </a:lnTo>
                <a:lnTo>
                  <a:pt x="1810888" y="179145"/>
                </a:lnTo>
                <a:lnTo>
                  <a:pt x="1775268" y="216745"/>
                </a:lnTo>
                <a:lnTo>
                  <a:pt x="1743328" y="257937"/>
                </a:lnTo>
                <a:lnTo>
                  <a:pt x="1715334" y="301360"/>
                </a:lnTo>
                <a:lnTo>
                  <a:pt x="1691672" y="345651"/>
                </a:lnTo>
                <a:lnTo>
                  <a:pt x="1672336" y="390810"/>
                </a:lnTo>
                <a:lnTo>
                  <a:pt x="1657317" y="436837"/>
                </a:lnTo>
                <a:lnTo>
                  <a:pt x="1646609" y="483732"/>
                </a:lnTo>
                <a:lnTo>
                  <a:pt x="1640204" y="531495"/>
                </a:lnTo>
                <a:lnTo>
                  <a:pt x="1636048" y="593398"/>
                </a:lnTo>
                <a:lnTo>
                  <a:pt x="1632723" y="674089"/>
                </a:lnTo>
                <a:lnTo>
                  <a:pt x="1631372" y="721479"/>
                </a:lnTo>
                <a:lnTo>
                  <a:pt x="1630229" y="773563"/>
                </a:lnTo>
                <a:lnTo>
                  <a:pt x="1629294" y="830342"/>
                </a:lnTo>
                <a:lnTo>
                  <a:pt x="1628603" y="888746"/>
                </a:lnTo>
                <a:lnTo>
                  <a:pt x="1628118" y="948912"/>
                </a:lnTo>
                <a:lnTo>
                  <a:pt x="1627835" y="1006298"/>
                </a:lnTo>
                <a:lnTo>
                  <a:pt x="1627748" y="1506474"/>
                </a:lnTo>
                <a:lnTo>
                  <a:pt x="1628098" y="1572284"/>
                </a:lnTo>
                <a:lnTo>
                  <a:pt x="1628680" y="1633802"/>
                </a:lnTo>
                <a:lnTo>
                  <a:pt x="1629496" y="1691028"/>
                </a:lnTo>
                <a:lnTo>
                  <a:pt x="1630544" y="1743964"/>
                </a:lnTo>
                <a:lnTo>
                  <a:pt x="1631826" y="1792611"/>
                </a:lnTo>
                <a:lnTo>
                  <a:pt x="1633340" y="1836970"/>
                </a:lnTo>
                <a:lnTo>
                  <a:pt x="1635088" y="1877042"/>
                </a:lnTo>
                <a:lnTo>
                  <a:pt x="1639282" y="1944329"/>
                </a:lnTo>
                <a:lnTo>
                  <a:pt x="1648364" y="2017163"/>
                </a:lnTo>
                <a:lnTo>
                  <a:pt x="1658869" y="2062066"/>
                </a:lnTo>
                <a:lnTo>
                  <a:pt x="1673240" y="2106263"/>
                </a:lnTo>
                <a:lnTo>
                  <a:pt x="1691475" y="2149761"/>
                </a:lnTo>
                <a:lnTo>
                  <a:pt x="1713569" y="2192569"/>
                </a:lnTo>
                <a:lnTo>
                  <a:pt x="1739519" y="2234692"/>
                </a:lnTo>
                <a:lnTo>
                  <a:pt x="1769416" y="2274791"/>
                </a:lnTo>
                <a:lnTo>
                  <a:pt x="1803225" y="2311649"/>
                </a:lnTo>
                <a:lnTo>
                  <a:pt x="1840944" y="2345261"/>
                </a:lnTo>
                <a:lnTo>
                  <a:pt x="1882568" y="2375624"/>
                </a:lnTo>
                <a:lnTo>
                  <a:pt x="1928093" y="2402734"/>
                </a:lnTo>
                <a:lnTo>
                  <a:pt x="1977517" y="2426589"/>
                </a:lnTo>
                <a:lnTo>
                  <a:pt x="2017414" y="2442215"/>
                </a:lnTo>
                <a:lnTo>
                  <a:pt x="2060049" y="2455759"/>
                </a:lnTo>
                <a:lnTo>
                  <a:pt x="2105419" y="2467219"/>
                </a:lnTo>
                <a:lnTo>
                  <a:pt x="2153523" y="2476595"/>
                </a:lnTo>
                <a:lnTo>
                  <a:pt x="2204359" y="2483887"/>
                </a:lnTo>
                <a:lnTo>
                  <a:pt x="2257927" y="2489096"/>
                </a:lnTo>
                <a:lnTo>
                  <a:pt x="2314224" y="2492222"/>
                </a:lnTo>
                <a:lnTo>
                  <a:pt x="2373249" y="2493264"/>
                </a:lnTo>
                <a:lnTo>
                  <a:pt x="2427771" y="2492089"/>
                </a:lnTo>
                <a:lnTo>
                  <a:pt x="2480311" y="2488561"/>
                </a:lnTo>
                <a:lnTo>
                  <a:pt x="2530873" y="2482677"/>
                </a:lnTo>
                <a:lnTo>
                  <a:pt x="2579464" y="2474430"/>
                </a:lnTo>
                <a:lnTo>
                  <a:pt x="2626091" y="2463818"/>
                </a:lnTo>
                <a:lnTo>
                  <a:pt x="2670762" y="2450836"/>
                </a:lnTo>
                <a:lnTo>
                  <a:pt x="2713481" y="2435479"/>
                </a:lnTo>
                <a:lnTo>
                  <a:pt x="2760397" y="2414936"/>
                </a:lnTo>
                <a:lnTo>
                  <a:pt x="2803863" y="2391791"/>
                </a:lnTo>
                <a:lnTo>
                  <a:pt x="2843879" y="2366041"/>
                </a:lnTo>
                <a:lnTo>
                  <a:pt x="2880444" y="2337689"/>
                </a:lnTo>
                <a:lnTo>
                  <a:pt x="2913559" y="2306732"/>
                </a:lnTo>
                <a:lnTo>
                  <a:pt x="2943225" y="2273173"/>
                </a:lnTo>
                <a:lnTo>
                  <a:pt x="2974163" y="2230655"/>
                </a:lnTo>
                <a:lnTo>
                  <a:pt x="2999925" y="2186626"/>
                </a:lnTo>
                <a:lnTo>
                  <a:pt x="3020519" y="2141097"/>
                </a:lnTo>
                <a:lnTo>
                  <a:pt x="3026063" y="2124202"/>
                </a:lnTo>
                <a:lnTo>
                  <a:pt x="2345054" y="2124202"/>
                </a:lnTo>
                <a:lnTo>
                  <a:pt x="2315503" y="2121152"/>
                </a:lnTo>
                <a:lnTo>
                  <a:pt x="2269974" y="2096716"/>
                </a:lnTo>
                <a:lnTo>
                  <a:pt x="2241994" y="2043971"/>
                </a:lnTo>
                <a:lnTo>
                  <a:pt x="2233422" y="1998932"/>
                </a:lnTo>
                <a:lnTo>
                  <a:pt x="2228278" y="1940200"/>
                </a:lnTo>
                <a:lnTo>
                  <a:pt x="2226564" y="1867789"/>
                </a:lnTo>
                <a:lnTo>
                  <a:pt x="2226564" y="1433449"/>
                </a:lnTo>
                <a:lnTo>
                  <a:pt x="2228371" y="1372887"/>
                </a:lnTo>
                <a:lnTo>
                  <a:pt x="2233787" y="1323197"/>
                </a:lnTo>
                <a:lnTo>
                  <a:pt x="2242798" y="1284341"/>
                </a:lnTo>
                <a:lnTo>
                  <a:pt x="2271944" y="1236521"/>
                </a:lnTo>
                <a:lnTo>
                  <a:pt x="2317525" y="1213903"/>
                </a:lnTo>
                <a:lnTo>
                  <a:pt x="2346579" y="1211072"/>
                </a:lnTo>
                <a:lnTo>
                  <a:pt x="3046289" y="1211072"/>
                </a:lnTo>
                <a:lnTo>
                  <a:pt x="3040533" y="1180250"/>
                </a:lnTo>
                <a:lnTo>
                  <a:pt x="3031490" y="1142873"/>
                </a:lnTo>
                <a:lnTo>
                  <a:pt x="3014164" y="1094519"/>
                </a:lnTo>
                <a:lnTo>
                  <a:pt x="2989474" y="1048988"/>
                </a:lnTo>
                <a:lnTo>
                  <a:pt x="2977678" y="1033272"/>
                </a:lnTo>
                <a:lnTo>
                  <a:pt x="2226564" y="1033272"/>
                </a:lnTo>
                <a:lnTo>
                  <a:pt x="2226654" y="629778"/>
                </a:lnTo>
                <a:lnTo>
                  <a:pt x="2226829" y="588956"/>
                </a:lnTo>
                <a:lnTo>
                  <a:pt x="2227643" y="538464"/>
                </a:lnTo>
                <a:lnTo>
                  <a:pt x="2229028" y="499282"/>
                </a:lnTo>
                <a:lnTo>
                  <a:pt x="2234791" y="450232"/>
                </a:lnTo>
                <a:lnTo>
                  <a:pt x="2251833" y="413898"/>
                </a:lnTo>
                <a:lnTo>
                  <a:pt x="2280906" y="386445"/>
                </a:lnTo>
                <a:lnTo>
                  <a:pt x="2318676" y="372348"/>
                </a:lnTo>
                <a:lnTo>
                  <a:pt x="2340610" y="370586"/>
                </a:lnTo>
                <a:lnTo>
                  <a:pt x="3019457" y="370586"/>
                </a:lnTo>
                <a:lnTo>
                  <a:pt x="3012144" y="349573"/>
                </a:lnTo>
                <a:lnTo>
                  <a:pt x="2995803" y="311276"/>
                </a:lnTo>
                <a:lnTo>
                  <a:pt x="2974055" y="270292"/>
                </a:lnTo>
                <a:lnTo>
                  <a:pt x="2948546" y="232029"/>
                </a:lnTo>
                <a:lnTo>
                  <a:pt x="2919278" y="196487"/>
                </a:lnTo>
                <a:lnTo>
                  <a:pt x="2886254" y="163666"/>
                </a:lnTo>
                <a:lnTo>
                  <a:pt x="2849475" y="133567"/>
                </a:lnTo>
                <a:lnTo>
                  <a:pt x="2808944" y="106190"/>
                </a:lnTo>
                <a:lnTo>
                  <a:pt x="2764663" y="81534"/>
                </a:lnTo>
                <a:lnTo>
                  <a:pt x="2722823" y="62424"/>
                </a:lnTo>
                <a:lnTo>
                  <a:pt x="2678172" y="45862"/>
                </a:lnTo>
                <a:lnTo>
                  <a:pt x="2630704" y="31849"/>
                </a:lnTo>
                <a:lnTo>
                  <a:pt x="2580417" y="20383"/>
                </a:lnTo>
                <a:lnTo>
                  <a:pt x="2527309" y="11465"/>
                </a:lnTo>
                <a:lnTo>
                  <a:pt x="2471376" y="5095"/>
                </a:lnTo>
                <a:lnTo>
                  <a:pt x="2412615" y="1273"/>
                </a:lnTo>
                <a:lnTo>
                  <a:pt x="2351024" y="0"/>
                </a:lnTo>
                <a:close/>
              </a:path>
              <a:path w="3065779" h="2493645">
                <a:moveTo>
                  <a:pt x="3046289" y="1211072"/>
                </a:moveTo>
                <a:lnTo>
                  <a:pt x="2346579" y="1211072"/>
                </a:lnTo>
                <a:lnTo>
                  <a:pt x="2376251" y="1214046"/>
                </a:lnTo>
                <a:lnTo>
                  <a:pt x="2401458" y="1222962"/>
                </a:lnTo>
                <a:lnTo>
                  <a:pt x="2438527" y="1258570"/>
                </a:lnTo>
                <a:lnTo>
                  <a:pt x="2459672" y="1326007"/>
                </a:lnTo>
                <a:lnTo>
                  <a:pt x="2464958" y="1374727"/>
                </a:lnTo>
                <a:lnTo>
                  <a:pt x="2466721" y="1433449"/>
                </a:lnTo>
                <a:lnTo>
                  <a:pt x="2466721" y="1882648"/>
                </a:lnTo>
                <a:lnTo>
                  <a:pt x="2464125" y="1957607"/>
                </a:lnTo>
                <a:lnTo>
                  <a:pt x="2456338" y="2016553"/>
                </a:lnTo>
                <a:lnTo>
                  <a:pt x="2443360" y="2059473"/>
                </a:lnTo>
                <a:lnTo>
                  <a:pt x="2404616" y="2102931"/>
                </a:lnTo>
                <a:lnTo>
                  <a:pt x="2364559" y="2121842"/>
                </a:lnTo>
                <a:lnTo>
                  <a:pt x="2345054" y="2124202"/>
                </a:lnTo>
                <a:lnTo>
                  <a:pt x="3026063" y="2124202"/>
                </a:lnTo>
                <a:lnTo>
                  <a:pt x="3046222" y="2045589"/>
                </a:lnTo>
                <a:lnTo>
                  <a:pt x="3055658" y="1964807"/>
                </a:lnTo>
                <a:lnTo>
                  <a:pt x="3059204" y="1916496"/>
                </a:lnTo>
                <a:lnTo>
                  <a:pt x="3061967" y="1862911"/>
                </a:lnTo>
                <a:lnTo>
                  <a:pt x="3063942" y="1804057"/>
                </a:lnTo>
                <a:lnTo>
                  <a:pt x="3065129" y="1739938"/>
                </a:lnTo>
                <a:lnTo>
                  <a:pt x="3065409" y="1691028"/>
                </a:lnTo>
                <a:lnTo>
                  <a:pt x="3065526" y="1479423"/>
                </a:lnTo>
                <a:lnTo>
                  <a:pt x="3064833" y="1420631"/>
                </a:lnTo>
                <a:lnTo>
                  <a:pt x="3062754" y="1365415"/>
                </a:lnTo>
                <a:lnTo>
                  <a:pt x="3059287" y="1313771"/>
                </a:lnTo>
                <a:lnTo>
                  <a:pt x="3054429" y="1265697"/>
                </a:lnTo>
                <a:lnTo>
                  <a:pt x="3048179" y="1221190"/>
                </a:lnTo>
                <a:lnTo>
                  <a:pt x="3046289" y="1211072"/>
                </a:lnTo>
                <a:close/>
              </a:path>
              <a:path w="3065779" h="2493645">
                <a:moveTo>
                  <a:pt x="2580767" y="840486"/>
                </a:moveTo>
                <a:lnTo>
                  <a:pt x="2530293" y="842420"/>
                </a:lnTo>
                <a:lnTo>
                  <a:pt x="2483117" y="848219"/>
                </a:lnTo>
                <a:lnTo>
                  <a:pt x="2439245" y="857877"/>
                </a:lnTo>
                <a:lnTo>
                  <a:pt x="2398683" y="871388"/>
                </a:lnTo>
                <a:lnTo>
                  <a:pt x="2361438" y="888746"/>
                </a:lnTo>
                <a:lnTo>
                  <a:pt x="2319647" y="915793"/>
                </a:lnTo>
                <a:lnTo>
                  <a:pt x="2283237" y="948912"/>
                </a:lnTo>
                <a:lnTo>
                  <a:pt x="2252210" y="988079"/>
                </a:lnTo>
                <a:lnTo>
                  <a:pt x="2226564" y="1033272"/>
                </a:lnTo>
                <a:lnTo>
                  <a:pt x="2977678" y="1033272"/>
                </a:lnTo>
                <a:lnTo>
                  <a:pt x="2918051" y="966466"/>
                </a:lnTo>
                <a:lnTo>
                  <a:pt x="2871343" y="929513"/>
                </a:lnTo>
                <a:lnTo>
                  <a:pt x="2828290" y="902325"/>
                </a:lnTo>
                <a:lnTo>
                  <a:pt x="2783082" y="880072"/>
                </a:lnTo>
                <a:lnTo>
                  <a:pt x="2735722" y="862758"/>
                </a:lnTo>
                <a:lnTo>
                  <a:pt x="2686214" y="850387"/>
                </a:lnTo>
                <a:lnTo>
                  <a:pt x="2634561" y="842961"/>
                </a:lnTo>
                <a:lnTo>
                  <a:pt x="2580767" y="840486"/>
                </a:lnTo>
                <a:close/>
              </a:path>
              <a:path w="3065779" h="2493645">
                <a:moveTo>
                  <a:pt x="3019457" y="370586"/>
                </a:moveTo>
                <a:lnTo>
                  <a:pt x="2340610" y="370586"/>
                </a:lnTo>
                <a:lnTo>
                  <a:pt x="2366611" y="372443"/>
                </a:lnTo>
                <a:lnTo>
                  <a:pt x="2389743" y="378015"/>
                </a:lnTo>
                <a:lnTo>
                  <a:pt x="2427351" y="400304"/>
                </a:lnTo>
                <a:lnTo>
                  <a:pt x="2452227" y="433419"/>
                </a:lnTo>
                <a:lnTo>
                  <a:pt x="2462911" y="473583"/>
                </a:lnTo>
                <a:lnTo>
                  <a:pt x="2465768" y="548290"/>
                </a:lnTo>
                <a:lnTo>
                  <a:pt x="2466482" y="608849"/>
                </a:lnTo>
                <a:lnTo>
                  <a:pt x="2466721" y="684911"/>
                </a:lnTo>
                <a:lnTo>
                  <a:pt x="3065526" y="684911"/>
                </a:lnTo>
                <a:lnTo>
                  <a:pt x="3064436" y="629778"/>
                </a:lnTo>
                <a:lnTo>
                  <a:pt x="3061168" y="577060"/>
                </a:lnTo>
                <a:lnTo>
                  <a:pt x="3055721" y="526752"/>
                </a:lnTo>
                <a:lnTo>
                  <a:pt x="3048095" y="478853"/>
                </a:lnTo>
                <a:lnTo>
                  <a:pt x="3038290" y="433359"/>
                </a:lnTo>
                <a:lnTo>
                  <a:pt x="3026306" y="390267"/>
                </a:lnTo>
                <a:lnTo>
                  <a:pt x="3019457" y="370586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58772" y="2979547"/>
            <a:ext cx="269875" cy="1856739"/>
          </a:xfrm>
          <a:custGeom>
            <a:avLst/>
            <a:gdLst/>
            <a:ahLst/>
            <a:cxnLst/>
            <a:rect l="l" t="t" r="r" b="b"/>
            <a:pathLst>
              <a:path w="269875" h="1856739">
                <a:moveTo>
                  <a:pt x="134492" y="0"/>
                </a:moveTo>
                <a:lnTo>
                  <a:pt x="95202" y="3857"/>
                </a:lnTo>
                <a:lnTo>
                  <a:pt x="47936" y="22861"/>
                </a:lnTo>
                <a:lnTo>
                  <a:pt x="16128" y="54990"/>
                </a:lnTo>
                <a:lnTo>
                  <a:pt x="1019" y="97299"/>
                </a:lnTo>
                <a:lnTo>
                  <a:pt x="0" y="113283"/>
                </a:lnTo>
                <a:lnTo>
                  <a:pt x="615" y="125521"/>
                </a:lnTo>
                <a:lnTo>
                  <a:pt x="15011" y="167663"/>
                </a:lnTo>
                <a:lnTo>
                  <a:pt x="37210" y="193166"/>
                </a:lnTo>
                <a:lnTo>
                  <a:pt x="58165" y="175005"/>
                </a:lnTo>
                <a:lnTo>
                  <a:pt x="51593" y="168669"/>
                </a:lnTo>
                <a:lnTo>
                  <a:pt x="45783" y="162036"/>
                </a:lnTo>
                <a:lnTo>
                  <a:pt x="29198" y="123682"/>
                </a:lnTo>
                <a:lnTo>
                  <a:pt x="28701" y="114680"/>
                </a:lnTo>
                <a:lnTo>
                  <a:pt x="30706" y="96843"/>
                </a:lnTo>
                <a:lnTo>
                  <a:pt x="57530" y="55499"/>
                </a:lnTo>
                <a:lnTo>
                  <a:pt x="112037" y="35175"/>
                </a:lnTo>
                <a:lnTo>
                  <a:pt x="135635" y="33654"/>
                </a:lnTo>
                <a:lnTo>
                  <a:pt x="234235" y="33654"/>
                </a:lnTo>
                <a:lnTo>
                  <a:pt x="233521" y="32924"/>
                </a:lnTo>
                <a:lnTo>
                  <a:pt x="191071" y="8715"/>
                </a:lnTo>
                <a:lnTo>
                  <a:pt x="154876" y="1095"/>
                </a:lnTo>
                <a:lnTo>
                  <a:pt x="134492" y="0"/>
                </a:lnTo>
                <a:close/>
              </a:path>
              <a:path w="269875" h="1856739">
                <a:moveTo>
                  <a:pt x="234235" y="33654"/>
                </a:moveTo>
                <a:lnTo>
                  <a:pt x="135635" y="33654"/>
                </a:lnTo>
                <a:lnTo>
                  <a:pt x="158875" y="35276"/>
                </a:lnTo>
                <a:lnTo>
                  <a:pt x="179435" y="39576"/>
                </a:lnTo>
                <a:lnTo>
                  <a:pt x="224662" y="68316"/>
                </a:lnTo>
                <a:lnTo>
                  <a:pt x="240664" y="115697"/>
                </a:lnTo>
                <a:lnTo>
                  <a:pt x="240238" y="123842"/>
                </a:lnTo>
                <a:lnTo>
                  <a:pt x="221468" y="163597"/>
                </a:lnTo>
                <a:lnTo>
                  <a:pt x="216153" y="168910"/>
                </a:lnTo>
                <a:lnTo>
                  <a:pt x="237489" y="186689"/>
                </a:lnTo>
                <a:lnTo>
                  <a:pt x="263828" y="147827"/>
                </a:lnTo>
                <a:lnTo>
                  <a:pt x="269467" y="115697"/>
                </a:lnTo>
                <a:lnTo>
                  <a:pt x="269356" y="113283"/>
                </a:lnTo>
                <a:lnTo>
                  <a:pt x="260207" y="69542"/>
                </a:lnTo>
                <a:lnTo>
                  <a:pt x="244209" y="43850"/>
                </a:lnTo>
                <a:lnTo>
                  <a:pt x="234235" y="33654"/>
                </a:lnTo>
                <a:close/>
              </a:path>
              <a:path w="269875" h="1856739">
                <a:moveTo>
                  <a:pt x="135635" y="225551"/>
                </a:moveTo>
                <a:lnTo>
                  <a:pt x="79184" y="233711"/>
                </a:lnTo>
                <a:lnTo>
                  <a:pt x="36448" y="256539"/>
                </a:lnTo>
                <a:lnTo>
                  <a:pt x="9413" y="291703"/>
                </a:lnTo>
                <a:lnTo>
                  <a:pt x="0" y="336676"/>
                </a:lnTo>
                <a:lnTo>
                  <a:pt x="2498" y="360394"/>
                </a:lnTo>
                <a:lnTo>
                  <a:pt x="20734" y="400399"/>
                </a:lnTo>
                <a:lnTo>
                  <a:pt x="56090" y="429996"/>
                </a:lnTo>
                <a:lnTo>
                  <a:pt x="105707" y="445565"/>
                </a:lnTo>
                <a:lnTo>
                  <a:pt x="135635" y="447801"/>
                </a:lnTo>
                <a:lnTo>
                  <a:pt x="165423" y="445565"/>
                </a:lnTo>
                <a:lnTo>
                  <a:pt x="191722" y="439626"/>
                </a:lnTo>
                <a:lnTo>
                  <a:pt x="214520" y="429996"/>
                </a:lnTo>
                <a:lnTo>
                  <a:pt x="233806" y="416687"/>
                </a:lnTo>
                <a:lnTo>
                  <a:pt x="236205" y="414147"/>
                </a:lnTo>
                <a:lnTo>
                  <a:pt x="135635" y="414147"/>
                </a:lnTo>
                <a:lnTo>
                  <a:pt x="112256" y="412619"/>
                </a:lnTo>
                <a:lnTo>
                  <a:pt x="73306" y="402038"/>
                </a:lnTo>
                <a:lnTo>
                  <a:pt x="36242" y="368569"/>
                </a:lnTo>
                <a:lnTo>
                  <a:pt x="28701" y="336676"/>
                </a:lnTo>
                <a:lnTo>
                  <a:pt x="30728" y="319795"/>
                </a:lnTo>
                <a:lnTo>
                  <a:pt x="57784" y="280415"/>
                </a:lnTo>
                <a:lnTo>
                  <a:pt x="112256" y="260734"/>
                </a:lnTo>
                <a:lnTo>
                  <a:pt x="135635" y="259206"/>
                </a:lnTo>
                <a:lnTo>
                  <a:pt x="236314" y="259206"/>
                </a:lnTo>
                <a:lnTo>
                  <a:pt x="233806" y="256539"/>
                </a:lnTo>
                <a:lnTo>
                  <a:pt x="214520" y="243304"/>
                </a:lnTo>
                <a:lnTo>
                  <a:pt x="191722" y="233711"/>
                </a:lnTo>
                <a:lnTo>
                  <a:pt x="165423" y="227786"/>
                </a:lnTo>
                <a:lnTo>
                  <a:pt x="135635" y="225551"/>
                </a:lnTo>
                <a:close/>
              </a:path>
              <a:path w="269875" h="1856739">
                <a:moveTo>
                  <a:pt x="236314" y="259206"/>
                </a:moveTo>
                <a:lnTo>
                  <a:pt x="135635" y="259206"/>
                </a:lnTo>
                <a:lnTo>
                  <a:pt x="158875" y="260734"/>
                </a:lnTo>
                <a:lnTo>
                  <a:pt x="179435" y="264763"/>
                </a:lnTo>
                <a:lnTo>
                  <a:pt x="224662" y="291653"/>
                </a:lnTo>
                <a:lnTo>
                  <a:pt x="240664" y="336676"/>
                </a:lnTo>
                <a:lnTo>
                  <a:pt x="238759" y="353558"/>
                </a:lnTo>
                <a:lnTo>
                  <a:pt x="212470" y="392938"/>
                </a:lnTo>
                <a:lnTo>
                  <a:pt x="158875" y="412619"/>
                </a:lnTo>
                <a:lnTo>
                  <a:pt x="135635" y="414147"/>
                </a:lnTo>
                <a:lnTo>
                  <a:pt x="236205" y="414147"/>
                </a:lnTo>
                <a:lnTo>
                  <a:pt x="249187" y="400399"/>
                </a:lnTo>
                <a:lnTo>
                  <a:pt x="260270" y="381635"/>
                </a:lnTo>
                <a:lnTo>
                  <a:pt x="267043" y="360394"/>
                </a:lnTo>
                <a:lnTo>
                  <a:pt x="269494" y="336676"/>
                </a:lnTo>
                <a:lnTo>
                  <a:pt x="267043" y="312957"/>
                </a:lnTo>
                <a:lnTo>
                  <a:pt x="260270" y="291703"/>
                </a:lnTo>
                <a:lnTo>
                  <a:pt x="249187" y="272901"/>
                </a:lnTo>
                <a:lnTo>
                  <a:pt x="236314" y="259206"/>
                </a:lnTo>
                <a:close/>
              </a:path>
              <a:path w="269875" h="1856739">
                <a:moveTo>
                  <a:pt x="264794" y="540512"/>
                </a:moveTo>
                <a:lnTo>
                  <a:pt x="222630" y="540512"/>
                </a:lnTo>
                <a:lnTo>
                  <a:pt x="222630" y="542036"/>
                </a:lnTo>
                <a:lnTo>
                  <a:pt x="169036" y="569976"/>
                </a:lnTo>
                <a:lnTo>
                  <a:pt x="4571" y="664844"/>
                </a:lnTo>
                <a:lnTo>
                  <a:pt x="4571" y="698626"/>
                </a:lnTo>
                <a:lnTo>
                  <a:pt x="264794" y="698626"/>
                </a:lnTo>
                <a:lnTo>
                  <a:pt x="264794" y="671957"/>
                </a:lnTo>
                <a:lnTo>
                  <a:pt x="47116" y="671957"/>
                </a:lnTo>
                <a:lnTo>
                  <a:pt x="47116" y="670178"/>
                </a:lnTo>
                <a:lnTo>
                  <a:pt x="100710" y="642111"/>
                </a:lnTo>
                <a:lnTo>
                  <a:pt x="264794" y="546988"/>
                </a:lnTo>
                <a:lnTo>
                  <a:pt x="264794" y="540512"/>
                </a:lnTo>
                <a:close/>
              </a:path>
              <a:path w="269875" h="1856739">
                <a:moveTo>
                  <a:pt x="264794" y="667384"/>
                </a:moveTo>
                <a:lnTo>
                  <a:pt x="129539" y="667384"/>
                </a:lnTo>
                <a:lnTo>
                  <a:pt x="119298" y="667480"/>
                </a:lnTo>
                <a:lnTo>
                  <a:pt x="108950" y="667765"/>
                </a:lnTo>
                <a:lnTo>
                  <a:pt x="98482" y="668242"/>
                </a:lnTo>
                <a:lnTo>
                  <a:pt x="77406" y="669599"/>
                </a:lnTo>
                <a:lnTo>
                  <a:pt x="47116" y="671957"/>
                </a:lnTo>
                <a:lnTo>
                  <a:pt x="264794" y="671957"/>
                </a:lnTo>
                <a:lnTo>
                  <a:pt x="264794" y="667384"/>
                </a:lnTo>
                <a:close/>
              </a:path>
              <a:path w="269875" h="1856739">
                <a:moveTo>
                  <a:pt x="264794" y="513588"/>
                </a:moveTo>
                <a:lnTo>
                  <a:pt x="4571" y="513588"/>
                </a:lnTo>
                <a:lnTo>
                  <a:pt x="4571" y="544449"/>
                </a:lnTo>
                <a:lnTo>
                  <a:pt x="141223" y="544449"/>
                </a:lnTo>
                <a:lnTo>
                  <a:pt x="151510" y="544355"/>
                </a:lnTo>
                <a:lnTo>
                  <a:pt x="161797" y="544083"/>
                </a:lnTo>
                <a:lnTo>
                  <a:pt x="172084" y="543645"/>
                </a:lnTo>
                <a:lnTo>
                  <a:pt x="222630" y="540512"/>
                </a:lnTo>
                <a:lnTo>
                  <a:pt x="264794" y="540512"/>
                </a:lnTo>
                <a:lnTo>
                  <a:pt x="264794" y="513588"/>
                </a:lnTo>
                <a:close/>
              </a:path>
              <a:path w="269875" h="1856739">
                <a:moveTo>
                  <a:pt x="264794" y="755395"/>
                </a:moveTo>
                <a:lnTo>
                  <a:pt x="237108" y="755395"/>
                </a:lnTo>
                <a:lnTo>
                  <a:pt x="237108" y="834263"/>
                </a:lnTo>
                <a:lnTo>
                  <a:pt x="4571" y="834263"/>
                </a:lnTo>
                <a:lnTo>
                  <a:pt x="4571" y="867282"/>
                </a:lnTo>
                <a:lnTo>
                  <a:pt x="237108" y="867282"/>
                </a:lnTo>
                <a:lnTo>
                  <a:pt x="237108" y="946150"/>
                </a:lnTo>
                <a:lnTo>
                  <a:pt x="264794" y="946150"/>
                </a:lnTo>
                <a:lnTo>
                  <a:pt x="264794" y="755395"/>
                </a:lnTo>
                <a:close/>
              </a:path>
              <a:path w="269875" h="1856739">
                <a:moveTo>
                  <a:pt x="264794" y="1002791"/>
                </a:moveTo>
                <a:lnTo>
                  <a:pt x="4571" y="1002791"/>
                </a:lnTo>
                <a:lnTo>
                  <a:pt x="4571" y="1156461"/>
                </a:lnTo>
                <a:lnTo>
                  <a:pt x="32638" y="1156461"/>
                </a:lnTo>
                <a:lnTo>
                  <a:pt x="32638" y="1035430"/>
                </a:lnTo>
                <a:lnTo>
                  <a:pt x="264794" y="1035430"/>
                </a:lnTo>
                <a:lnTo>
                  <a:pt x="264794" y="1002791"/>
                </a:lnTo>
                <a:close/>
              </a:path>
              <a:path w="269875" h="1856739">
                <a:moveTo>
                  <a:pt x="264794" y="1035430"/>
                </a:moveTo>
                <a:lnTo>
                  <a:pt x="237108" y="1035430"/>
                </a:lnTo>
                <a:lnTo>
                  <a:pt x="237108" y="1152652"/>
                </a:lnTo>
                <a:lnTo>
                  <a:pt x="264794" y="1152652"/>
                </a:lnTo>
                <a:lnTo>
                  <a:pt x="264794" y="1035430"/>
                </a:lnTo>
                <a:close/>
              </a:path>
              <a:path w="269875" h="1856739">
                <a:moveTo>
                  <a:pt x="155447" y="1035430"/>
                </a:moveTo>
                <a:lnTo>
                  <a:pt x="127380" y="1035430"/>
                </a:lnTo>
                <a:lnTo>
                  <a:pt x="127380" y="1134109"/>
                </a:lnTo>
                <a:lnTo>
                  <a:pt x="155447" y="1134109"/>
                </a:lnTo>
                <a:lnTo>
                  <a:pt x="155447" y="1035430"/>
                </a:lnTo>
                <a:close/>
              </a:path>
              <a:path w="269875" h="1856739">
                <a:moveTo>
                  <a:pt x="264794" y="1249171"/>
                </a:moveTo>
                <a:lnTo>
                  <a:pt x="222630" y="1249171"/>
                </a:lnTo>
                <a:lnTo>
                  <a:pt x="222630" y="1250695"/>
                </a:lnTo>
                <a:lnTo>
                  <a:pt x="169036" y="1278635"/>
                </a:lnTo>
                <a:lnTo>
                  <a:pt x="4571" y="1373504"/>
                </a:lnTo>
                <a:lnTo>
                  <a:pt x="4571" y="1407286"/>
                </a:lnTo>
                <a:lnTo>
                  <a:pt x="264794" y="1407286"/>
                </a:lnTo>
                <a:lnTo>
                  <a:pt x="264794" y="1380616"/>
                </a:lnTo>
                <a:lnTo>
                  <a:pt x="47116" y="1380616"/>
                </a:lnTo>
                <a:lnTo>
                  <a:pt x="47116" y="1378839"/>
                </a:lnTo>
                <a:lnTo>
                  <a:pt x="100710" y="1350771"/>
                </a:lnTo>
                <a:lnTo>
                  <a:pt x="264794" y="1255648"/>
                </a:lnTo>
                <a:lnTo>
                  <a:pt x="264794" y="1249171"/>
                </a:lnTo>
                <a:close/>
              </a:path>
              <a:path w="269875" h="1856739">
                <a:moveTo>
                  <a:pt x="264794" y="1376045"/>
                </a:moveTo>
                <a:lnTo>
                  <a:pt x="129539" y="1376045"/>
                </a:lnTo>
                <a:lnTo>
                  <a:pt x="119298" y="1376140"/>
                </a:lnTo>
                <a:lnTo>
                  <a:pt x="108950" y="1376426"/>
                </a:lnTo>
                <a:lnTo>
                  <a:pt x="98482" y="1376902"/>
                </a:lnTo>
                <a:lnTo>
                  <a:pt x="77406" y="1378259"/>
                </a:lnTo>
                <a:lnTo>
                  <a:pt x="47116" y="1380616"/>
                </a:lnTo>
                <a:lnTo>
                  <a:pt x="264794" y="1380616"/>
                </a:lnTo>
                <a:lnTo>
                  <a:pt x="264794" y="1376045"/>
                </a:lnTo>
                <a:close/>
              </a:path>
              <a:path w="269875" h="1856739">
                <a:moveTo>
                  <a:pt x="264794" y="1222247"/>
                </a:moveTo>
                <a:lnTo>
                  <a:pt x="4571" y="1222247"/>
                </a:lnTo>
                <a:lnTo>
                  <a:pt x="4571" y="1253108"/>
                </a:lnTo>
                <a:lnTo>
                  <a:pt x="141223" y="1253108"/>
                </a:lnTo>
                <a:lnTo>
                  <a:pt x="151510" y="1253015"/>
                </a:lnTo>
                <a:lnTo>
                  <a:pt x="161797" y="1252743"/>
                </a:lnTo>
                <a:lnTo>
                  <a:pt x="172084" y="1252305"/>
                </a:lnTo>
                <a:lnTo>
                  <a:pt x="222630" y="1249171"/>
                </a:lnTo>
                <a:lnTo>
                  <a:pt x="264794" y="1249171"/>
                </a:lnTo>
                <a:lnTo>
                  <a:pt x="264794" y="1222247"/>
                </a:lnTo>
                <a:close/>
              </a:path>
              <a:path w="269875" h="1856739">
                <a:moveTo>
                  <a:pt x="264794" y="1464055"/>
                </a:moveTo>
                <a:lnTo>
                  <a:pt x="237108" y="1464055"/>
                </a:lnTo>
                <a:lnTo>
                  <a:pt x="237108" y="1542922"/>
                </a:lnTo>
                <a:lnTo>
                  <a:pt x="4571" y="1542922"/>
                </a:lnTo>
                <a:lnTo>
                  <a:pt x="4571" y="1575942"/>
                </a:lnTo>
                <a:lnTo>
                  <a:pt x="237108" y="1575942"/>
                </a:lnTo>
                <a:lnTo>
                  <a:pt x="237108" y="1654809"/>
                </a:lnTo>
                <a:lnTo>
                  <a:pt x="264794" y="1654809"/>
                </a:lnTo>
                <a:lnTo>
                  <a:pt x="264794" y="1464055"/>
                </a:lnTo>
                <a:close/>
              </a:path>
              <a:path w="269875" h="1856739">
                <a:moveTo>
                  <a:pt x="38226" y="1677415"/>
                </a:moveTo>
                <a:lnTo>
                  <a:pt x="10286" y="1717420"/>
                </a:lnTo>
                <a:lnTo>
                  <a:pt x="714" y="1754675"/>
                </a:lnTo>
                <a:lnTo>
                  <a:pt x="21" y="1768602"/>
                </a:lnTo>
                <a:lnTo>
                  <a:pt x="1621" y="1787804"/>
                </a:lnTo>
                <a:lnTo>
                  <a:pt x="21462" y="1832864"/>
                </a:lnTo>
                <a:lnTo>
                  <a:pt x="58646" y="1855045"/>
                </a:lnTo>
                <a:lnTo>
                  <a:pt x="73786" y="1856739"/>
                </a:lnTo>
                <a:lnTo>
                  <a:pt x="87268" y="1855551"/>
                </a:lnTo>
                <a:lnTo>
                  <a:pt x="125737" y="1833221"/>
                </a:lnTo>
                <a:lnTo>
                  <a:pt x="132932" y="1823339"/>
                </a:lnTo>
                <a:lnTo>
                  <a:pt x="70992" y="1823339"/>
                </a:lnTo>
                <a:lnTo>
                  <a:pt x="61870" y="1822364"/>
                </a:lnTo>
                <a:lnTo>
                  <a:pt x="31734" y="1791747"/>
                </a:lnTo>
                <a:lnTo>
                  <a:pt x="28701" y="1768602"/>
                </a:lnTo>
                <a:lnTo>
                  <a:pt x="29321" y="1758509"/>
                </a:lnTo>
                <a:lnTo>
                  <a:pt x="42207" y="1720566"/>
                </a:lnTo>
                <a:lnTo>
                  <a:pt x="60959" y="1696973"/>
                </a:lnTo>
                <a:lnTo>
                  <a:pt x="38226" y="1677415"/>
                </a:lnTo>
                <a:close/>
              </a:path>
              <a:path w="269875" h="1856739">
                <a:moveTo>
                  <a:pt x="256981" y="1722882"/>
                </a:moveTo>
                <a:lnTo>
                  <a:pt x="203072" y="1722882"/>
                </a:lnTo>
                <a:lnTo>
                  <a:pt x="211359" y="1723784"/>
                </a:lnTo>
                <a:lnTo>
                  <a:pt x="218694" y="1726295"/>
                </a:lnTo>
                <a:lnTo>
                  <a:pt x="239970" y="1760878"/>
                </a:lnTo>
                <a:lnTo>
                  <a:pt x="240664" y="1771522"/>
                </a:lnTo>
                <a:lnTo>
                  <a:pt x="240291" y="1779651"/>
                </a:lnTo>
                <a:lnTo>
                  <a:pt x="226647" y="1818163"/>
                </a:lnTo>
                <a:lnTo>
                  <a:pt x="216534" y="1830832"/>
                </a:lnTo>
                <a:lnTo>
                  <a:pt x="237489" y="1847850"/>
                </a:lnTo>
                <a:lnTo>
                  <a:pt x="260476" y="1814448"/>
                </a:lnTo>
                <a:lnTo>
                  <a:pt x="269494" y="1771522"/>
                </a:lnTo>
                <a:lnTo>
                  <a:pt x="268065" y="1754280"/>
                </a:lnTo>
                <a:lnTo>
                  <a:pt x="264350" y="1738741"/>
                </a:lnTo>
                <a:lnTo>
                  <a:pt x="258349" y="1724892"/>
                </a:lnTo>
                <a:lnTo>
                  <a:pt x="256981" y="1722882"/>
                </a:lnTo>
                <a:close/>
              </a:path>
              <a:path w="269875" h="1856739">
                <a:moveTo>
                  <a:pt x="200532" y="1689480"/>
                </a:moveTo>
                <a:lnTo>
                  <a:pt x="162462" y="1702123"/>
                </a:lnTo>
                <a:lnTo>
                  <a:pt x="136548" y="1736145"/>
                </a:lnTo>
                <a:lnTo>
                  <a:pt x="117475" y="1779651"/>
                </a:lnTo>
                <a:lnTo>
                  <a:pt x="113543" y="1788747"/>
                </a:lnTo>
                <a:lnTo>
                  <a:pt x="109362" y="1796986"/>
                </a:lnTo>
                <a:lnTo>
                  <a:pt x="80111" y="1822412"/>
                </a:lnTo>
                <a:lnTo>
                  <a:pt x="70992" y="1823339"/>
                </a:lnTo>
                <a:lnTo>
                  <a:pt x="132932" y="1823339"/>
                </a:lnTo>
                <a:lnTo>
                  <a:pt x="138310" y="1814171"/>
                </a:lnTo>
                <a:lnTo>
                  <a:pt x="143382" y="1803145"/>
                </a:lnTo>
                <a:lnTo>
                  <a:pt x="159384" y="1766189"/>
                </a:lnTo>
                <a:lnTo>
                  <a:pt x="162573" y="1758354"/>
                </a:lnTo>
                <a:lnTo>
                  <a:pt x="166227" y="1750853"/>
                </a:lnTo>
                <a:lnTo>
                  <a:pt x="194309" y="1724046"/>
                </a:lnTo>
                <a:lnTo>
                  <a:pt x="203072" y="1722882"/>
                </a:lnTo>
                <a:lnTo>
                  <a:pt x="256981" y="1722882"/>
                </a:lnTo>
                <a:lnTo>
                  <a:pt x="250062" y="1712721"/>
                </a:lnTo>
                <a:lnTo>
                  <a:pt x="239895" y="1702839"/>
                </a:lnTo>
                <a:lnTo>
                  <a:pt x="228250" y="1695672"/>
                </a:lnTo>
                <a:lnTo>
                  <a:pt x="215130" y="1691219"/>
                </a:lnTo>
                <a:lnTo>
                  <a:pt x="200532" y="1689480"/>
                </a:lnTo>
                <a:close/>
              </a:path>
            </a:pathLst>
          </a:custGeom>
          <a:solidFill>
            <a:srgbClr val="467E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57884" y="2293366"/>
            <a:ext cx="558165" cy="762000"/>
          </a:xfrm>
          <a:custGeom>
            <a:avLst/>
            <a:gdLst/>
            <a:ahLst/>
            <a:cxnLst/>
            <a:rect l="l" t="t" r="r" b="b"/>
            <a:pathLst>
              <a:path w="558165" h="762000">
                <a:moveTo>
                  <a:pt x="0" y="0"/>
                </a:moveTo>
                <a:lnTo>
                  <a:pt x="3124" y="29628"/>
                </a:lnTo>
                <a:lnTo>
                  <a:pt x="5354" y="55483"/>
                </a:lnTo>
                <a:lnTo>
                  <a:pt x="6691" y="77598"/>
                </a:lnTo>
                <a:lnTo>
                  <a:pt x="7137" y="96012"/>
                </a:lnTo>
                <a:lnTo>
                  <a:pt x="7137" y="661288"/>
                </a:lnTo>
                <a:lnTo>
                  <a:pt x="6861" y="678574"/>
                </a:lnTo>
                <a:lnTo>
                  <a:pt x="5578" y="701087"/>
                </a:lnTo>
                <a:lnTo>
                  <a:pt x="3290" y="728815"/>
                </a:lnTo>
                <a:lnTo>
                  <a:pt x="0" y="761746"/>
                </a:lnTo>
                <a:lnTo>
                  <a:pt x="99555" y="761746"/>
                </a:lnTo>
                <a:lnTo>
                  <a:pt x="97229" y="734822"/>
                </a:lnTo>
                <a:lnTo>
                  <a:pt x="95545" y="712930"/>
                </a:lnTo>
                <a:lnTo>
                  <a:pt x="94204" y="692148"/>
                </a:lnTo>
                <a:lnTo>
                  <a:pt x="93306" y="673735"/>
                </a:lnTo>
                <a:lnTo>
                  <a:pt x="552848" y="673735"/>
                </a:lnTo>
                <a:lnTo>
                  <a:pt x="552761" y="672417"/>
                </a:lnTo>
                <a:lnTo>
                  <a:pt x="551645" y="648781"/>
                </a:lnTo>
                <a:lnTo>
                  <a:pt x="551459" y="631825"/>
                </a:lnTo>
                <a:lnTo>
                  <a:pt x="551459" y="605409"/>
                </a:lnTo>
                <a:lnTo>
                  <a:pt x="93306" y="605409"/>
                </a:lnTo>
                <a:lnTo>
                  <a:pt x="93306" y="473710"/>
                </a:lnTo>
                <a:lnTo>
                  <a:pt x="551459" y="473710"/>
                </a:lnTo>
                <a:lnTo>
                  <a:pt x="551459" y="405003"/>
                </a:lnTo>
                <a:lnTo>
                  <a:pt x="93306" y="405003"/>
                </a:lnTo>
                <a:lnTo>
                  <a:pt x="93306" y="274193"/>
                </a:lnTo>
                <a:lnTo>
                  <a:pt x="551459" y="274193"/>
                </a:lnTo>
                <a:lnTo>
                  <a:pt x="551459" y="205867"/>
                </a:lnTo>
                <a:lnTo>
                  <a:pt x="93306" y="205867"/>
                </a:lnTo>
                <a:lnTo>
                  <a:pt x="93306" y="76835"/>
                </a:lnTo>
                <a:lnTo>
                  <a:pt x="551920" y="76835"/>
                </a:lnTo>
                <a:lnTo>
                  <a:pt x="552761" y="61245"/>
                </a:lnTo>
                <a:lnTo>
                  <a:pt x="554781" y="33932"/>
                </a:lnTo>
                <a:lnTo>
                  <a:pt x="556998" y="8000"/>
                </a:lnTo>
                <a:lnTo>
                  <a:pt x="105816" y="8000"/>
                </a:lnTo>
                <a:lnTo>
                  <a:pt x="86473" y="7358"/>
                </a:lnTo>
                <a:lnTo>
                  <a:pt x="62390" y="5810"/>
                </a:lnTo>
                <a:lnTo>
                  <a:pt x="33566" y="3357"/>
                </a:lnTo>
                <a:lnTo>
                  <a:pt x="0" y="0"/>
                </a:lnTo>
                <a:close/>
              </a:path>
              <a:path w="558165" h="762000">
                <a:moveTo>
                  <a:pt x="552848" y="673735"/>
                </a:moveTo>
                <a:lnTo>
                  <a:pt x="465226" y="673735"/>
                </a:lnTo>
                <a:lnTo>
                  <a:pt x="465010" y="680997"/>
                </a:lnTo>
                <a:lnTo>
                  <a:pt x="464353" y="690784"/>
                </a:lnTo>
                <a:lnTo>
                  <a:pt x="463244" y="703095"/>
                </a:lnTo>
                <a:lnTo>
                  <a:pt x="461670" y="717931"/>
                </a:lnTo>
                <a:lnTo>
                  <a:pt x="459638" y="734822"/>
                </a:lnTo>
                <a:lnTo>
                  <a:pt x="459003" y="739775"/>
                </a:lnTo>
                <a:lnTo>
                  <a:pt x="557682" y="739775"/>
                </a:lnTo>
                <a:lnTo>
                  <a:pt x="554781" y="702744"/>
                </a:lnTo>
                <a:lnTo>
                  <a:pt x="552848" y="673735"/>
                </a:lnTo>
                <a:close/>
              </a:path>
              <a:path w="558165" h="762000">
                <a:moveTo>
                  <a:pt x="551459" y="473710"/>
                </a:moveTo>
                <a:lnTo>
                  <a:pt x="465226" y="473710"/>
                </a:lnTo>
                <a:lnTo>
                  <a:pt x="465226" y="605409"/>
                </a:lnTo>
                <a:lnTo>
                  <a:pt x="551459" y="605409"/>
                </a:lnTo>
                <a:lnTo>
                  <a:pt x="551459" y="473710"/>
                </a:lnTo>
                <a:close/>
              </a:path>
              <a:path w="558165" h="762000">
                <a:moveTo>
                  <a:pt x="551459" y="274193"/>
                </a:moveTo>
                <a:lnTo>
                  <a:pt x="465226" y="274193"/>
                </a:lnTo>
                <a:lnTo>
                  <a:pt x="465226" y="405003"/>
                </a:lnTo>
                <a:lnTo>
                  <a:pt x="551459" y="405003"/>
                </a:lnTo>
                <a:lnTo>
                  <a:pt x="551459" y="274193"/>
                </a:lnTo>
                <a:close/>
              </a:path>
              <a:path w="558165" h="762000">
                <a:moveTo>
                  <a:pt x="551920" y="76835"/>
                </a:moveTo>
                <a:lnTo>
                  <a:pt x="465226" y="76835"/>
                </a:lnTo>
                <a:lnTo>
                  <a:pt x="465226" y="205867"/>
                </a:lnTo>
                <a:lnTo>
                  <a:pt x="551459" y="205867"/>
                </a:lnTo>
                <a:lnTo>
                  <a:pt x="551459" y="96012"/>
                </a:lnTo>
                <a:lnTo>
                  <a:pt x="551645" y="81938"/>
                </a:lnTo>
                <a:lnTo>
                  <a:pt x="551920" y="76835"/>
                </a:lnTo>
                <a:close/>
              </a:path>
              <a:path w="558165" h="762000">
                <a:moveTo>
                  <a:pt x="557682" y="0"/>
                </a:moveTo>
                <a:lnTo>
                  <a:pt x="528849" y="3357"/>
                </a:lnTo>
                <a:lnTo>
                  <a:pt x="502183" y="5810"/>
                </a:lnTo>
                <a:lnTo>
                  <a:pt x="477708" y="7358"/>
                </a:lnTo>
                <a:lnTo>
                  <a:pt x="455447" y="8000"/>
                </a:lnTo>
                <a:lnTo>
                  <a:pt x="556998" y="8000"/>
                </a:lnTo>
                <a:lnTo>
                  <a:pt x="557682" y="0"/>
                </a:lnTo>
                <a:close/>
              </a:path>
            </a:pathLst>
          </a:custGeom>
          <a:solidFill>
            <a:srgbClr val="467E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47153" y="3404870"/>
            <a:ext cx="821690" cy="813435"/>
          </a:xfrm>
          <a:custGeom>
            <a:avLst/>
            <a:gdLst/>
            <a:ahLst/>
            <a:cxnLst/>
            <a:rect l="l" t="t" r="r" b="b"/>
            <a:pathLst>
              <a:path w="821689" h="813435">
                <a:moveTo>
                  <a:pt x="231279" y="712088"/>
                </a:moveTo>
                <a:lnTo>
                  <a:pt x="248131" y="737830"/>
                </a:lnTo>
                <a:lnTo>
                  <a:pt x="260299" y="763238"/>
                </a:lnTo>
                <a:lnTo>
                  <a:pt x="267780" y="788312"/>
                </a:lnTo>
                <a:lnTo>
                  <a:pt x="270573" y="813053"/>
                </a:lnTo>
                <a:lnTo>
                  <a:pt x="317452" y="809261"/>
                </a:lnTo>
                <a:lnTo>
                  <a:pt x="355857" y="803767"/>
                </a:lnTo>
                <a:lnTo>
                  <a:pt x="407174" y="787526"/>
                </a:lnTo>
                <a:lnTo>
                  <a:pt x="439250" y="743360"/>
                </a:lnTo>
                <a:lnTo>
                  <a:pt x="440305" y="726820"/>
                </a:lnTo>
                <a:lnTo>
                  <a:pt x="322808" y="726820"/>
                </a:lnTo>
                <a:lnTo>
                  <a:pt x="309721" y="725912"/>
                </a:lnTo>
                <a:lnTo>
                  <a:pt x="290102" y="723169"/>
                </a:lnTo>
                <a:lnTo>
                  <a:pt x="263954" y="718569"/>
                </a:lnTo>
                <a:lnTo>
                  <a:pt x="231279" y="712088"/>
                </a:lnTo>
                <a:close/>
              </a:path>
              <a:path w="821689" h="813435">
                <a:moveTo>
                  <a:pt x="557739" y="527684"/>
                </a:moveTo>
                <a:lnTo>
                  <a:pt x="440702" y="527684"/>
                </a:lnTo>
                <a:lnTo>
                  <a:pt x="465074" y="561236"/>
                </a:lnTo>
                <a:lnTo>
                  <a:pt x="493326" y="593786"/>
                </a:lnTo>
                <a:lnTo>
                  <a:pt x="525456" y="625333"/>
                </a:lnTo>
                <a:lnTo>
                  <a:pt x="561463" y="655875"/>
                </a:lnTo>
                <a:lnTo>
                  <a:pt x="601346" y="685411"/>
                </a:lnTo>
                <a:lnTo>
                  <a:pt x="645103" y="713940"/>
                </a:lnTo>
                <a:lnTo>
                  <a:pt x="692732" y="741459"/>
                </a:lnTo>
                <a:lnTo>
                  <a:pt x="744232" y="767968"/>
                </a:lnTo>
                <a:lnTo>
                  <a:pt x="757256" y="745920"/>
                </a:lnTo>
                <a:lnTo>
                  <a:pt x="774424" y="725300"/>
                </a:lnTo>
                <a:lnTo>
                  <a:pt x="795685" y="706157"/>
                </a:lnTo>
                <a:lnTo>
                  <a:pt x="821067" y="688466"/>
                </a:lnTo>
                <a:lnTo>
                  <a:pt x="763345" y="670919"/>
                </a:lnTo>
                <a:lnTo>
                  <a:pt x="710445" y="650155"/>
                </a:lnTo>
                <a:lnTo>
                  <a:pt x="662365" y="626173"/>
                </a:lnTo>
                <a:lnTo>
                  <a:pt x="619100" y="598974"/>
                </a:lnTo>
                <a:lnTo>
                  <a:pt x="580646" y="568557"/>
                </a:lnTo>
                <a:lnTo>
                  <a:pt x="547001" y="534923"/>
                </a:lnTo>
                <a:lnTo>
                  <a:pt x="557739" y="527684"/>
                </a:lnTo>
                <a:close/>
              </a:path>
              <a:path w="821689" h="813435">
                <a:moveTo>
                  <a:pt x="440702" y="332104"/>
                </a:moveTo>
                <a:lnTo>
                  <a:pt x="357644" y="332104"/>
                </a:lnTo>
                <a:lnTo>
                  <a:pt x="357644" y="457199"/>
                </a:lnTo>
                <a:lnTo>
                  <a:pt x="292669" y="503652"/>
                </a:lnTo>
                <a:lnTo>
                  <a:pt x="233486" y="544806"/>
                </a:lnTo>
                <a:lnTo>
                  <a:pt x="180093" y="580661"/>
                </a:lnTo>
                <a:lnTo>
                  <a:pt x="132492" y="611219"/>
                </a:lnTo>
                <a:lnTo>
                  <a:pt x="90682" y="636478"/>
                </a:lnTo>
                <a:lnTo>
                  <a:pt x="54663" y="656439"/>
                </a:lnTo>
                <a:lnTo>
                  <a:pt x="0" y="680465"/>
                </a:lnTo>
                <a:lnTo>
                  <a:pt x="63842" y="758951"/>
                </a:lnTo>
                <a:lnTo>
                  <a:pt x="95754" y="733191"/>
                </a:lnTo>
                <a:lnTo>
                  <a:pt x="131018" y="705876"/>
                </a:lnTo>
                <a:lnTo>
                  <a:pt x="169636" y="677005"/>
                </a:lnTo>
                <a:lnTo>
                  <a:pt x="211607" y="646580"/>
                </a:lnTo>
                <a:lnTo>
                  <a:pt x="256932" y="614599"/>
                </a:lnTo>
                <a:lnTo>
                  <a:pt x="305611" y="581063"/>
                </a:lnTo>
                <a:lnTo>
                  <a:pt x="357644" y="545972"/>
                </a:lnTo>
                <a:lnTo>
                  <a:pt x="440702" y="545972"/>
                </a:lnTo>
                <a:lnTo>
                  <a:pt x="440702" y="527684"/>
                </a:lnTo>
                <a:lnTo>
                  <a:pt x="557739" y="527684"/>
                </a:lnTo>
                <a:lnTo>
                  <a:pt x="562864" y="524230"/>
                </a:lnTo>
                <a:lnTo>
                  <a:pt x="581894" y="511000"/>
                </a:lnTo>
                <a:lnTo>
                  <a:pt x="604115" y="495222"/>
                </a:lnTo>
                <a:lnTo>
                  <a:pt x="625323" y="479932"/>
                </a:lnTo>
                <a:lnTo>
                  <a:pt x="501789" y="479932"/>
                </a:lnTo>
                <a:lnTo>
                  <a:pt x="485458" y="455735"/>
                </a:lnTo>
                <a:lnTo>
                  <a:pt x="469817" y="430942"/>
                </a:lnTo>
                <a:lnTo>
                  <a:pt x="454890" y="405530"/>
                </a:lnTo>
                <a:lnTo>
                  <a:pt x="440702" y="379475"/>
                </a:lnTo>
                <a:lnTo>
                  <a:pt x="440702" y="332104"/>
                </a:lnTo>
                <a:close/>
              </a:path>
              <a:path w="821689" h="813435">
                <a:moveTo>
                  <a:pt x="440702" y="545972"/>
                </a:moveTo>
                <a:lnTo>
                  <a:pt x="357644" y="545972"/>
                </a:lnTo>
                <a:lnTo>
                  <a:pt x="357644" y="696975"/>
                </a:lnTo>
                <a:lnTo>
                  <a:pt x="355814" y="710354"/>
                </a:lnTo>
                <a:lnTo>
                  <a:pt x="349384" y="719804"/>
                </a:lnTo>
                <a:lnTo>
                  <a:pt x="338376" y="725300"/>
                </a:lnTo>
                <a:lnTo>
                  <a:pt x="322808" y="726820"/>
                </a:lnTo>
                <a:lnTo>
                  <a:pt x="440305" y="726820"/>
                </a:lnTo>
                <a:lnTo>
                  <a:pt x="440702" y="720597"/>
                </a:lnTo>
                <a:lnTo>
                  <a:pt x="440702" y="545972"/>
                </a:lnTo>
                <a:close/>
              </a:path>
              <a:path w="821689" h="813435">
                <a:moveTo>
                  <a:pt x="162966" y="344677"/>
                </a:moveTo>
                <a:lnTo>
                  <a:pt x="99568" y="396874"/>
                </a:lnTo>
                <a:lnTo>
                  <a:pt x="127640" y="427735"/>
                </a:lnTo>
                <a:lnTo>
                  <a:pt x="155601" y="460882"/>
                </a:lnTo>
                <a:lnTo>
                  <a:pt x="183451" y="496315"/>
                </a:lnTo>
                <a:lnTo>
                  <a:pt x="211188" y="534034"/>
                </a:lnTo>
                <a:lnTo>
                  <a:pt x="279057" y="480821"/>
                </a:lnTo>
                <a:lnTo>
                  <a:pt x="262452" y="460581"/>
                </a:lnTo>
                <a:lnTo>
                  <a:pt x="242108" y="436435"/>
                </a:lnTo>
                <a:lnTo>
                  <a:pt x="218022" y="408384"/>
                </a:lnTo>
                <a:lnTo>
                  <a:pt x="190195" y="376427"/>
                </a:lnTo>
                <a:lnTo>
                  <a:pt x="174237" y="357743"/>
                </a:lnTo>
                <a:lnTo>
                  <a:pt x="162966" y="344677"/>
                </a:lnTo>
                <a:close/>
              </a:path>
              <a:path w="821689" h="813435">
                <a:moveTo>
                  <a:pt x="653681" y="338454"/>
                </a:moveTo>
                <a:lnTo>
                  <a:pt x="616696" y="378241"/>
                </a:lnTo>
                <a:lnTo>
                  <a:pt x="579069" y="415099"/>
                </a:lnTo>
                <a:lnTo>
                  <a:pt x="540774" y="449004"/>
                </a:lnTo>
                <a:lnTo>
                  <a:pt x="501789" y="479932"/>
                </a:lnTo>
                <a:lnTo>
                  <a:pt x="625323" y="479932"/>
                </a:lnTo>
                <a:lnTo>
                  <a:pt x="658430" y="456275"/>
                </a:lnTo>
                <a:lnTo>
                  <a:pt x="693968" y="440686"/>
                </a:lnTo>
                <a:lnTo>
                  <a:pt x="705334" y="440686"/>
                </a:lnTo>
                <a:lnTo>
                  <a:pt x="713441" y="440592"/>
                </a:lnTo>
                <a:lnTo>
                  <a:pt x="733183" y="429894"/>
                </a:lnTo>
                <a:lnTo>
                  <a:pt x="733183" y="423671"/>
                </a:lnTo>
                <a:lnTo>
                  <a:pt x="731278" y="419988"/>
                </a:lnTo>
                <a:lnTo>
                  <a:pt x="727722" y="416051"/>
                </a:lnTo>
                <a:lnTo>
                  <a:pt x="653681" y="338454"/>
                </a:lnTo>
                <a:close/>
              </a:path>
              <a:path w="821689" h="813435">
                <a:moveTo>
                  <a:pt x="0" y="254888"/>
                </a:moveTo>
                <a:lnTo>
                  <a:pt x="0" y="340232"/>
                </a:lnTo>
                <a:lnTo>
                  <a:pt x="28854" y="337516"/>
                </a:lnTo>
                <a:lnTo>
                  <a:pt x="57372" y="335264"/>
                </a:lnTo>
                <a:lnTo>
                  <a:pt x="85557" y="333464"/>
                </a:lnTo>
                <a:lnTo>
                  <a:pt x="113411" y="332104"/>
                </a:lnTo>
                <a:lnTo>
                  <a:pt x="795667" y="332104"/>
                </a:lnTo>
                <a:lnTo>
                  <a:pt x="795667" y="263397"/>
                </a:lnTo>
                <a:lnTo>
                  <a:pt x="113411" y="263397"/>
                </a:lnTo>
                <a:lnTo>
                  <a:pt x="78691" y="261872"/>
                </a:lnTo>
                <a:lnTo>
                  <a:pt x="48218" y="259953"/>
                </a:lnTo>
                <a:lnTo>
                  <a:pt x="21988" y="257629"/>
                </a:lnTo>
                <a:lnTo>
                  <a:pt x="0" y="254888"/>
                </a:lnTo>
                <a:close/>
              </a:path>
              <a:path w="821689" h="813435">
                <a:moveTo>
                  <a:pt x="795667" y="332104"/>
                </a:moveTo>
                <a:lnTo>
                  <a:pt x="684034" y="332104"/>
                </a:lnTo>
                <a:lnTo>
                  <a:pt x="709942" y="333464"/>
                </a:lnTo>
                <a:lnTo>
                  <a:pt x="737184" y="335264"/>
                </a:lnTo>
                <a:lnTo>
                  <a:pt x="765759" y="337516"/>
                </a:lnTo>
                <a:lnTo>
                  <a:pt x="795667" y="340232"/>
                </a:lnTo>
                <a:lnTo>
                  <a:pt x="795667" y="332104"/>
                </a:lnTo>
                <a:close/>
              </a:path>
              <a:path w="821689" h="813435">
                <a:moveTo>
                  <a:pt x="623119" y="202183"/>
                </a:moveTo>
                <a:lnTo>
                  <a:pt x="539381" y="202183"/>
                </a:lnTo>
                <a:lnTo>
                  <a:pt x="528586" y="263397"/>
                </a:lnTo>
                <a:lnTo>
                  <a:pt x="612533" y="263397"/>
                </a:lnTo>
                <a:lnTo>
                  <a:pt x="623119" y="202183"/>
                </a:lnTo>
                <a:close/>
              </a:path>
              <a:path w="821689" h="813435">
                <a:moveTo>
                  <a:pt x="795667" y="254888"/>
                </a:moveTo>
                <a:lnTo>
                  <a:pt x="773117" y="257629"/>
                </a:lnTo>
                <a:lnTo>
                  <a:pt x="746994" y="259953"/>
                </a:lnTo>
                <a:lnTo>
                  <a:pt x="717300" y="261872"/>
                </a:lnTo>
                <a:lnTo>
                  <a:pt x="684034" y="263397"/>
                </a:lnTo>
                <a:lnTo>
                  <a:pt x="795667" y="263397"/>
                </a:lnTo>
                <a:lnTo>
                  <a:pt x="795667" y="254888"/>
                </a:lnTo>
                <a:close/>
              </a:path>
              <a:path w="821689" h="813435">
                <a:moveTo>
                  <a:pt x="173685" y="126364"/>
                </a:moveTo>
                <a:lnTo>
                  <a:pt x="173685" y="209422"/>
                </a:lnTo>
                <a:lnTo>
                  <a:pt x="241769" y="204279"/>
                </a:lnTo>
                <a:lnTo>
                  <a:pt x="263925" y="202850"/>
                </a:lnTo>
                <a:lnTo>
                  <a:pt x="278155" y="202183"/>
                </a:lnTo>
                <a:lnTo>
                  <a:pt x="623119" y="202183"/>
                </a:lnTo>
                <a:lnTo>
                  <a:pt x="635001" y="133476"/>
                </a:lnTo>
                <a:lnTo>
                  <a:pt x="278155" y="133476"/>
                </a:lnTo>
                <a:lnTo>
                  <a:pt x="253880" y="132526"/>
                </a:lnTo>
                <a:lnTo>
                  <a:pt x="228377" y="131016"/>
                </a:lnTo>
                <a:lnTo>
                  <a:pt x="201645" y="128958"/>
                </a:lnTo>
                <a:lnTo>
                  <a:pt x="173685" y="126364"/>
                </a:lnTo>
                <a:close/>
              </a:path>
              <a:path w="821689" h="813435">
                <a:moveTo>
                  <a:pt x="645272" y="75945"/>
                </a:moveTo>
                <a:lnTo>
                  <a:pt x="560336" y="75945"/>
                </a:lnTo>
                <a:lnTo>
                  <a:pt x="550557" y="133476"/>
                </a:lnTo>
                <a:lnTo>
                  <a:pt x="635001" y="133476"/>
                </a:lnTo>
                <a:lnTo>
                  <a:pt x="642886" y="87883"/>
                </a:lnTo>
                <a:lnTo>
                  <a:pt x="645272" y="75945"/>
                </a:lnTo>
                <a:close/>
              </a:path>
              <a:path w="821689" h="813435">
                <a:moveTo>
                  <a:pt x="150012" y="888"/>
                </a:moveTo>
                <a:lnTo>
                  <a:pt x="150012" y="83057"/>
                </a:lnTo>
                <a:lnTo>
                  <a:pt x="175885" y="80607"/>
                </a:lnTo>
                <a:lnTo>
                  <a:pt x="201252" y="78597"/>
                </a:lnTo>
                <a:lnTo>
                  <a:pt x="226116" y="77039"/>
                </a:lnTo>
                <a:lnTo>
                  <a:pt x="250482" y="75945"/>
                </a:lnTo>
                <a:lnTo>
                  <a:pt x="645272" y="75945"/>
                </a:lnTo>
                <a:lnTo>
                  <a:pt x="647696" y="63811"/>
                </a:lnTo>
                <a:lnTo>
                  <a:pt x="653554" y="41132"/>
                </a:lnTo>
                <a:lnTo>
                  <a:pt x="660460" y="19857"/>
                </a:lnTo>
                <a:lnTo>
                  <a:pt x="665565" y="7112"/>
                </a:lnTo>
                <a:lnTo>
                  <a:pt x="250482" y="7112"/>
                </a:lnTo>
                <a:lnTo>
                  <a:pt x="233151" y="6568"/>
                </a:lnTo>
                <a:lnTo>
                  <a:pt x="210629" y="5333"/>
                </a:lnTo>
                <a:lnTo>
                  <a:pt x="150012" y="888"/>
                </a:lnTo>
                <a:close/>
              </a:path>
              <a:path w="821689" h="813435">
                <a:moveTo>
                  <a:pt x="668413" y="0"/>
                </a:moveTo>
                <a:lnTo>
                  <a:pt x="637167" y="2950"/>
                </a:lnTo>
                <a:lnTo>
                  <a:pt x="609136" y="5127"/>
                </a:lnTo>
                <a:lnTo>
                  <a:pt x="584296" y="6518"/>
                </a:lnTo>
                <a:lnTo>
                  <a:pt x="562622" y="7112"/>
                </a:lnTo>
                <a:lnTo>
                  <a:pt x="665565" y="7112"/>
                </a:lnTo>
                <a:lnTo>
                  <a:pt x="668413" y="0"/>
                </a:lnTo>
                <a:close/>
              </a:path>
            </a:pathLst>
          </a:custGeom>
          <a:solidFill>
            <a:srgbClr val="467E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118616" y="4524755"/>
            <a:ext cx="321945" cy="321945"/>
          </a:xfrm>
          <a:custGeom>
            <a:avLst/>
            <a:gdLst/>
            <a:ahLst/>
            <a:cxnLst/>
            <a:rect l="l" t="t" r="r" b="b"/>
            <a:pathLst>
              <a:path w="321944" h="321945">
                <a:moveTo>
                  <a:pt x="160781" y="0"/>
                </a:moveTo>
                <a:lnTo>
                  <a:pt x="109962" y="8199"/>
                </a:lnTo>
                <a:lnTo>
                  <a:pt x="65825" y="31028"/>
                </a:lnTo>
                <a:lnTo>
                  <a:pt x="31021" y="65836"/>
                </a:lnTo>
                <a:lnTo>
                  <a:pt x="8196" y="109971"/>
                </a:lnTo>
                <a:lnTo>
                  <a:pt x="0" y="160782"/>
                </a:lnTo>
                <a:lnTo>
                  <a:pt x="8196" y="211592"/>
                </a:lnTo>
                <a:lnTo>
                  <a:pt x="31021" y="255727"/>
                </a:lnTo>
                <a:lnTo>
                  <a:pt x="65825" y="290535"/>
                </a:lnTo>
                <a:lnTo>
                  <a:pt x="109962" y="313364"/>
                </a:lnTo>
                <a:lnTo>
                  <a:pt x="160781" y="321564"/>
                </a:lnTo>
                <a:lnTo>
                  <a:pt x="211592" y="313364"/>
                </a:lnTo>
                <a:lnTo>
                  <a:pt x="255727" y="290535"/>
                </a:lnTo>
                <a:lnTo>
                  <a:pt x="290535" y="255727"/>
                </a:lnTo>
                <a:lnTo>
                  <a:pt x="313364" y="211592"/>
                </a:lnTo>
                <a:lnTo>
                  <a:pt x="321564" y="160782"/>
                </a:lnTo>
                <a:lnTo>
                  <a:pt x="313364" y="109971"/>
                </a:lnTo>
                <a:lnTo>
                  <a:pt x="290535" y="65836"/>
                </a:lnTo>
                <a:lnTo>
                  <a:pt x="255727" y="31028"/>
                </a:lnTo>
                <a:lnTo>
                  <a:pt x="211592" y="8199"/>
                </a:lnTo>
                <a:lnTo>
                  <a:pt x="160781" y="0"/>
                </a:lnTo>
                <a:close/>
              </a:path>
            </a:pathLst>
          </a:custGeom>
          <a:solidFill>
            <a:srgbClr val="DEEB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118616" y="4524755"/>
            <a:ext cx="321945" cy="321945"/>
          </a:xfrm>
          <a:custGeom>
            <a:avLst/>
            <a:gdLst/>
            <a:ahLst/>
            <a:cxnLst/>
            <a:rect l="l" t="t" r="r" b="b"/>
            <a:pathLst>
              <a:path w="321944" h="321945">
                <a:moveTo>
                  <a:pt x="0" y="160782"/>
                </a:moveTo>
                <a:lnTo>
                  <a:pt x="8196" y="109971"/>
                </a:lnTo>
                <a:lnTo>
                  <a:pt x="31021" y="65836"/>
                </a:lnTo>
                <a:lnTo>
                  <a:pt x="65825" y="31028"/>
                </a:lnTo>
                <a:lnTo>
                  <a:pt x="109962" y="8199"/>
                </a:lnTo>
                <a:lnTo>
                  <a:pt x="160781" y="0"/>
                </a:lnTo>
                <a:lnTo>
                  <a:pt x="211592" y="8199"/>
                </a:lnTo>
                <a:lnTo>
                  <a:pt x="255727" y="31028"/>
                </a:lnTo>
                <a:lnTo>
                  <a:pt x="290535" y="65836"/>
                </a:lnTo>
                <a:lnTo>
                  <a:pt x="313364" y="109971"/>
                </a:lnTo>
                <a:lnTo>
                  <a:pt x="321564" y="160782"/>
                </a:lnTo>
                <a:lnTo>
                  <a:pt x="313364" y="211592"/>
                </a:lnTo>
                <a:lnTo>
                  <a:pt x="290535" y="255727"/>
                </a:lnTo>
                <a:lnTo>
                  <a:pt x="255727" y="290535"/>
                </a:lnTo>
                <a:lnTo>
                  <a:pt x="211592" y="313364"/>
                </a:lnTo>
                <a:lnTo>
                  <a:pt x="160781" y="321564"/>
                </a:lnTo>
                <a:lnTo>
                  <a:pt x="109962" y="313364"/>
                </a:lnTo>
                <a:lnTo>
                  <a:pt x="65825" y="290535"/>
                </a:lnTo>
                <a:lnTo>
                  <a:pt x="31021" y="255727"/>
                </a:lnTo>
                <a:lnTo>
                  <a:pt x="8196" y="211592"/>
                </a:lnTo>
                <a:lnTo>
                  <a:pt x="0" y="160782"/>
                </a:lnTo>
                <a:close/>
              </a:path>
            </a:pathLst>
          </a:custGeom>
          <a:ln w="57912">
            <a:solidFill>
              <a:srgbClr val="DEEB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3962400" y="457200"/>
            <a:ext cx="5589271" cy="62125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40385" indent="-457200">
              <a:lnSpc>
                <a:spcPct val="100000"/>
              </a:lnSpc>
              <a:spcBef>
                <a:spcPts val="105"/>
              </a:spcBef>
              <a:buFont typeface="Wingdings" panose="05000000000000000000" pitchFamily="2" charset="2"/>
              <a:buChar char="u"/>
            </a:pP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目</a:t>
            </a:r>
            <a:r>
              <a:rPr sz="3200" spc="-355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标</a:t>
            </a:r>
            <a:endParaRPr sz="3200" dirty="0">
              <a:latin typeface="微软雅黑" panose="020B0503020204020204" charset="-122"/>
              <a:cs typeface="微软雅黑" panose="020B0503020204020204" charset="-122"/>
            </a:endParaRPr>
          </a:p>
          <a:p>
            <a:pPr marL="469265" marR="5080" indent="-457200">
              <a:lnSpc>
                <a:spcPts val="9520"/>
              </a:lnSpc>
              <a:spcBef>
                <a:spcPts val="65"/>
              </a:spcBef>
              <a:buFont typeface="Wingdings" panose="05000000000000000000" pitchFamily="2" charset="2"/>
              <a:buChar char="u"/>
            </a:pP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抽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样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设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计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与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监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测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对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象</a:t>
            </a:r>
            <a:endParaRPr lang="en-US" sz="3200" dirty="0">
              <a:solidFill>
                <a:srgbClr val="252525"/>
              </a:solidFill>
              <a:latin typeface="微软雅黑" panose="020B0503020204020204" charset="-122"/>
              <a:cs typeface="微软雅黑" panose="020B0503020204020204" charset="-122"/>
            </a:endParaRPr>
          </a:p>
          <a:p>
            <a:pPr marL="469265" marR="5080" indent="-457200">
              <a:lnSpc>
                <a:spcPts val="9520"/>
              </a:lnSpc>
              <a:spcBef>
                <a:spcPts val="65"/>
              </a:spcBef>
              <a:buFont typeface="Wingdings" panose="05000000000000000000" pitchFamily="2" charset="2"/>
              <a:buChar char="u"/>
            </a:pP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监</a:t>
            </a:r>
            <a:r>
              <a:rPr sz="3200" spc="-355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测</a:t>
            </a:r>
            <a:r>
              <a:rPr sz="3200" spc="-355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内</a:t>
            </a:r>
            <a:r>
              <a:rPr sz="3200" spc="-355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容</a:t>
            </a:r>
            <a:r>
              <a:rPr sz="3200" spc="-355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与</a:t>
            </a:r>
            <a:r>
              <a:rPr sz="3200" spc="-355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方</a:t>
            </a:r>
            <a:r>
              <a:rPr sz="3200" spc="-355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法</a:t>
            </a:r>
            <a:endParaRPr sz="3200" dirty="0">
              <a:latin typeface="微软雅黑" panose="020B0503020204020204" charset="-122"/>
              <a:cs typeface="微软雅黑" panose="020B0503020204020204" charset="-122"/>
            </a:endParaRPr>
          </a:p>
          <a:p>
            <a:pPr marL="540385" indent="-457200">
              <a:lnSpc>
                <a:spcPct val="100000"/>
              </a:lnSpc>
              <a:spcBef>
                <a:spcPts val="3210"/>
              </a:spcBef>
              <a:buFont typeface="Wingdings" panose="05000000000000000000" pitchFamily="2" charset="2"/>
              <a:buChar char="u"/>
            </a:pPr>
            <a:r>
              <a:rPr sz="3200" spc="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数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spc="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据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spc="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收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spc="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集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spc="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与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spc="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管</a:t>
            </a:r>
            <a:r>
              <a:rPr sz="3200" spc="-36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spc="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理</a:t>
            </a:r>
            <a:endParaRPr sz="3200" dirty="0">
              <a:latin typeface="微软雅黑" panose="020B0503020204020204" charset="-122"/>
              <a:cs typeface="微软雅黑" panose="020B0503020204020204" charset="-122"/>
            </a:endParaRPr>
          </a:p>
          <a:p>
            <a:pPr marL="571500" indent="-571500">
              <a:lnSpc>
                <a:spcPct val="100000"/>
              </a:lnSpc>
              <a:spcBef>
                <a:spcPts val="45"/>
              </a:spcBef>
              <a:buFont typeface="Wingdings" panose="05000000000000000000" pitchFamily="2" charset="2"/>
              <a:buChar char="u"/>
            </a:pPr>
            <a:endParaRPr sz="3800" dirty="0">
              <a:latin typeface="Times New Roman" panose="02020603050405020304"/>
              <a:cs typeface="Times New Roman" panose="02020603050405020304"/>
            </a:endParaRPr>
          </a:p>
          <a:p>
            <a:pPr marL="540385" indent="-457200">
              <a:lnSpc>
                <a:spcPct val="100000"/>
              </a:lnSpc>
              <a:buFont typeface="Wingdings" panose="05000000000000000000" pitchFamily="2" charset="2"/>
              <a:buChar char="u"/>
            </a:pP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质</a:t>
            </a:r>
            <a:r>
              <a:rPr sz="3200" spc="-38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量</a:t>
            </a:r>
            <a:r>
              <a:rPr sz="3200" spc="-38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控</a:t>
            </a:r>
            <a:r>
              <a:rPr sz="3200" spc="-38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制</a:t>
            </a:r>
            <a:endParaRPr sz="3200" dirty="0">
              <a:latin typeface="微软雅黑" panose="020B0503020204020204" charset="-122"/>
              <a:cs typeface="微软雅黑" panose="020B0503020204020204" charset="-122"/>
            </a:endParaRPr>
          </a:p>
          <a:p>
            <a:pPr marL="685800" indent="-685800">
              <a:lnSpc>
                <a:spcPct val="100000"/>
              </a:lnSpc>
              <a:spcBef>
                <a:spcPts val="45"/>
              </a:spcBef>
              <a:buFont typeface="Wingdings" panose="05000000000000000000" pitchFamily="2" charset="2"/>
              <a:buChar char="u"/>
            </a:pPr>
            <a:endParaRPr sz="5100" dirty="0">
              <a:latin typeface="Times New Roman" panose="02020603050405020304"/>
              <a:cs typeface="Times New Roman" panose="02020603050405020304"/>
            </a:endParaRPr>
          </a:p>
          <a:p>
            <a:pPr marL="534670" indent="-457200">
              <a:lnSpc>
                <a:spcPct val="100000"/>
              </a:lnSpc>
              <a:spcBef>
                <a:spcPts val="5"/>
              </a:spcBef>
              <a:buFont typeface="Wingdings" panose="05000000000000000000" pitchFamily="2" charset="2"/>
              <a:buChar char="u"/>
            </a:pPr>
            <a:r>
              <a:rPr sz="3200" spc="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组</a:t>
            </a:r>
            <a:r>
              <a:rPr sz="3200" spc="-385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spc="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织</a:t>
            </a:r>
            <a:r>
              <a:rPr sz="3200" spc="-385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spc="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实</a:t>
            </a:r>
            <a:r>
              <a:rPr sz="3200" spc="-385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spc="0" dirty="0">
                <a:solidFill>
                  <a:srgbClr val="252525"/>
                </a:solidFill>
                <a:latin typeface="微软雅黑" panose="020B0503020204020204" charset="-122"/>
                <a:cs typeface="微软雅黑" panose="020B0503020204020204" charset="-122"/>
              </a:rPr>
              <a:t>施</a:t>
            </a:r>
            <a:endParaRPr sz="32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9144" y="1114044"/>
            <a:ext cx="5887720" cy="1042669"/>
          </a:xfrm>
          <a:prstGeom prst="rect">
            <a:avLst/>
          </a:prstGeom>
          <a:ln w="9144">
            <a:solidFill>
              <a:srgbClr val="5B9BD4"/>
            </a:solidFill>
          </a:ln>
        </p:spPr>
        <p:txBody>
          <a:bodyPr vert="horz" wrap="square" lIns="0" tIns="100965" rIns="0" bIns="0" rtlCol="0">
            <a:spAutoFit/>
          </a:bodyPr>
          <a:lstStyle/>
          <a:p>
            <a:pPr marL="90170" marR="302260" algn="just">
              <a:lnSpc>
                <a:spcPct val="100000"/>
              </a:lnSpc>
              <a:spcBef>
                <a:spcPts val="795"/>
              </a:spcBef>
            </a:pPr>
            <a:r>
              <a:rPr sz="1800" b="1" dirty="0">
                <a:latin typeface="微软雅黑" panose="020B0503020204020204" charset="-122"/>
                <a:cs typeface="微软雅黑" panose="020B0503020204020204" charset="-122"/>
              </a:rPr>
              <a:t>各级疾控中心要严格按照技术方案和工作手册要求开展 监测，针对抽样、现场调查、实验室检测、数据录入和 分析等全过程开展质量控制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95500" y="1114044"/>
            <a:ext cx="1324610" cy="1042669"/>
          </a:xfrm>
          <a:prstGeom prst="rect">
            <a:avLst/>
          </a:prstGeom>
          <a:solidFill>
            <a:srgbClr val="A4A4A4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FFFFFF"/>
                </a:solidFill>
                <a:latin typeface="Impact" panose="020B0806030902050204"/>
                <a:cs typeface="Impact" panose="020B0806030902050204"/>
              </a:rPr>
              <a:t>1</a:t>
            </a:r>
            <a:endParaRPr sz="2400">
              <a:latin typeface="Impact" panose="020B0806030902050204"/>
              <a:cs typeface="Impact" panose="020B080603090205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95500" y="2458211"/>
            <a:ext cx="1324610" cy="1076325"/>
          </a:xfrm>
          <a:prstGeom prst="rect">
            <a:avLst/>
          </a:prstGeom>
          <a:solidFill>
            <a:srgbClr val="EC7C30"/>
          </a:solidFill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2400">
              <a:latin typeface="Times New Roman" panose="02020603050405020304"/>
              <a:cs typeface="Times New Roman" panose="02020603050405020304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FFFFFF"/>
                </a:solidFill>
                <a:latin typeface="Impact" panose="020B0806030902050204"/>
                <a:cs typeface="Impact" panose="020B0806030902050204"/>
              </a:rPr>
              <a:t>2</a:t>
            </a:r>
            <a:endParaRPr sz="2400">
              <a:latin typeface="Impact" panose="020B0806030902050204"/>
              <a:cs typeface="Impact" panose="020B080603090205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95500" y="3948684"/>
            <a:ext cx="1362710" cy="1028700"/>
          </a:xfrm>
          <a:prstGeom prst="rect">
            <a:avLst/>
          </a:prstGeom>
          <a:solidFill>
            <a:srgbClr val="DD221F"/>
          </a:solidFill>
        </p:spPr>
        <p:txBody>
          <a:bodyPr vert="horz" wrap="square" lIns="0" tIns="3289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90"/>
              </a:spcBef>
            </a:pPr>
            <a:r>
              <a:rPr sz="2400" dirty="0">
                <a:solidFill>
                  <a:srgbClr val="FFFFFF"/>
                </a:solidFill>
                <a:latin typeface="Impact" panose="020B0806030902050204"/>
                <a:cs typeface="Impact" panose="020B0806030902050204"/>
              </a:rPr>
              <a:t>3</a:t>
            </a:r>
            <a:endParaRPr sz="2400">
              <a:latin typeface="Impact" panose="020B0806030902050204"/>
              <a:cs typeface="Impact" panose="020B080603090205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19144" y="3934967"/>
            <a:ext cx="5887720" cy="1042669"/>
          </a:xfrm>
          <a:prstGeom prst="rect">
            <a:avLst/>
          </a:prstGeom>
          <a:ln w="9144">
            <a:solidFill>
              <a:srgbClr val="5B9BD4"/>
            </a:solidFill>
          </a:ln>
        </p:spPr>
        <p:txBody>
          <a:bodyPr vert="horz" wrap="square" lIns="0" tIns="238125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875"/>
              </a:spcBef>
            </a:pPr>
            <a:r>
              <a:rPr sz="1800" b="1" spc="-5" dirty="0">
                <a:latin typeface="微软雅黑" panose="020B0503020204020204" charset="-122"/>
                <a:cs typeface="微软雅黑" panose="020B0503020204020204" charset="-122"/>
              </a:rPr>
              <a:t>样本检测工作应使用符合要求的检测仪器设备并通过国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 marL="90170">
              <a:lnSpc>
                <a:spcPct val="100000"/>
              </a:lnSpc>
            </a:pPr>
            <a:r>
              <a:rPr sz="1800" b="1" dirty="0">
                <a:latin typeface="微软雅黑" panose="020B0503020204020204" charset="-122"/>
                <a:cs typeface="微软雅黑" panose="020B0503020204020204" charset="-122"/>
              </a:rPr>
              <a:t>家盲样考核和现场实施阶段</a:t>
            </a:r>
            <a:r>
              <a:rPr sz="1800" b="1" spc="0" dirty="0">
                <a:latin typeface="微软雅黑" panose="020B0503020204020204" charset="-122"/>
                <a:cs typeface="微软雅黑" panose="020B0503020204020204" charset="-122"/>
              </a:rPr>
              <a:t>的5</a:t>
            </a:r>
            <a:r>
              <a:rPr sz="1800" b="1" dirty="0">
                <a:latin typeface="微软雅黑" panose="020B0503020204020204" charset="-122"/>
                <a:cs typeface="微软雅黑" panose="020B0503020204020204" charset="-122"/>
              </a:rPr>
              <a:t>%实验室检测样本复核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19144" y="2458211"/>
            <a:ext cx="5887720" cy="1041400"/>
          </a:xfrm>
          <a:prstGeom prst="rect">
            <a:avLst/>
          </a:prstGeom>
          <a:ln w="9144">
            <a:solidFill>
              <a:srgbClr val="5B9BD4"/>
            </a:solidFill>
          </a:ln>
        </p:spPr>
        <p:txBody>
          <a:bodyPr vert="horz" wrap="square" lIns="0" tIns="236854" rIns="0" bIns="0" rtlCol="0">
            <a:spAutoFit/>
          </a:bodyPr>
          <a:lstStyle/>
          <a:p>
            <a:pPr marL="90170" marR="73660">
              <a:lnSpc>
                <a:spcPct val="100000"/>
              </a:lnSpc>
              <a:spcBef>
                <a:spcPts val="1865"/>
              </a:spcBef>
            </a:pPr>
            <a:r>
              <a:rPr sz="1800" b="1" dirty="0">
                <a:latin typeface="微软雅黑" panose="020B0503020204020204" charset="-122"/>
                <a:cs typeface="微软雅黑" panose="020B0503020204020204" charset="-122"/>
              </a:rPr>
              <a:t>现场调查工作要科学确定监测对象，做好问卷调查沟通， 确保录入准确及时，落实数据审核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7880" y="362204"/>
            <a:ext cx="83629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质量控制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文本框 10"/>
          <p:cNvSpPr txBox="1"/>
          <p:nvPr/>
        </p:nvSpPr>
        <p:spPr>
          <a:xfrm>
            <a:off x="2095500" y="5638800"/>
            <a:ext cx="8724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</a:rPr>
              <a:t>2024</a:t>
            </a:r>
            <a:r>
              <a:rPr lang="zh-CN" altLang="en-US" b="1" dirty="0">
                <a:solidFill>
                  <a:srgbClr val="FF0000"/>
                </a:solidFill>
              </a:rPr>
              <a:t>年云南省为接受国家级督导的监测点之一，督导重点为实验室采样、检测、运输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5000" y="1642872"/>
            <a:ext cx="245110" cy="1526540"/>
          </a:xfrm>
          <a:custGeom>
            <a:avLst/>
            <a:gdLst/>
            <a:ahLst/>
            <a:cxnLst/>
            <a:rect l="l" t="t" r="r" b="b"/>
            <a:pathLst>
              <a:path w="245110" h="1526539">
                <a:moveTo>
                  <a:pt x="244601" y="0"/>
                </a:moveTo>
                <a:lnTo>
                  <a:pt x="244601" y="1526413"/>
                </a:lnTo>
                <a:lnTo>
                  <a:pt x="0" y="1526413"/>
                </a:lnTo>
              </a:path>
            </a:pathLst>
          </a:custGeom>
          <a:ln w="12192">
            <a:solidFill>
              <a:srgbClr val="467A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958840" y="1642872"/>
            <a:ext cx="4078604" cy="3053080"/>
          </a:xfrm>
          <a:custGeom>
            <a:avLst/>
            <a:gdLst/>
            <a:ahLst/>
            <a:cxnLst/>
            <a:rect l="l" t="t" r="r" b="b"/>
            <a:pathLst>
              <a:path w="4078604" h="3053079">
                <a:moveTo>
                  <a:pt x="0" y="0"/>
                </a:moveTo>
                <a:lnTo>
                  <a:pt x="0" y="2722372"/>
                </a:lnTo>
                <a:lnTo>
                  <a:pt x="4078478" y="2722372"/>
                </a:lnTo>
                <a:lnTo>
                  <a:pt x="4078478" y="3052826"/>
                </a:lnTo>
              </a:path>
            </a:pathLst>
          </a:custGeom>
          <a:ln w="12192">
            <a:solidFill>
              <a:srgbClr val="467A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958840" y="1642872"/>
            <a:ext cx="160655" cy="3053080"/>
          </a:xfrm>
          <a:custGeom>
            <a:avLst/>
            <a:gdLst/>
            <a:ahLst/>
            <a:cxnLst/>
            <a:rect l="l" t="t" r="r" b="b"/>
            <a:pathLst>
              <a:path w="160654" h="3053079">
                <a:moveTo>
                  <a:pt x="0" y="0"/>
                </a:moveTo>
                <a:lnTo>
                  <a:pt x="0" y="2722372"/>
                </a:lnTo>
                <a:lnTo>
                  <a:pt x="160147" y="2722372"/>
                </a:lnTo>
                <a:lnTo>
                  <a:pt x="160147" y="3052826"/>
                </a:lnTo>
              </a:path>
            </a:pathLst>
          </a:custGeom>
          <a:ln w="12192">
            <a:solidFill>
              <a:srgbClr val="467A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045207" y="1642872"/>
            <a:ext cx="3914775" cy="3053080"/>
          </a:xfrm>
          <a:custGeom>
            <a:avLst/>
            <a:gdLst/>
            <a:ahLst/>
            <a:cxnLst/>
            <a:rect l="l" t="t" r="r" b="b"/>
            <a:pathLst>
              <a:path w="3914775" h="3053079">
                <a:moveTo>
                  <a:pt x="3914521" y="0"/>
                </a:moveTo>
                <a:lnTo>
                  <a:pt x="3914521" y="2722372"/>
                </a:lnTo>
                <a:lnTo>
                  <a:pt x="0" y="2722372"/>
                </a:lnTo>
                <a:lnTo>
                  <a:pt x="0" y="3052826"/>
                </a:lnTo>
              </a:path>
            </a:pathLst>
          </a:custGeom>
          <a:ln w="12192">
            <a:solidFill>
              <a:srgbClr val="467A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591811" y="227075"/>
            <a:ext cx="2735580" cy="1416050"/>
          </a:xfrm>
          <a:custGeom>
            <a:avLst/>
            <a:gdLst/>
            <a:ahLst/>
            <a:cxnLst/>
            <a:rect l="l" t="t" r="r" b="b"/>
            <a:pathLst>
              <a:path w="2735579" h="1416050">
                <a:moveTo>
                  <a:pt x="0" y="1415796"/>
                </a:moveTo>
                <a:lnTo>
                  <a:pt x="2735580" y="1415796"/>
                </a:lnTo>
                <a:lnTo>
                  <a:pt x="2735580" y="0"/>
                </a:lnTo>
                <a:lnTo>
                  <a:pt x="0" y="0"/>
                </a:lnTo>
                <a:lnTo>
                  <a:pt x="0" y="1415796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591811" y="227075"/>
            <a:ext cx="2735580" cy="1416050"/>
          </a:xfrm>
          <a:custGeom>
            <a:avLst/>
            <a:gdLst/>
            <a:ahLst/>
            <a:cxnLst/>
            <a:rect l="l" t="t" r="r" b="b"/>
            <a:pathLst>
              <a:path w="2735579" h="1416050">
                <a:moveTo>
                  <a:pt x="0" y="1415796"/>
                </a:moveTo>
                <a:lnTo>
                  <a:pt x="2735580" y="1415796"/>
                </a:lnTo>
                <a:lnTo>
                  <a:pt x="2735580" y="0"/>
                </a:lnTo>
                <a:lnTo>
                  <a:pt x="0" y="0"/>
                </a:lnTo>
                <a:lnTo>
                  <a:pt x="0" y="1415796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904359" y="498805"/>
            <a:ext cx="2110740" cy="651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100" b="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质量控制</a:t>
            </a:r>
            <a:endParaRPr sz="41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138928" y="1328927"/>
            <a:ext cx="2461260" cy="471170"/>
          </a:xfrm>
          <a:custGeom>
            <a:avLst/>
            <a:gdLst/>
            <a:ahLst/>
            <a:cxnLst/>
            <a:rect l="l" t="t" r="r" b="b"/>
            <a:pathLst>
              <a:path w="2461259" h="471169">
                <a:moveTo>
                  <a:pt x="0" y="470915"/>
                </a:moveTo>
                <a:lnTo>
                  <a:pt x="2461260" y="470915"/>
                </a:lnTo>
                <a:lnTo>
                  <a:pt x="2461260" y="0"/>
                </a:lnTo>
                <a:lnTo>
                  <a:pt x="0" y="0"/>
                </a:lnTo>
                <a:lnTo>
                  <a:pt x="0" y="470915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138928" y="1328927"/>
            <a:ext cx="2461260" cy="471170"/>
          </a:xfrm>
          <a:custGeom>
            <a:avLst/>
            <a:gdLst/>
            <a:ahLst/>
            <a:cxnLst/>
            <a:rect l="l" t="t" r="r" b="b"/>
            <a:pathLst>
              <a:path w="2461259" h="471169">
                <a:moveTo>
                  <a:pt x="0" y="470915"/>
                </a:moveTo>
                <a:lnTo>
                  <a:pt x="2461260" y="470915"/>
                </a:lnTo>
                <a:lnTo>
                  <a:pt x="2461260" y="0"/>
                </a:lnTo>
                <a:lnTo>
                  <a:pt x="0" y="0"/>
                </a:lnTo>
                <a:lnTo>
                  <a:pt x="0" y="470915"/>
                </a:lnTo>
                <a:close/>
              </a:path>
            </a:pathLst>
          </a:custGeom>
          <a:ln w="12192">
            <a:solidFill>
              <a:srgbClr val="5B9B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6066790" y="1362336"/>
            <a:ext cx="1397000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>
                <a:latin typeface="微软雅黑" panose="020B0503020204020204" charset="-122"/>
              </a:rPr>
              <a:t>全过程</a:t>
            </a:r>
            <a:endParaRPr sz="2200" spc="-5" dirty="0">
              <a:latin typeface="微软雅黑" panose="020B0503020204020204" charset="-122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13587" y="4695444"/>
            <a:ext cx="3063240" cy="2011680"/>
          </a:xfrm>
          <a:custGeom>
            <a:avLst/>
            <a:gdLst/>
            <a:ahLst/>
            <a:cxnLst/>
            <a:rect l="l" t="t" r="r" b="b"/>
            <a:pathLst>
              <a:path w="3063240" h="2011679">
                <a:moveTo>
                  <a:pt x="0" y="2011679"/>
                </a:moveTo>
                <a:lnTo>
                  <a:pt x="3063240" y="2011679"/>
                </a:lnTo>
                <a:lnTo>
                  <a:pt x="3063240" y="0"/>
                </a:lnTo>
                <a:lnTo>
                  <a:pt x="0" y="0"/>
                </a:lnTo>
                <a:lnTo>
                  <a:pt x="0" y="2011679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13587" y="4695444"/>
            <a:ext cx="3063240" cy="2011680"/>
          </a:xfrm>
          <a:custGeom>
            <a:avLst/>
            <a:gdLst/>
            <a:ahLst/>
            <a:cxnLst/>
            <a:rect l="l" t="t" r="r" b="b"/>
            <a:pathLst>
              <a:path w="3063240" h="2011679">
                <a:moveTo>
                  <a:pt x="0" y="2011679"/>
                </a:moveTo>
                <a:lnTo>
                  <a:pt x="3063240" y="2011679"/>
                </a:lnTo>
                <a:lnTo>
                  <a:pt x="3063240" y="0"/>
                </a:lnTo>
                <a:lnTo>
                  <a:pt x="0" y="0"/>
                </a:lnTo>
                <a:lnTo>
                  <a:pt x="0" y="2011679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231493" y="4862576"/>
            <a:ext cx="1625600" cy="1336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9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项目设计、抽样 盲样考核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 marL="127000" marR="118745" algn="ctr">
              <a:lnSpc>
                <a:spcPts val="2580"/>
              </a:lnSpc>
              <a:spcBef>
                <a:spcPts val="155"/>
              </a:spcBef>
            </a:pPr>
            <a:r>
              <a:rPr sz="18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系统地培训 问卷逻辑校验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637410" y="6213347"/>
            <a:ext cx="2461260" cy="472440"/>
          </a:xfrm>
          <a:custGeom>
            <a:avLst/>
            <a:gdLst/>
            <a:ahLst/>
            <a:cxnLst/>
            <a:rect l="l" t="t" r="r" b="b"/>
            <a:pathLst>
              <a:path w="2461260" h="472440">
                <a:moveTo>
                  <a:pt x="0" y="472439"/>
                </a:moveTo>
                <a:lnTo>
                  <a:pt x="2461260" y="472439"/>
                </a:lnTo>
                <a:lnTo>
                  <a:pt x="2461260" y="0"/>
                </a:lnTo>
                <a:lnTo>
                  <a:pt x="0" y="0"/>
                </a:lnTo>
                <a:lnTo>
                  <a:pt x="0" y="472439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1408175" y="6213347"/>
            <a:ext cx="2461260" cy="397544"/>
          </a:xfrm>
          <a:prstGeom prst="rect">
            <a:avLst/>
          </a:prstGeom>
          <a:ln w="12192">
            <a:solidFill>
              <a:srgbClr val="5B9BD4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460"/>
              </a:spcBef>
            </a:pPr>
            <a:r>
              <a:rPr lang="zh-CN" altLang="en-US" sz="2200" spc="-5" dirty="0">
                <a:latin typeface="微软雅黑" panose="020B0503020204020204" charset="-122"/>
                <a:ea typeface="微软雅黑" panose="020B0503020204020204" charset="-122"/>
              </a:rPr>
              <a:t>调查</a:t>
            </a:r>
            <a:r>
              <a:rPr sz="2200" spc="-5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前</a:t>
            </a:r>
            <a:endParaRPr sz="2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346447" y="4695444"/>
            <a:ext cx="3545204" cy="2078989"/>
          </a:xfrm>
          <a:custGeom>
            <a:avLst/>
            <a:gdLst/>
            <a:ahLst/>
            <a:cxnLst/>
            <a:rect l="l" t="t" r="r" b="b"/>
            <a:pathLst>
              <a:path w="3545204" h="2078990">
                <a:moveTo>
                  <a:pt x="0" y="2078735"/>
                </a:moveTo>
                <a:lnTo>
                  <a:pt x="3544824" y="2078735"/>
                </a:lnTo>
                <a:lnTo>
                  <a:pt x="3544824" y="0"/>
                </a:lnTo>
                <a:lnTo>
                  <a:pt x="0" y="0"/>
                </a:lnTo>
                <a:lnTo>
                  <a:pt x="0" y="2078735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346447" y="4695444"/>
            <a:ext cx="3545204" cy="2078989"/>
          </a:xfrm>
          <a:custGeom>
            <a:avLst/>
            <a:gdLst/>
            <a:ahLst/>
            <a:cxnLst/>
            <a:rect l="l" t="t" r="r" b="b"/>
            <a:pathLst>
              <a:path w="3545204" h="2078990">
                <a:moveTo>
                  <a:pt x="0" y="2078735"/>
                </a:moveTo>
                <a:lnTo>
                  <a:pt x="3544824" y="2078735"/>
                </a:lnTo>
                <a:lnTo>
                  <a:pt x="3544824" y="0"/>
                </a:lnTo>
                <a:lnTo>
                  <a:pt x="0" y="0"/>
                </a:lnTo>
                <a:lnTo>
                  <a:pt x="0" y="2078735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4734814" y="4774819"/>
            <a:ext cx="2768600" cy="126047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 indent="228600">
              <a:lnSpc>
                <a:spcPts val="1800"/>
              </a:lnSpc>
              <a:spcBef>
                <a:spcPts val="460"/>
              </a:spcBef>
            </a:pPr>
            <a:r>
              <a:rPr sz="18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问卷：现场督导、检查 在线查看、审核、回访修改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沟通交流、答疑解惑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sz="18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仪器校准、检测复核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798820" y="6227064"/>
            <a:ext cx="2463165" cy="472440"/>
          </a:xfrm>
          <a:custGeom>
            <a:avLst/>
            <a:gdLst/>
            <a:ahLst/>
            <a:cxnLst/>
            <a:rect l="l" t="t" r="r" b="b"/>
            <a:pathLst>
              <a:path w="2463165" h="472440">
                <a:moveTo>
                  <a:pt x="0" y="472440"/>
                </a:moveTo>
                <a:lnTo>
                  <a:pt x="2462783" y="472440"/>
                </a:lnTo>
                <a:lnTo>
                  <a:pt x="2462783" y="0"/>
                </a:lnTo>
                <a:lnTo>
                  <a:pt x="0" y="0"/>
                </a:lnTo>
                <a:lnTo>
                  <a:pt x="0" y="472440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5798820" y="6227064"/>
            <a:ext cx="2463165" cy="396904"/>
          </a:xfrm>
          <a:prstGeom prst="rect">
            <a:avLst/>
          </a:prstGeom>
          <a:ln w="12192">
            <a:solidFill>
              <a:srgbClr val="5B9BD4"/>
            </a:solidFill>
          </a:ln>
        </p:spPr>
        <p:txBody>
          <a:bodyPr vert="horz" wrap="square" lIns="0" tIns="5778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455"/>
              </a:spcBef>
            </a:pPr>
            <a:r>
              <a:rPr lang="zh-CN" altLang="en-US" sz="2200" spc="-5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现场调查</a:t>
            </a:r>
            <a:endParaRPr sz="2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8552688" y="4695444"/>
            <a:ext cx="2970530" cy="2052955"/>
          </a:xfrm>
          <a:custGeom>
            <a:avLst/>
            <a:gdLst/>
            <a:ahLst/>
            <a:cxnLst/>
            <a:rect l="l" t="t" r="r" b="b"/>
            <a:pathLst>
              <a:path w="2970529" h="2052954">
                <a:moveTo>
                  <a:pt x="0" y="2052827"/>
                </a:moveTo>
                <a:lnTo>
                  <a:pt x="2970276" y="2052827"/>
                </a:lnTo>
                <a:lnTo>
                  <a:pt x="2970276" y="0"/>
                </a:lnTo>
                <a:lnTo>
                  <a:pt x="0" y="0"/>
                </a:lnTo>
                <a:lnTo>
                  <a:pt x="0" y="2052827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8552688" y="4695444"/>
            <a:ext cx="2970530" cy="2052955"/>
          </a:xfrm>
          <a:custGeom>
            <a:avLst/>
            <a:gdLst/>
            <a:ahLst/>
            <a:cxnLst/>
            <a:rect l="l" t="t" r="r" b="b"/>
            <a:pathLst>
              <a:path w="2970529" h="2052954">
                <a:moveTo>
                  <a:pt x="0" y="2052827"/>
                </a:moveTo>
                <a:lnTo>
                  <a:pt x="2970276" y="2052827"/>
                </a:lnTo>
                <a:lnTo>
                  <a:pt x="2970276" y="0"/>
                </a:lnTo>
                <a:lnTo>
                  <a:pt x="0" y="0"/>
                </a:lnTo>
                <a:lnTo>
                  <a:pt x="0" y="2052827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9226422" y="5428589"/>
            <a:ext cx="1625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数据整理、清洗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9520428" y="6181344"/>
            <a:ext cx="2461260" cy="471170"/>
          </a:xfrm>
          <a:custGeom>
            <a:avLst/>
            <a:gdLst/>
            <a:ahLst/>
            <a:cxnLst/>
            <a:rect l="l" t="t" r="r" b="b"/>
            <a:pathLst>
              <a:path w="2461259" h="471170">
                <a:moveTo>
                  <a:pt x="0" y="470915"/>
                </a:moveTo>
                <a:lnTo>
                  <a:pt x="2461260" y="470915"/>
                </a:lnTo>
                <a:lnTo>
                  <a:pt x="2461260" y="0"/>
                </a:lnTo>
                <a:lnTo>
                  <a:pt x="0" y="0"/>
                </a:lnTo>
                <a:lnTo>
                  <a:pt x="0" y="470915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9520428" y="6181344"/>
            <a:ext cx="2461260" cy="396262"/>
          </a:xfrm>
          <a:prstGeom prst="rect">
            <a:avLst/>
          </a:prstGeom>
          <a:ln w="12192">
            <a:solidFill>
              <a:srgbClr val="5B9BD4"/>
            </a:solidFill>
          </a:ln>
        </p:spPr>
        <p:txBody>
          <a:bodyPr vert="horz" wrap="square" lIns="0" tIns="5715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450"/>
              </a:spcBef>
            </a:pPr>
            <a:r>
              <a:rPr lang="zh-CN" altLang="en-US" sz="2200" spc="-5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调查结束后</a:t>
            </a:r>
            <a:endParaRPr sz="2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534411" y="2461260"/>
            <a:ext cx="3180715" cy="1416050"/>
          </a:xfrm>
          <a:custGeom>
            <a:avLst/>
            <a:gdLst/>
            <a:ahLst/>
            <a:cxnLst/>
            <a:rect l="l" t="t" r="r" b="b"/>
            <a:pathLst>
              <a:path w="3180715" h="1416050">
                <a:moveTo>
                  <a:pt x="0" y="1415795"/>
                </a:moveTo>
                <a:lnTo>
                  <a:pt x="3180588" y="1415795"/>
                </a:lnTo>
                <a:lnTo>
                  <a:pt x="3180588" y="0"/>
                </a:lnTo>
                <a:lnTo>
                  <a:pt x="0" y="0"/>
                </a:lnTo>
                <a:lnTo>
                  <a:pt x="0" y="1415795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534411" y="2461260"/>
            <a:ext cx="3180715" cy="1416050"/>
          </a:xfrm>
          <a:custGeom>
            <a:avLst/>
            <a:gdLst/>
            <a:ahLst/>
            <a:cxnLst/>
            <a:rect l="l" t="t" r="r" b="b"/>
            <a:pathLst>
              <a:path w="3180715" h="1416050">
                <a:moveTo>
                  <a:pt x="0" y="1415795"/>
                </a:moveTo>
                <a:lnTo>
                  <a:pt x="3180588" y="1415795"/>
                </a:lnTo>
                <a:lnTo>
                  <a:pt x="3180588" y="0"/>
                </a:lnTo>
                <a:lnTo>
                  <a:pt x="0" y="0"/>
                </a:lnTo>
                <a:lnTo>
                  <a:pt x="0" y="1415795"/>
                </a:lnTo>
                <a:close/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2547620" y="2734182"/>
            <a:ext cx="3154680" cy="6508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1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各级疾控中心</a:t>
            </a:r>
            <a:endParaRPr sz="41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304032" y="3563111"/>
            <a:ext cx="2461260" cy="472440"/>
          </a:xfrm>
          <a:custGeom>
            <a:avLst/>
            <a:gdLst/>
            <a:ahLst/>
            <a:cxnLst/>
            <a:rect l="l" t="t" r="r" b="b"/>
            <a:pathLst>
              <a:path w="2461260" h="472439">
                <a:moveTo>
                  <a:pt x="0" y="472439"/>
                </a:moveTo>
                <a:lnTo>
                  <a:pt x="2461260" y="472439"/>
                </a:lnTo>
                <a:lnTo>
                  <a:pt x="2461260" y="0"/>
                </a:lnTo>
                <a:lnTo>
                  <a:pt x="0" y="0"/>
                </a:lnTo>
                <a:lnTo>
                  <a:pt x="0" y="472439"/>
                </a:lnTo>
                <a:close/>
              </a:path>
            </a:pathLst>
          </a:custGeom>
          <a:solidFill>
            <a:srgbClr val="FFFFFF">
              <a:alpha val="90194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3304032" y="3563111"/>
            <a:ext cx="2461260" cy="396262"/>
          </a:xfrm>
          <a:prstGeom prst="rect">
            <a:avLst/>
          </a:prstGeom>
          <a:ln w="12192">
            <a:solidFill>
              <a:srgbClr val="5B9BD4"/>
            </a:solidFill>
          </a:ln>
        </p:spPr>
        <p:txBody>
          <a:bodyPr vert="horz" wrap="square" lIns="0" tIns="57150" rIns="0" bIns="0" rtlCol="0">
            <a:spAutoFit/>
          </a:bodyPr>
          <a:lstStyle/>
          <a:p>
            <a:pPr marL="673100">
              <a:lnSpc>
                <a:spcPct val="100000"/>
              </a:lnSpc>
              <a:spcBef>
                <a:spcPts val="450"/>
              </a:spcBef>
            </a:pPr>
            <a:r>
              <a:rPr sz="2200" spc="-5" dirty="0">
                <a:latin typeface="微软雅黑" panose="020B0503020204020204" charset="-122"/>
              </a:rPr>
              <a:t>职责分</a:t>
            </a:r>
            <a:r>
              <a:rPr sz="2200" spc="-5" dirty="0">
                <a:latin typeface="微软雅黑" panose="020B0503020204020204" charset="-122"/>
                <a:cs typeface="微软雅黑" panose="020B0503020204020204" charset="-122"/>
              </a:rPr>
              <a:t>工</a:t>
            </a:r>
            <a:endParaRPr sz="22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185672"/>
            <a:ext cx="12192000" cy="3272154"/>
          </a:xfrm>
          <a:custGeom>
            <a:avLst/>
            <a:gdLst/>
            <a:ahLst/>
            <a:cxnLst/>
            <a:rect l="l" t="t" r="r" b="b"/>
            <a:pathLst>
              <a:path w="12192000" h="3272154">
                <a:moveTo>
                  <a:pt x="0" y="3272028"/>
                </a:moveTo>
                <a:lnTo>
                  <a:pt x="12192000" y="3272028"/>
                </a:lnTo>
                <a:lnTo>
                  <a:pt x="12192000" y="0"/>
                </a:lnTo>
                <a:lnTo>
                  <a:pt x="0" y="0"/>
                </a:lnTo>
                <a:lnTo>
                  <a:pt x="0" y="3272028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037582" y="2399792"/>
            <a:ext cx="1675130" cy="788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26160" algn="l"/>
              </a:tabLst>
            </a:pPr>
            <a:r>
              <a:rPr sz="50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感	谢</a:t>
            </a:r>
            <a:endParaRPr sz="5000"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58488" y="2571368"/>
            <a:ext cx="1955800" cy="1183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600" b="1" spc="-5" dirty="0">
                <a:solidFill>
                  <a:srgbClr val="5B9BD4"/>
                </a:solidFill>
                <a:latin typeface="微软雅黑" panose="020B0503020204020204" charset="-122"/>
                <a:cs typeface="微软雅黑" panose="020B0503020204020204" charset="-122"/>
              </a:rPr>
              <a:t>目标</a:t>
            </a:r>
            <a:endParaRPr sz="76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28184" y="1896618"/>
            <a:ext cx="10763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525252"/>
                </a:solidFill>
                <a:latin typeface="等线" panose="02010600030101010101" charset="-122"/>
                <a:cs typeface="等线" panose="02010600030101010101" charset="-122"/>
              </a:rPr>
              <a:t>objective</a:t>
            </a:r>
            <a:endParaRPr sz="20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65147" y="2391155"/>
            <a:ext cx="5504815" cy="1905"/>
          </a:xfrm>
          <a:custGeom>
            <a:avLst/>
            <a:gdLst/>
            <a:ahLst/>
            <a:cxnLst/>
            <a:rect l="l" t="t" r="r" b="b"/>
            <a:pathLst>
              <a:path w="5504815" h="1905">
                <a:moveTo>
                  <a:pt x="0" y="0"/>
                </a:moveTo>
                <a:lnTo>
                  <a:pt x="5504687" y="1524"/>
                </a:lnTo>
              </a:path>
            </a:pathLst>
          </a:custGeom>
          <a:ln w="6096">
            <a:solidFill>
              <a:srgbClr val="7E5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491603" y="1693164"/>
            <a:ext cx="2551430" cy="2491740"/>
          </a:xfrm>
          <a:custGeom>
            <a:avLst/>
            <a:gdLst/>
            <a:ahLst/>
            <a:cxnLst/>
            <a:rect l="l" t="t" r="r" b="b"/>
            <a:pathLst>
              <a:path w="2551429" h="2491740">
                <a:moveTo>
                  <a:pt x="695198" y="0"/>
                </a:moveTo>
                <a:lnTo>
                  <a:pt x="642403" y="1227"/>
                </a:lnTo>
                <a:lnTo>
                  <a:pt x="591379" y="4909"/>
                </a:lnTo>
                <a:lnTo>
                  <a:pt x="542125" y="11044"/>
                </a:lnTo>
                <a:lnTo>
                  <a:pt x="494643" y="19631"/>
                </a:lnTo>
                <a:lnTo>
                  <a:pt x="448933" y="30669"/>
                </a:lnTo>
                <a:lnTo>
                  <a:pt x="404998" y="44158"/>
                </a:lnTo>
                <a:lnTo>
                  <a:pt x="362837" y="60095"/>
                </a:lnTo>
                <a:lnTo>
                  <a:pt x="322452" y="78481"/>
                </a:lnTo>
                <a:lnTo>
                  <a:pt x="283845" y="99313"/>
                </a:lnTo>
                <a:lnTo>
                  <a:pt x="237650" y="129008"/>
                </a:lnTo>
                <a:lnTo>
                  <a:pt x="196059" y="161375"/>
                </a:lnTo>
                <a:lnTo>
                  <a:pt x="159071" y="196412"/>
                </a:lnTo>
                <a:lnTo>
                  <a:pt x="126686" y="234117"/>
                </a:lnTo>
                <a:lnTo>
                  <a:pt x="98904" y="274488"/>
                </a:lnTo>
                <a:lnTo>
                  <a:pt x="75725" y="317523"/>
                </a:lnTo>
                <a:lnTo>
                  <a:pt x="57150" y="363220"/>
                </a:lnTo>
                <a:lnTo>
                  <a:pt x="36575" y="435638"/>
                </a:lnTo>
                <a:lnTo>
                  <a:pt x="28003" y="476838"/>
                </a:lnTo>
                <a:lnTo>
                  <a:pt x="20574" y="521364"/>
                </a:lnTo>
                <a:lnTo>
                  <a:pt x="14287" y="569214"/>
                </a:lnTo>
                <a:lnTo>
                  <a:pt x="9144" y="620385"/>
                </a:lnTo>
                <a:lnTo>
                  <a:pt x="5143" y="674878"/>
                </a:lnTo>
                <a:lnTo>
                  <a:pt x="2285" y="732690"/>
                </a:lnTo>
                <a:lnTo>
                  <a:pt x="571" y="793820"/>
                </a:lnTo>
                <a:lnTo>
                  <a:pt x="0" y="858265"/>
                </a:lnTo>
                <a:lnTo>
                  <a:pt x="0" y="1695831"/>
                </a:lnTo>
                <a:lnTo>
                  <a:pt x="730" y="1765429"/>
                </a:lnTo>
                <a:lnTo>
                  <a:pt x="2917" y="1829442"/>
                </a:lnTo>
                <a:lnTo>
                  <a:pt x="6558" y="1887868"/>
                </a:lnTo>
                <a:lnTo>
                  <a:pt x="11646" y="1940704"/>
                </a:lnTo>
                <a:lnTo>
                  <a:pt x="18179" y="1987949"/>
                </a:lnTo>
                <a:lnTo>
                  <a:pt x="26152" y="2029600"/>
                </a:lnTo>
                <a:lnTo>
                  <a:pt x="51761" y="2111758"/>
                </a:lnTo>
                <a:lnTo>
                  <a:pt x="71869" y="2156958"/>
                </a:lnTo>
                <a:lnTo>
                  <a:pt x="95892" y="2201269"/>
                </a:lnTo>
                <a:lnTo>
                  <a:pt x="123855" y="2244731"/>
                </a:lnTo>
                <a:lnTo>
                  <a:pt x="155701" y="2287270"/>
                </a:lnTo>
                <a:lnTo>
                  <a:pt x="185450" y="2320786"/>
                </a:lnTo>
                <a:lnTo>
                  <a:pt x="218430" y="2351226"/>
                </a:lnTo>
                <a:lnTo>
                  <a:pt x="254634" y="2378583"/>
                </a:lnTo>
                <a:lnTo>
                  <a:pt x="294056" y="2402849"/>
                </a:lnTo>
                <a:lnTo>
                  <a:pt x="336688" y="2424018"/>
                </a:lnTo>
                <a:lnTo>
                  <a:pt x="382524" y="2442083"/>
                </a:lnTo>
                <a:lnTo>
                  <a:pt x="424660" y="2455270"/>
                </a:lnTo>
                <a:lnTo>
                  <a:pt x="469755" y="2466423"/>
                </a:lnTo>
                <a:lnTo>
                  <a:pt x="517814" y="2475543"/>
                </a:lnTo>
                <a:lnTo>
                  <a:pt x="568841" y="2482632"/>
                </a:lnTo>
                <a:lnTo>
                  <a:pt x="622840" y="2487693"/>
                </a:lnTo>
                <a:lnTo>
                  <a:pt x="679817" y="2490728"/>
                </a:lnTo>
                <a:lnTo>
                  <a:pt x="739775" y="2491740"/>
                </a:lnTo>
                <a:lnTo>
                  <a:pt x="793219" y="2490427"/>
                </a:lnTo>
                <a:lnTo>
                  <a:pt x="844959" y="2486485"/>
                </a:lnTo>
                <a:lnTo>
                  <a:pt x="894984" y="2479913"/>
                </a:lnTo>
                <a:lnTo>
                  <a:pt x="943285" y="2470705"/>
                </a:lnTo>
                <a:lnTo>
                  <a:pt x="989850" y="2458858"/>
                </a:lnTo>
                <a:lnTo>
                  <a:pt x="1034669" y="2444369"/>
                </a:lnTo>
                <a:lnTo>
                  <a:pt x="1077595" y="2426864"/>
                </a:lnTo>
                <a:lnTo>
                  <a:pt x="1118366" y="2405977"/>
                </a:lnTo>
                <a:lnTo>
                  <a:pt x="1156985" y="2381710"/>
                </a:lnTo>
                <a:lnTo>
                  <a:pt x="1193456" y="2354067"/>
                </a:lnTo>
                <a:lnTo>
                  <a:pt x="1227782" y="2323051"/>
                </a:lnTo>
                <a:lnTo>
                  <a:pt x="1259967" y="2288667"/>
                </a:lnTo>
                <a:lnTo>
                  <a:pt x="1294839" y="2244702"/>
                </a:lnTo>
                <a:lnTo>
                  <a:pt x="1324554" y="2199490"/>
                </a:lnTo>
                <a:lnTo>
                  <a:pt x="1349166" y="2152951"/>
                </a:lnTo>
                <a:lnTo>
                  <a:pt x="1361503" y="2122678"/>
                </a:lnTo>
                <a:lnTo>
                  <a:pt x="705612" y="2122678"/>
                </a:lnTo>
                <a:lnTo>
                  <a:pt x="675181" y="2119989"/>
                </a:lnTo>
                <a:lnTo>
                  <a:pt x="631799" y="2098514"/>
                </a:lnTo>
                <a:lnTo>
                  <a:pt x="611676" y="2055899"/>
                </a:lnTo>
                <a:lnTo>
                  <a:pt x="602110" y="1968368"/>
                </a:lnTo>
                <a:lnTo>
                  <a:pt x="599725" y="1904666"/>
                </a:lnTo>
                <a:lnTo>
                  <a:pt x="598950" y="1829442"/>
                </a:lnTo>
                <a:lnTo>
                  <a:pt x="598931" y="656716"/>
                </a:lnTo>
                <a:lnTo>
                  <a:pt x="599786" y="587939"/>
                </a:lnTo>
                <a:lnTo>
                  <a:pt x="602353" y="529897"/>
                </a:lnTo>
                <a:lnTo>
                  <a:pt x="606640" y="482596"/>
                </a:lnTo>
                <a:lnTo>
                  <a:pt x="620395" y="420243"/>
                </a:lnTo>
                <a:lnTo>
                  <a:pt x="653176" y="381841"/>
                </a:lnTo>
                <a:lnTo>
                  <a:pt x="708532" y="369062"/>
                </a:lnTo>
                <a:lnTo>
                  <a:pt x="1356724" y="369062"/>
                </a:lnTo>
                <a:lnTo>
                  <a:pt x="1355400" y="365408"/>
                </a:lnTo>
                <a:lnTo>
                  <a:pt x="1334484" y="320640"/>
                </a:lnTo>
                <a:lnTo>
                  <a:pt x="1309611" y="277878"/>
                </a:lnTo>
                <a:lnTo>
                  <a:pt x="1280795" y="237109"/>
                </a:lnTo>
                <a:lnTo>
                  <a:pt x="1252897" y="204871"/>
                </a:lnTo>
                <a:lnTo>
                  <a:pt x="1220639" y="174323"/>
                </a:lnTo>
                <a:lnTo>
                  <a:pt x="1184021" y="145462"/>
                </a:lnTo>
                <a:lnTo>
                  <a:pt x="1143042" y="118284"/>
                </a:lnTo>
                <a:lnTo>
                  <a:pt x="1097703" y="92784"/>
                </a:lnTo>
                <a:lnTo>
                  <a:pt x="1048003" y="68961"/>
                </a:lnTo>
                <a:lnTo>
                  <a:pt x="1002688" y="50665"/>
                </a:lnTo>
                <a:lnTo>
                  <a:pt x="955677" y="35184"/>
                </a:lnTo>
                <a:lnTo>
                  <a:pt x="906971" y="22517"/>
                </a:lnTo>
                <a:lnTo>
                  <a:pt x="856570" y="12666"/>
                </a:lnTo>
                <a:lnTo>
                  <a:pt x="804475" y="5629"/>
                </a:lnTo>
                <a:lnTo>
                  <a:pt x="750684" y="1407"/>
                </a:lnTo>
                <a:lnTo>
                  <a:pt x="695198" y="0"/>
                </a:lnTo>
                <a:close/>
              </a:path>
              <a:path w="2551429" h="2491740">
                <a:moveTo>
                  <a:pt x="1356724" y="369062"/>
                </a:moveTo>
                <a:lnTo>
                  <a:pt x="708532" y="369062"/>
                </a:lnTo>
                <a:lnTo>
                  <a:pt x="739534" y="372084"/>
                </a:lnTo>
                <a:lnTo>
                  <a:pt x="764333" y="381142"/>
                </a:lnTo>
                <a:lnTo>
                  <a:pt x="795274" y="417322"/>
                </a:lnTo>
                <a:lnTo>
                  <a:pt x="807177" y="478692"/>
                </a:lnTo>
                <a:lnTo>
                  <a:pt x="810873" y="526583"/>
                </a:lnTo>
                <a:lnTo>
                  <a:pt x="813082" y="585929"/>
                </a:lnTo>
                <a:lnTo>
                  <a:pt x="813816" y="656716"/>
                </a:lnTo>
                <a:lnTo>
                  <a:pt x="813816" y="1845437"/>
                </a:lnTo>
                <a:lnTo>
                  <a:pt x="812992" y="1910966"/>
                </a:lnTo>
                <a:lnTo>
                  <a:pt x="810516" y="1966426"/>
                </a:lnTo>
                <a:lnTo>
                  <a:pt x="806381" y="2011802"/>
                </a:lnTo>
                <a:lnTo>
                  <a:pt x="793115" y="2072259"/>
                </a:lnTo>
                <a:lnTo>
                  <a:pt x="760841" y="2110089"/>
                </a:lnTo>
                <a:lnTo>
                  <a:pt x="705612" y="2122678"/>
                </a:lnTo>
                <a:lnTo>
                  <a:pt x="1361503" y="2122678"/>
                </a:lnTo>
                <a:lnTo>
                  <a:pt x="1383051" y="2055899"/>
                </a:lnTo>
                <a:lnTo>
                  <a:pt x="1396031" y="1984466"/>
                </a:lnTo>
                <a:lnTo>
                  <a:pt x="1401139" y="1941761"/>
                </a:lnTo>
                <a:lnTo>
                  <a:pt x="1405318" y="1894427"/>
                </a:lnTo>
                <a:lnTo>
                  <a:pt x="1408568" y="1842461"/>
                </a:lnTo>
                <a:lnTo>
                  <a:pt x="1410890" y="1785862"/>
                </a:lnTo>
                <a:lnTo>
                  <a:pt x="1412283" y="1724624"/>
                </a:lnTo>
                <a:lnTo>
                  <a:pt x="1412748" y="1658747"/>
                </a:lnTo>
                <a:lnTo>
                  <a:pt x="1412748" y="858265"/>
                </a:lnTo>
                <a:lnTo>
                  <a:pt x="1412319" y="792388"/>
                </a:lnTo>
                <a:lnTo>
                  <a:pt x="1411033" y="731150"/>
                </a:lnTo>
                <a:lnTo>
                  <a:pt x="1408890" y="674551"/>
                </a:lnTo>
                <a:lnTo>
                  <a:pt x="1405890" y="622585"/>
                </a:lnTo>
                <a:lnTo>
                  <a:pt x="1402032" y="575251"/>
                </a:lnTo>
                <a:lnTo>
                  <a:pt x="1397317" y="532546"/>
                </a:lnTo>
                <a:lnTo>
                  <a:pt x="1391745" y="494467"/>
                </a:lnTo>
                <a:lnTo>
                  <a:pt x="1372348" y="412194"/>
                </a:lnTo>
                <a:lnTo>
                  <a:pt x="1356724" y="369062"/>
                </a:lnTo>
                <a:close/>
              </a:path>
              <a:path w="2551429" h="2491740">
                <a:moveTo>
                  <a:pt x="2551176" y="45974"/>
                </a:moveTo>
                <a:lnTo>
                  <a:pt x="2198370" y="45974"/>
                </a:lnTo>
                <a:lnTo>
                  <a:pt x="2169384" y="81542"/>
                </a:lnTo>
                <a:lnTo>
                  <a:pt x="2138767" y="115571"/>
                </a:lnTo>
                <a:lnTo>
                  <a:pt x="2106518" y="148061"/>
                </a:lnTo>
                <a:lnTo>
                  <a:pt x="2072638" y="179012"/>
                </a:lnTo>
                <a:lnTo>
                  <a:pt x="2037125" y="208423"/>
                </a:lnTo>
                <a:lnTo>
                  <a:pt x="1999981" y="236294"/>
                </a:lnTo>
                <a:lnTo>
                  <a:pt x="1961204" y="262625"/>
                </a:lnTo>
                <a:lnTo>
                  <a:pt x="1920795" y="287416"/>
                </a:lnTo>
                <a:lnTo>
                  <a:pt x="1878753" y="310667"/>
                </a:lnTo>
                <a:lnTo>
                  <a:pt x="1835079" y="332377"/>
                </a:lnTo>
                <a:lnTo>
                  <a:pt x="1789771" y="352546"/>
                </a:lnTo>
                <a:lnTo>
                  <a:pt x="1742830" y="371175"/>
                </a:lnTo>
                <a:lnTo>
                  <a:pt x="1694256" y="388262"/>
                </a:lnTo>
                <a:lnTo>
                  <a:pt x="1644048" y="403808"/>
                </a:lnTo>
                <a:lnTo>
                  <a:pt x="1592207" y="417813"/>
                </a:lnTo>
                <a:lnTo>
                  <a:pt x="1538731" y="430275"/>
                </a:lnTo>
                <a:lnTo>
                  <a:pt x="1538731" y="710057"/>
                </a:lnTo>
                <a:lnTo>
                  <a:pt x="1598041" y="710057"/>
                </a:lnTo>
                <a:lnTo>
                  <a:pt x="1675125" y="711214"/>
                </a:lnTo>
                <a:lnTo>
                  <a:pt x="1740421" y="714681"/>
                </a:lnTo>
                <a:lnTo>
                  <a:pt x="1793932" y="720453"/>
                </a:lnTo>
                <a:lnTo>
                  <a:pt x="1835667" y="728523"/>
                </a:lnTo>
                <a:lnTo>
                  <a:pt x="1892706" y="755078"/>
                </a:lnTo>
                <a:lnTo>
                  <a:pt x="1929334" y="797750"/>
                </a:lnTo>
                <a:lnTo>
                  <a:pt x="1942446" y="844827"/>
                </a:lnTo>
                <a:lnTo>
                  <a:pt x="1947889" y="913267"/>
                </a:lnTo>
                <a:lnTo>
                  <a:pt x="1949794" y="961110"/>
                </a:lnTo>
                <a:lnTo>
                  <a:pt x="1951155" y="1018034"/>
                </a:lnTo>
                <a:lnTo>
                  <a:pt x="1951971" y="1084040"/>
                </a:lnTo>
                <a:lnTo>
                  <a:pt x="1952244" y="1159128"/>
                </a:lnTo>
                <a:lnTo>
                  <a:pt x="1952244" y="2445893"/>
                </a:lnTo>
                <a:lnTo>
                  <a:pt x="2551176" y="2445893"/>
                </a:lnTo>
                <a:lnTo>
                  <a:pt x="2551176" y="45974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53945" y="1214247"/>
            <a:ext cx="3537139" cy="3103356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916935" y="5122164"/>
            <a:ext cx="6436360" cy="611505"/>
          </a:xfrm>
          <a:custGeom>
            <a:avLst/>
            <a:gdLst/>
            <a:ahLst/>
            <a:cxnLst/>
            <a:rect l="l" t="t" r="r" b="b"/>
            <a:pathLst>
              <a:path w="6436359" h="611504">
                <a:moveTo>
                  <a:pt x="0" y="611124"/>
                </a:moveTo>
                <a:lnTo>
                  <a:pt x="6435852" y="611124"/>
                </a:lnTo>
                <a:lnTo>
                  <a:pt x="6435852" y="0"/>
                </a:lnTo>
                <a:lnTo>
                  <a:pt x="0" y="0"/>
                </a:lnTo>
                <a:lnTo>
                  <a:pt x="0" y="611124"/>
                </a:lnTo>
                <a:close/>
              </a:path>
            </a:pathLst>
          </a:custGeom>
          <a:solidFill>
            <a:srgbClr val="354F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932176" y="4867655"/>
            <a:ext cx="6421120" cy="254635"/>
          </a:xfrm>
          <a:custGeom>
            <a:avLst/>
            <a:gdLst/>
            <a:ahLst/>
            <a:cxnLst/>
            <a:rect l="l" t="t" r="r" b="b"/>
            <a:pathLst>
              <a:path w="6421120" h="254635">
                <a:moveTo>
                  <a:pt x="5645784" y="0"/>
                </a:moveTo>
                <a:lnTo>
                  <a:pt x="830326" y="0"/>
                </a:lnTo>
                <a:lnTo>
                  <a:pt x="0" y="254508"/>
                </a:lnTo>
                <a:lnTo>
                  <a:pt x="6420612" y="254508"/>
                </a:lnTo>
                <a:lnTo>
                  <a:pt x="5645784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082796" y="3509771"/>
            <a:ext cx="4212590" cy="254635"/>
          </a:xfrm>
          <a:custGeom>
            <a:avLst/>
            <a:gdLst/>
            <a:ahLst/>
            <a:cxnLst/>
            <a:rect l="l" t="t" r="r" b="b"/>
            <a:pathLst>
              <a:path w="4212590" h="254635">
                <a:moveTo>
                  <a:pt x="3540505" y="0"/>
                </a:moveTo>
                <a:lnTo>
                  <a:pt x="682625" y="15875"/>
                </a:lnTo>
                <a:lnTo>
                  <a:pt x="0" y="254507"/>
                </a:lnTo>
                <a:lnTo>
                  <a:pt x="4212335" y="254507"/>
                </a:lnTo>
                <a:lnTo>
                  <a:pt x="3540505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466844" y="2590800"/>
            <a:ext cx="3542029" cy="219710"/>
          </a:xfrm>
          <a:custGeom>
            <a:avLst/>
            <a:gdLst/>
            <a:ahLst/>
            <a:cxnLst/>
            <a:rect l="l" t="t" r="r" b="b"/>
            <a:pathLst>
              <a:path w="3542029" h="219710">
                <a:moveTo>
                  <a:pt x="2976879" y="0"/>
                </a:moveTo>
                <a:lnTo>
                  <a:pt x="574039" y="13715"/>
                </a:lnTo>
                <a:lnTo>
                  <a:pt x="0" y="219455"/>
                </a:lnTo>
                <a:lnTo>
                  <a:pt x="3541776" y="219455"/>
                </a:lnTo>
                <a:lnTo>
                  <a:pt x="2976879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466844" y="2840735"/>
            <a:ext cx="3542029" cy="638810"/>
          </a:xfrm>
          <a:prstGeom prst="rect">
            <a:avLst/>
          </a:prstGeom>
          <a:solidFill>
            <a:srgbClr val="354F9A"/>
          </a:solidFill>
        </p:spPr>
        <p:txBody>
          <a:bodyPr vert="horz" wrap="square" lIns="0" tIns="102235" rIns="0" bIns="0" rtlCol="0">
            <a:spAutoFit/>
          </a:bodyPr>
          <a:lstStyle/>
          <a:p>
            <a:pPr marL="581025">
              <a:lnSpc>
                <a:spcPct val="100000"/>
              </a:lnSpc>
              <a:spcBef>
                <a:spcPts val="805"/>
              </a:spcBef>
            </a:pPr>
            <a:r>
              <a:rPr sz="24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全人群超重、肥胖</a:t>
            </a:r>
            <a:endParaRPr sz="2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99559" y="3764279"/>
            <a:ext cx="4174490" cy="1054735"/>
          </a:xfrm>
          <a:prstGeom prst="rect">
            <a:avLst/>
          </a:prstGeom>
          <a:solidFill>
            <a:srgbClr val="354F9A"/>
          </a:solidFill>
        </p:spPr>
        <p:txBody>
          <a:bodyPr vert="horz" wrap="square" lIns="0" tIns="338455" rIns="0" bIns="0" rtlCol="0">
            <a:spAutoFit/>
          </a:bodyPr>
          <a:lstStyle/>
          <a:p>
            <a:pPr marL="697865">
              <a:lnSpc>
                <a:spcPct val="100000"/>
              </a:lnSpc>
              <a:spcBef>
                <a:spcPts val="2665"/>
              </a:spcBef>
            </a:pPr>
            <a:r>
              <a:rPr sz="24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婴幼儿、老年人贫血</a:t>
            </a:r>
            <a:endParaRPr sz="2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16935" y="5208778"/>
            <a:ext cx="6436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997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健康中国行动</a:t>
            </a:r>
            <a:r>
              <a:rPr sz="2400" b="1" spc="-1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3</a:t>
            </a:r>
            <a:r>
              <a:rPr sz="2400" b="1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项行动倡导性指标</a:t>
            </a:r>
            <a:endParaRPr sz="24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3587" y="2506941"/>
            <a:ext cx="3241040" cy="36109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404410" y="3017520"/>
            <a:ext cx="1516090" cy="18851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Wingdings" panose="05000000000000000000"/>
              <a:buChar char=""/>
              <a:tabLst>
                <a:tab pos="355600" algn="l"/>
              </a:tabLst>
            </a:pPr>
            <a:r>
              <a:rPr dirty="0"/>
              <a:t>健康中国行动</a:t>
            </a:r>
            <a:r>
              <a:rPr spc="-5" dirty="0"/>
              <a:t>（2019</a:t>
            </a:r>
            <a:r>
              <a:rPr spc="-95" dirty="0"/>
              <a:t> </a:t>
            </a:r>
            <a:r>
              <a:rPr spc="-5" dirty="0"/>
              <a:t>-2030</a:t>
            </a:r>
            <a:r>
              <a:rPr dirty="0"/>
              <a:t>年）</a:t>
            </a:r>
            <a:endParaRPr dirty="0"/>
          </a:p>
        </p:txBody>
      </p:sp>
      <p:sp>
        <p:nvSpPr>
          <p:cNvPr id="13" name="object 13"/>
          <p:cNvSpPr txBox="1"/>
          <p:nvPr/>
        </p:nvSpPr>
        <p:spPr>
          <a:xfrm>
            <a:off x="516737" y="1747520"/>
            <a:ext cx="75203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Wingdings" panose="05000000000000000000"/>
              <a:buChar char=""/>
              <a:tabLst>
                <a:tab pos="355600" algn="l"/>
              </a:tabLst>
            </a:pPr>
            <a:r>
              <a:rPr sz="2400" b="1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2020</a:t>
            </a:r>
            <a:r>
              <a:rPr sz="2400" b="1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年六部委印发《儿童青少年肥胖防控实施方案》</a:t>
            </a:r>
            <a:endParaRPr sz="2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38580" y="346963"/>
            <a:ext cx="4311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目标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8580" y="346963"/>
            <a:ext cx="4311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目标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739140"/>
            <a:ext cx="2395220" cy="0"/>
          </a:xfrm>
          <a:custGeom>
            <a:avLst/>
            <a:gdLst/>
            <a:ahLst/>
            <a:cxnLst/>
            <a:rect l="l" t="t" r="r" b="b"/>
            <a:pathLst>
              <a:path w="2395220">
                <a:moveTo>
                  <a:pt x="0" y="0"/>
                </a:moveTo>
                <a:lnTo>
                  <a:pt x="2395093" y="0"/>
                </a:lnTo>
              </a:path>
            </a:pathLst>
          </a:custGeom>
          <a:ln w="6096">
            <a:solidFill>
              <a:srgbClr val="9DC3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327903" y="3092195"/>
            <a:ext cx="3753611" cy="1885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564123" y="3331464"/>
            <a:ext cx="3002279" cy="107746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885176" y="3332988"/>
            <a:ext cx="337185" cy="337185"/>
          </a:xfrm>
          <a:custGeom>
            <a:avLst/>
            <a:gdLst/>
            <a:ahLst/>
            <a:cxnLst/>
            <a:rect l="l" t="t" r="r" b="b"/>
            <a:pathLst>
              <a:path w="337184" h="337185">
                <a:moveTo>
                  <a:pt x="281940" y="0"/>
                </a:moveTo>
                <a:lnTo>
                  <a:pt x="54864" y="0"/>
                </a:lnTo>
                <a:lnTo>
                  <a:pt x="42062" y="2603"/>
                </a:lnTo>
                <a:lnTo>
                  <a:pt x="31607" y="9683"/>
                </a:lnTo>
                <a:lnTo>
                  <a:pt x="24556" y="20145"/>
                </a:lnTo>
                <a:lnTo>
                  <a:pt x="21971" y="32892"/>
                </a:lnTo>
                <a:lnTo>
                  <a:pt x="21971" y="60451"/>
                </a:lnTo>
                <a:lnTo>
                  <a:pt x="13126" y="65224"/>
                </a:lnTo>
                <a:lnTo>
                  <a:pt x="6175" y="72342"/>
                </a:lnTo>
                <a:lnTo>
                  <a:pt x="1629" y="81293"/>
                </a:lnTo>
                <a:lnTo>
                  <a:pt x="0" y="91566"/>
                </a:lnTo>
                <a:lnTo>
                  <a:pt x="0" y="331850"/>
                </a:lnTo>
                <a:lnTo>
                  <a:pt x="4952" y="336804"/>
                </a:lnTo>
                <a:lnTo>
                  <a:pt x="331850" y="336804"/>
                </a:lnTo>
                <a:lnTo>
                  <a:pt x="336803" y="331850"/>
                </a:lnTo>
                <a:lnTo>
                  <a:pt x="336803" y="314832"/>
                </a:lnTo>
                <a:lnTo>
                  <a:pt x="21971" y="314832"/>
                </a:lnTo>
                <a:lnTo>
                  <a:pt x="21971" y="143890"/>
                </a:lnTo>
                <a:lnTo>
                  <a:pt x="52717" y="143890"/>
                </a:lnTo>
                <a:lnTo>
                  <a:pt x="58547" y="140462"/>
                </a:lnTo>
                <a:lnTo>
                  <a:pt x="336803" y="140462"/>
                </a:lnTo>
                <a:lnTo>
                  <a:pt x="336803" y="124460"/>
                </a:lnTo>
                <a:lnTo>
                  <a:pt x="31115" y="124460"/>
                </a:lnTo>
                <a:lnTo>
                  <a:pt x="25907" y="122427"/>
                </a:lnTo>
                <a:lnTo>
                  <a:pt x="21971" y="118872"/>
                </a:lnTo>
                <a:lnTo>
                  <a:pt x="21971" y="85471"/>
                </a:lnTo>
                <a:lnTo>
                  <a:pt x="26924" y="80517"/>
                </a:lnTo>
                <a:lnTo>
                  <a:pt x="334780" y="80517"/>
                </a:lnTo>
                <a:lnTo>
                  <a:pt x="330628" y="72342"/>
                </a:lnTo>
                <a:lnTo>
                  <a:pt x="323677" y="65224"/>
                </a:lnTo>
                <a:lnTo>
                  <a:pt x="314832" y="60451"/>
                </a:lnTo>
                <a:lnTo>
                  <a:pt x="314832" y="32892"/>
                </a:lnTo>
                <a:lnTo>
                  <a:pt x="312247" y="20145"/>
                </a:lnTo>
                <a:lnTo>
                  <a:pt x="305196" y="9683"/>
                </a:lnTo>
                <a:lnTo>
                  <a:pt x="294741" y="2603"/>
                </a:lnTo>
                <a:lnTo>
                  <a:pt x="281940" y="0"/>
                </a:lnTo>
                <a:close/>
              </a:path>
              <a:path w="337184" h="337185">
                <a:moveTo>
                  <a:pt x="278256" y="140462"/>
                </a:moveTo>
                <a:lnTo>
                  <a:pt x="58547" y="140462"/>
                </a:lnTo>
                <a:lnTo>
                  <a:pt x="58547" y="314832"/>
                </a:lnTo>
                <a:lnTo>
                  <a:pt x="278256" y="314832"/>
                </a:lnTo>
                <a:lnTo>
                  <a:pt x="278256" y="292607"/>
                </a:lnTo>
                <a:lnTo>
                  <a:pt x="208533" y="292607"/>
                </a:lnTo>
                <a:lnTo>
                  <a:pt x="199957" y="290871"/>
                </a:lnTo>
                <a:lnTo>
                  <a:pt x="197456" y="289179"/>
                </a:lnTo>
                <a:lnTo>
                  <a:pt x="114300" y="289179"/>
                </a:lnTo>
                <a:lnTo>
                  <a:pt x="111505" y="288163"/>
                </a:lnTo>
                <a:lnTo>
                  <a:pt x="105028" y="281686"/>
                </a:lnTo>
                <a:lnTo>
                  <a:pt x="105028" y="274700"/>
                </a:lnTo>
                <a:lnTo>
                  <a:pt x="109347" y="270510"/>
                </a:lnTo>
                <a:lnTo>
                  <a:pt x="167694" y="212089"/>
                </a:lnTo>
                <a:lnTo>
                  <a:pt x="127889" y="212089"/>
                </a:lnTo>
                <a:lnTo>
                  <a:pt x="119366" y="210353"/>
                </a:lnTo>
                <a:lnTo>
                  <a:pt x="112379" y="205628"/>
                </a:lnTo>
                <a:lnTo>
                  <a:pt x="107654" y="198641"/>
                </a:lnTo>
                <a:lnTo>
                  <a:pt x="105918" y="190119"/>
                </a:lnTo>
                <a:lnTo>
                  <a:pt x="107654" y="181596"/>
                </a:lnTo>
                <a:lnTo>
                  <a:pt x="112379" y="174609"/>
                </a:lnTo>
                <a:lnTo>
                  <a:pt x="119366" y="169884"/>
                </a:lnTo>
                <a:lnTo>
                  <a:pt x="127889" y="168148"/>
                </a:lnTo>
                <a:lnTo>
                  <a:pt x="211582" y="168148"/>
                </a:lnTo>
                <a:lnTo>
                  <a:pt x="216153" y="163702"/>
                </a:lnTo>
                <a:lnTo>
                  <a:pt x="278256" y="163702"/>
                </a:lnTo>
                <a:lnTo>
                  <a:pt x="278256" y="140462"/>
                </a:lnTo>
                <a:close/>
              </a:path>
              <a:path w="337184" h="337185">
                <a:moveTo>
                  <a:pt x="336803" y="143890"/>
                </a:moveTo>
                <a:lnTo>
                  <a:pt x="314832" y="143890"/>
                </a:lnTo>
                <a:lnTo>
                  <a:pt x="314832" y="314832"/>
                </a:lnTo>
                <a:lnTo>
                  <a:pt x="336803" y="314832"/>
                </a:lnTo>
                <a:lnTo>
                  <a:pt x="336803" y="143890"/>
                </a:lnTo>
                <a:close/>
              </a:path>
              <a:path w="337184" h="337185">
                <a:moveTo>
                  <a:pt x="278256" y="248665"/>
                </a:moveTo>
                <a:lnTo>
                  <a:pt x="208533" y="248665"/>
                </a:lnTo>
                <a:lnTo>
                  <a:pt x="217037" y="250402"/>
                </a:lnTo>
                <a:lnTo>
                  <a:pt x="223980" y="255127"/>
                </a:lnTo>
                <a:lnTo>
                  <a:pt x="228661" y="262114"/>
                </a:lnTo>
                <a:lnTo>
                  <a:pt x="230377" y="270637"/>
                </a:lnTo>
                <a:lnTo>
                  <a:pt x="228661" y="279159"/>
                </a:lnTo>
                <a:lnTo>
                  <a:pt x="223980" y="286146"/>
                </a:lnTo>
                <a:lnTo>
                  <a:pt x="217037" y="290871"/>
                </a:lnTo>
                <a:lnTo>
                  <a:pt x="208533" y="292607"/>
                </a:lnTo>
                <a:lnTo>
                  <a:pt x="278256" y="292607"/>
                </a:lnTo>
                <a:lnTo>
                  <a:pt x="278256" y="248665"/>
                </a:lnTo>
                <a:close/>
              </a:path>
              <a:path w="337184" h="337185">
                <a:moveTo>
                  <a:pt x="278256" y="163702"/>
                </a:moveTo>
                <a:lnTo>
                  <a:pt x="223139" y="163702"/>
                </a:lnTo>
                <a:lnTo>
                  <a:pt x="227456" y="167894"/>
                </a:lnTo>
                <a:lnTo>
                  <a:pt x="231775" y="172212"/>
                </a:lnTo>
                <a:lnTo>
                  <a:pt x="231775" y="179197"/>
                </a:lnTo>
                <a:lnTo>
                  <a:pt x="124968" y="286004"/>
                </a:lnTo>
                <a:lnTo>
                  <a:pt x="122681" y="288163"/>
                </a:lnTo>
                <a:lnTo>
                  <a:pt x="119888" y="289179"/>
                </a:lnTo>
                <a:lnTo>
                  <a:pt x="197456" y="289179"/>
                </a:lnTo>
                <a:lnTo>
                  <a:pt x="192976" y="286146"/>
                </a:lnTo>
                <a:lnTo>
                  <a:pt x="188281" y="279159"/>
                </a:lnTo>
                <a:lnTo>
                  <a:pt x="186563" y="270637"/>
                </a:lnTo>
                <a:lnTo>
                  <a:pt x="188281" y="262114"/>
                </a:lnTo>
                <a:lnTo>
                  <a:pt x="192976" y="255127"/>
                </a:lnTo>
                <a:lnTo>
                  <a:pt x="199957" y="250402"/>
                </a:lnTo>
                <a:lnTo>
                  <a:pt x="208533" y="248665"/>
                </a:lnTo>
                <a:lnTo>
                  <a:pt x="278256" y="248665"/>
                </a:lnTo>
                <a:lnTo>
                  <a:pt x="278256" y="163702"/>
                </a:lnTo>
                <a:close/>
              </a:path>
              <a:path w="337184" h="337185">
                <a:moveTo>
                  <a:pt x="211582" y="168148"/>
                </a:moveTo>
                <a:lnTo>
                  <a:pt x="127889" y="168148"/>
                </a:lnTo>
                <a:lnTo>
                  <a:pt x="136485" y="169884"/>
                </a:lnTo>
                <a:lnTo>
                  <a:pt x="143510" y="174609"/>
                </a:lnTo>
                <a:lnTo>
                  <a:pt x="148248" y="181596"/>
                </a:lnTo>
                <a:lnTo>
                  <a:pt x="149987" y="190119"/>
                </a:lnTo>
                <a:lnTo>
                  <a:pt x="148248" y="198641"/>
                </a:lnTo>
                <a:lnTo>
                  <a:pt x="143509" y="205628"/>
                </a:lnTo>
                <a:lnTo>
                  <a:pt x="136485" y="210353"/>
                </a:lnTo>
                <a:lnTo>
                  <a:pt x="127889" y="212089"/>
                </a:lnTo>
                <a:lnTo>
                  <a:pt x="167694" y="212089"/>
                </a:lnTo>
                <a:lnTo>
                  <a:pt x="211582" y="168148"/>
                </a:lnTo>
                <a:close/>
              </a:path>
              <a:path w="337184" h="337185">
                <a:moveTo>
                  <a:pt x="52717" y="143890"/>
                </a:moveTo>
                <a:lnTo>
                  <a:pt x="21971" y="143890"/>
                </a:lnTo>
                <a:lnTo>
                  <a:pt x="26543" y="145541"/>
                </a:lnTo>
                <a:lnTo>
                  <a:pt x="31496" y="146431"/>
                </a:lnTo>
                <a:lnTo>
                  <a:pt x="44576" y="146431"/>
                </a:lnTo>
                <a:lnTo>
                  <a:pt x="52070" y="144272"/>
                </a:lnTo>
                <a:lnTo>
                  <a:pt x="52717" y="143890"/>
                </a:lnTo>
                <a:close/>
              </a:path>
              <a:path w="337184" h="337185">
                <a:moveTo>
                  <a:pt x="336803" y="140462"/>
                </a:moveTo>
                <a:lnTo>
                  <a:pt x="278256" y="140462"/>
                </a:lnTo>
                <a:lnTo>
                  <a:pt x="284733" y="144272"/>
                </a:lnTo>
                <a:lnTo>
                  <a:pt x="292226" y="146431"/>
                </a:lnTo>
                <a:lnTo>
                  <a:pt x="305180" y="146431"/>
                </a:lnTo>
                <a:lnTo>
                  <a:pt x="310133" y="145541"/>
                </a:lnTo>
                <a:lnTo>
                  <a:pt x="314832" y="143890"/>
                </a:lnTo>
                <a:lnTo>
                  <a:pt x="336803" y="143890"/>
                </a:lnTo>
                <a:lnTo>
                  <a:pt x="336803" y="140462"/>
                </a:lnTo>
                <a:close/>
              </a:path>
              <a:path w="337184" h="337185">
                <a:moveTo>
                  <a:pt x="80518" y="80517"/>
                </a:moveTo>
                <a:lnTo>
                  <a:pt x="58547" y="80517"/>
                </a:lnTo>
                <a:lnTo>
                  <a:pt x="58547" y="102488"/>
                </a:lnTo>
                <a:lnTo>
                  <a:pt x="56828" y="111011"/>
                </a:lnTo>
                <a:lnTo>
                  <a:pt x="52133" y="117998"/>
                </a:lnTo>
                <a:lnTo>
                  <a:pt x="45152" y="122723"/>
                </a:lnTo>
                <a:lnTo>
                  <a:pt x="36575" y="124460"/>
                </a:lnTo>
                <a:lnTo>
                  <a:pt x="102489" y="124460"/>
                </a:lnTo>
                <a:lnTo>
                  <a:pt x="93966" y="122723"/>
                </a:lnTo>
                <a:lnTo>
                  <a:pt x="86979" y="117998"/>
                </a:lnTo>
                <a:lnTo>
                  <a:pt x="82254" y="111011"/>
                </a:lnTo>
                <a:lnTo>
                  <a:pt x="80518" y="102488"/>
                </a:lnTo>
                <a:lnTo>
                  <a:pt x="80518" y="80517"/>
                </a:lnTo>
                <a:close/>
              </a:path>
              <a:path w="337184" h="337185">
                <a:moveTo>
                  <a:pt x="146430" y="80517"/>
                </a:moveTo>
                <a:lnTo>
                  <a:pt x="124459" y="80517"/>
                </a:lnTo>
                <a:lnTo>
                  <a:pt x="124459" y="102488"/>
                </a:lnTo>
                <a:lnTo>
                  <a:pt x="122723" y="111011"/>
                </a:lnTo>
                <a:lnTo>
                  <a:pt x="117998" y="117998"/>
                </a:lnTo>
                <a:lnTo>
                  <a:pt x="111011" y="122723"/>
                </a:lnTo>
                <a:lnTo>
                  <a:pt x="102489" y="124460"/>
                </a:lnTo>
                <a:lnTo>
                  <a:pt x="168401" y="124460"/>
                </a:lnTo>
                <a:lnTo>
                  <a:pt x="159879" y="122723"/>
                </a:lnTo>
                <a:lnTo>
                  <a:pt x="152892" y="117998"/>
                </a:lnTo>
                <a:lnTo>
                  <a:pt x="148167" y="111011"/>
                </a:lnTo>
                <a:lnTo>
                  <a:pt x="146430" y="102488"/>
                </a:lnTo>
                <a:lnTo>
                  <a:pt x="146430" y="80517"/>
                </a:lnTo>
                <a:close/>
              </a:path>
              <a:path w="337184" h="337185">
                <a:moveTo>
                  <a:pt x="212344" y="80517"/>
                </a:moveTo>
                <a:lnTo>
                  <a:pt x="190373" y="80517"/>
                </a:lnTo>
                <a:lnTo>
                  <a:pt x="190373" y="102488"/>
                </a:lnTo>
                <a:lnTo>
                  <a:pt x="188636" y="111011"/>
                </a:lnTo>
                <a:lnTo>
                  <a:pt x="183911" y="117998"/>
                </a:lnTo>
                <a:lnTo>
                  <a:pt x="176924" y="122723"/>
                </a:lnTo>
                <a:lnTo>
                  <a:pt x="168401" y="124460"/>
                </a:lnTo>
                <a:lnTo>
                  <a:pt x="234315" y="124460"/>
                </a:lnTo>
                <a:lnTo>
                  <a:pt x="225738" y="122723"/>
                </a:lnTo>
                <a:lnTo>
                  <a:pt x="218757" y="117998"/>
                </a:lnTo>
                <a:lnTo>
                  <a:pt x="214062" y="111011"/>
                </a:lnTo>
                <a:lnTo>
                  <a:pt x="212344" y="102488"/>
                </a:lnTo>
                <a:lnTo>
                  <a:pt x="212344" y="80517"/>
                </a:lnTo>
                <a:close/>
              </a:path>
              <a:path w="337184" h="337185">
                <a:moveTo>
                  <a:pt x="278256" y="80517"/>
                </a:moveTo>
                <a:lnTo>
                  <a:pt x="256285" y="80517"/>
                </a:lnTo>
                <a:lnTo>
                  <a:pt x="256285" y="102488"/>
                </a:lnTo>
                <a:lnTo>
                  <a:pt x="254549" y="111011"/>
                </a:lnTo>
                <a:lnTo>
                  <a:pt x="249824" y="117998"/>
                </a:lnTo>
                <a:lnTo>
                  <a:pt x="242837" y="122723"/>
                </a:lnTo>
                <a:lnTo>
                  <a:pt x="234315" y="124460"/>
                </a:lnTo>
                <a:lnTo>
                  <a:pt x="300227" y="124460"/>
                </a:lnTo>
                <a:lnTo>
                  <a:pt x="291651" y="122723"/>
                </a:lnTo>
                <a:lnTo>
                  <a:pt x="284670" y="117998"/>
                </a:lnTo>
                <a:lnTo>
                  <a:pt x="279975" y="111011"/>
                </a:lnTo>
                <a:lnTo>
                  <a:pt x="278256" y="102488"/>
                </a:lnTo>
                <a:lnTo>
                  <a:pt x="278256" y="80517"/>
                </a:lnTo>
                <a:close/>
              </a:path>
              <a:path w="337184" h="337185">
                <a:moveTo>
                  <a:pt x="334780" y="80517"/>
                </a:moveTo>
                <a:lnTo>
                  <a:pt x="309879" y="80517"/>
                </a:lnTo>
                <a:lnTo>
                  <a:pt x="314832" y="85471"/>
                </a:lnTo>
                <a:lnTo>
                  <a:pt x="314832" y="118872"/>
                </a:lnTo>
                <a:lnTo>
                  <a:pt x="310769" y="122427"/>
                </a:lnTo>
                <a:lnTo>
                  <a:pt x="305562" y="124460"/>
                </a:lnTo>
                <a:lnTo>
                  <a:pt x="336803" y="124460"/>
                </a:lnTo>
                <a:lnTo>
                  <a:pt x="336803" y="91566"/>
                </a:lnTo>
                <a:lnTo>
                  <a:pt x="335174" y="81293"/>
                </a:lnTo>
                <a:lnTo>
                  <a:pt x="334780" y="80517"/>
                </a:lnTo>
                <a:close/>
              </a:path>
            </a:pathLst>
          </a:custGeom>
          <a:solidFill>
            <a:srgbClr val="F8DA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396484" y="4460811"/>
            <a:ext cx="3589019" cy="218211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632703" y="4695444"/>
            <a:ext cx="2833370" cy="1384300"/>
          </a:xfrm>
          <a:custGeom>
            <a:avLst/>
            <a:gdLst/>
            <a:ahLst/>
            <a:cxnLst/>
            <a:rect l="l" t="t" r="r" b="b"/>
            <a:pathLst>
              <a:path w="2833370" h="1384300">
                <a:moveTo>
                  <a:pt x="2750820" y="0"/>
                </a:moveTo>
                <a:lnTo>
                  <a:pt x="82296" y="0"/>
                </a:lnTo>
                <a:lnTo>
                  <a:pt x="50256" y="7778"/>
                </a:lnTo>
                <a:lnTo>
                  <a:pt x="24098" y="28987"/>
                </a:lnTo>
                <a:lnTo>
                  <a:pt x="6465" y="60436"/>
                </a:lnTo>
                <a:lnTo>
                  <a:pt x="0" y="98932"/>
                </a:lnTo>
                <a:lnTo>
                  <a:pt x="0" y="159638"/>
                </a:lnTo>
                <a:lnTo>
                  <a:pt x="44931" y="168358"/>
                </a:lnTo>
                <a:lnTo>
                  <a:pt x="83974" y="192634"/>
                </a:lnTo>
                <a:lnTo>
                  <a:pt x="114775" y="229645"/>
                </a:lnTo>
                <a:lnTo>
                  <a:pt x="134981" y="276568"/>
                </a:lnTo>
                <a:lnTo>
                  <a:pt x="142240" y="330580"/>
                </a:lnTo>
                <a:lnTo>
                  <a:pt x="134981" y="384655"/>
                </a:lnTo>
                <a:lnTo>
                  <a:pt x="114775" y="431616"/>
                </a:lnTo>
                <a:lnTo>
                  <a:pt x="83974" y="468646"/>
                </a:lnTo>
                <a:lnTo>
                  <a:pt x="44931" y="492929"/>
                </a:lnTo>
                <a:lnTo>
                  <a:pt x="0" y="501649"/>
                </a:lnTo>
                <a:lnTo>
                  <a:pt x="0" y="1284833"/>
                </a:lnTo>
                <a:lnTo>
                  <a:pt x="6465" y="1323350"/>
                </a:lnTo>
                <a:lnTo>
                  <a:pt x="24098" y="1354805"/>
                </a:lnTo>
                <a:lnTo>
                  <a:pt x="50256" y="1376014"/>
                </a:lnTo>
                <a:lnTo>
                  <a:pt x="82296" y="1383791"/>
                </a:lnTo>
                <a:lnTo>
                  <a:pt x="2750820" y="1383791"/>
                </a:lnTo>
                <a:lnTo>
                  <a:pt x="2782859" y="1376014"/>
                </a:lnTo>
                <a:lnTo>
                  <a:pt x="2809017" y="1354805"/>
                </a:lnTo>
                <a:lnTo>
                  <a:pt x="2826650" y="1323350"/>
                </a:lnTo>
                <a:lnTo>
                  <a:pt x="2833116" y="1284833"/>
                </a:lnTo>
                <a:lnTo>
                  <a:pt x="2833116" y="98932"/>
                </a:lnTo>
                <a:lnTo>
                  <a:pt x="2826650" y="60436"/>
                </a:lnTo>
                <a:lnTo>
                  <a:pt x="2809017" y="28987"/>
                </a:lnTo>
                <a:lnTo>
                  <a:pt x="2782859" y="7778"/>
                </a:lnTo>
                <a:lnTo>
                  <a:pt x="27508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885176" y="4773167"/>
            <a:ext cx="337185" cy="317500"/>
          </a:xfrm>
          <a:custGeom>
            <a:avLst/>
            <a:gdLst/>
            <a:ahLst/>
            <a:cxnLst/>
            <a:rect l="l" t="t" r="r" b="b"/>
            <a:pathLst>
              <a:path w="337184" h="317500">
                <a:moveTo>
                  <a:pt x="334009" y="279526"/>
                </a:moveTo>
                <a:lnTo>
                  <a:pt x="2921" y="279526"/>
                </a:lnTo>
                <a:lnTo>
                  <a:pt x="0" y="282447"/>
                </a:lnTo>
                <a:lnTo>
                  <a:pt x="0" y="314197"/>
                </a:lnTo>
                <a:lnTo>
                  <a:pt x="2921" y="316991"/>
                </a:lnTo>
                <a:lnTo>
                  <a:pt x="334009" y="316991"/>
                </a:lnTo>
                <a:lnTo>
                  <a:pt x="336803" y="314197"/>
                </a:lnTo>
                <a:lnTo>
                  <a:pt x="336803" y="282447"/>
                </a:lnTo>
                <a:lnTo>
                  <a:pt x="334009" y="279526"/>
                </a:lnTo>
                <a:close/>
              </a:path>
              <a:path w="337184" h="317500">
                <a:moveTo>
                  <a:pt x="238125" y="190880"/>
                </a:moveTo>
                <a:lnTo>
                  <a:pt x="235966" y="190880"/>
                </a:lnTo>
                <a:lnTo>
                  <a:pt x="217297" y="194055"/>
                </a:lnTo>
                <a:lnTo>
                  <a:pt x="195833" y="265302"/>
                </a:lnTo>
                <a:lnTo>
                  <a:pt x="331470" y="265302"/>
                </a:lnTo>
                <a:lnTo>
                  <a:pt x="332485" y="265429"/>
                </a:lnTo>
                <a:lnTo>
                  <a:pt x="333501" y="265683"/>
                </a:lnTo>
                <a:lnTo>
                  <a:pt x="333501" y="254380"/>
                </a:lnTo>
                <a:lnTo>
                  <a:pt x="262254" y="254380"/>
                </a:lnTo>
                <a:lnTo>
                  <a:pt x="260984" y="251078"/>
                </a:lnTo>
                <a:lnTo>
                  <a:pt x="239775" y="192912"/>
                </a:lnTo>
                <a:lnTo>
                  <a:pt x="239395" y="191642"/>
                </a:lnTo>
                <a:lnTo>
                  <a:pt x="238125" y="190880"/>
                </a:lnTo>
                <a:close/>
              </a:path>
              <a:path w="337184" h="317500">
                <a:moveTo>
                  <a:pt x="291719" y="190499"/>
                </a:moveTo>
                <a:lnTo>
                  <a:pt x="289941" y="191261"/>
                </a:lnTo>
                <a:lnTo>
                  <a:pt x="289432" y="192912"/>
                </a:lnTo>
                <a:lnTo>
                  <a:pt x="268224" y="251078"/>
                </a:lnTo>
                <a:lnTo>
                  <a:pt x="266953" y="254380"/>
                </a:lnTo>
                <a:lnTo>
                  <a:pt x="333501" y="254380"/>
                </a:lnTo>
                <a:lnTo>
                  <a:pt x="333501" y="223646"/>
                </a:lnTo>
                <a:lnTo>
                  <a:pt x="331934" y="213933"/>
                </a:lnTo>
                <a:lnTo>
                  <a:pt x="327533" y="205374"/>
                </a:lnTo>
                <a:lnTo>
                  <a:pt x="320750" y="198554"/>
                </a:lnTo>
                <a:lnTo>
                  <a:pt x="312039" y="194055"/>
                </a:lnTo>
                <a:lnTo>
                  <a:pt x="293243" y="190880"/>
                </a:lnTo>
                <a:lnTo>
                  <a:pt x="291719" y="190499"/>
                </a:lnTo>
                <a:close/>
              </a:path>
              <a:path w="337184" h="317500">
                <a:moveTo>
                  <a:pt x="270255" y="188721"/>
                </a:moveTo>
                <a:lnTo>
                  <a:pt x="258952" y="188721"/>
                </a:lnTo>
                <a:lnTo>
                  <a:pt x="257682" y="189229"/>
                </a:lnTo>
                <a:lnTo>
                  <a:pt x="256921" y="190118"/>
                </a:lnTo>
                <a:lnTo>
                  <a:pt x="255650" y="191515"/>
                </a:lnTo>
                <a:lnTo>
                  <a:pt x="255524" y="193420"/>
                </a:lnTo>
                <a:lnTo>
                  <a:pt x="256413" y="194944"/>
                </a:lnTo>
                <a:lnTo>
                  <a:pt x="261239" y="202183"/>
                </a:lnTo>
                <a:lnTo>
                  <a:pt x="258952" y="220979"/>
                </a:lnTo>
                <a:lnTo>
                  <a:pt x="263271" y="232663"/>
                </a:lnTo>
                <a:lnTo>
                  <a:pt x="263778" y="233806"/>
                </a:lnTo>
                <a:lnTo>
                  <a:pt x="265429" y="233806"/>
                </a:lnTo>
                <a:lnTo>
                  <a:pt x="265810" y="232663"/>
                </a:lnTo>
                <a:lnTo>
                  <a:pt x="270255" y="220979"/>
                </a:lnTo>
                <a:lnTo>
                  <a:pt x="268097" y="202183"/>
                </a:lnTo>
                <a:lnTo>
                  <a:pt x="272923" y="194944"/>
                </a:lnTo>
                <a:lnTo>
                  <a:pt x="273684" y="193420"/>
                </a:lnTo>
                <a:lnTo>
                  <a:pt x="273557" y="191515"/>
                </a:lnTo>
                <a:lnTo>
                  <a:pt x="272288" y="190118"/>
                </a:lnTo>
                <a:lnTo>
                  <a:pt x="271399" y="189229"/>
                </a:lnTo>
                <a:lnTo>
                  <a:pt x="270255" y="188721"/>
                </a:lnTo>
                <a:close/>
              </a:path>
              <a:path w="337184" h="317500">
                <a:moveTo>
                  <a:pt x="264668" y="106425"/>
                </a:moveTo>
                <a:lnTo>
                  <a:pt x="250900" y="109192"/>
                </a:lnTo>
                <a:lnTo>
                  <a:pt x="239680" y="116744"/>
                </a:lnTo>
                <a:lnTo>
                  <a:pt x="232128" y="127964"/>
                </a:lnTo>
                <a:lnTo>
                  <a:pt x="229362" y="141731"/>
                </a:lnTo>
                <a:lnTo>
                  <a:pt x="232128" y="155446"/>
                </a:lnTo>
                <a:lnTo>
                  <a:pt x="239680" y="166671"/>
                </a:lnTo>
                <a:lnTo>
                  <a:pt x="250900" y="174253"/>
                </a:lnTo>
                <a:lnTo>
                  <a:pt x="264668" y="177037"/>
                </a:lnTo>
                <a:lnTo>
                  <a:pt x="278382" y="174253"/>
                </a:lnTo>
                <a:lnTo>
                  <a:pt x="289607" y="166671"/>
                </a:lnTo>
                <a:lnTo>
                  <a:pt x="297189" y="155446"/>
                </a:lnTo>
                <a:lnTo>
                  <a:pt x="299974" y="141731"/>
                </a:lnTo>
                <a:lnTo>
                  <a:pt x="297189" y="127964"/>
                </a:lnTo>
                <a:lnTo>
                  <a:pt x="289607" y="116744"/>
                </a:lnTo>
                <a:lnTo>
                  <a:pt x="278382" y="109192"/>
                </a:lnTo>
                <a:lnTo>
                  <a:pt x="264668" y="106425"/>
                </a:lnTo>
                <a:close/>
              </a:path>
              <a:path w="337184" h="317500">
                <a:moveTo>
                  <a:pt x="178053" y="0"/>
                </a:moveTo>
                <a:lnTo>
                  <a:pt x="47117" y="0"/>
                </a:lnTo>
                <a:lnTo>
                  <a:pt x="34335" y="2583"/>
                </a:lnTo>
                <a:lnTo>
                  <a:pt x="23923" y="9620"/>
                </a:lnTo>
                <a:lnTo>
                  <a:pt x="16916" y="20038"/>
                </a:lnTo>
                <a:lnTo>
                  <a:pt x="14350" y="32765"/>
                </a:lnTo>
                <a:lnTo>
                  <a:pt x="14350" y="93598"/>
                </a:lnTo>
                <a:lnTo>
                  <a:pt x="16916" y="106400"/>
                </a:lnTo>
                <a:lnTo>
                  <a:pt x="23923" y="116855"/>
                </a:lnTo>
                <a:lnTo>
                  <a:pt x="34335" y="123906"/>
                </a:lnTo>
                <a:lnTo>
                  <a:pt x="47117" y="126491"/>
                </a:lnTo>
                <a:lnTo>
                  <a:pt x="136905" y="126491"/>
                </a:lnTo>
                <a:lnTo>
                  <a:pt x="167258" y="156717"/>
                </a:lnTo>
                <a:lnTo>
                  <a:pt x="169291" y="157606"/>
                </a:lnTo>
                <a:lnTo>
                  <a:pt x="172466" y="157606"/>
                </a:lnTo>
                <a:lnTo>
                  <a:pt x="173608" y="157352"/>
                </a:lnTo>
                <a:lnTo>
                  <a:pt x="174625" y="156971"/>
                </a:lnTo>
                <a:lnTo>
                  <a:pt x="177673" y="155574"/>
                </a:lnTo>
                <a:lnTo>
                  <a:pt x="179704" y="152653"/>
                </a:lnTo>
                <a:lnTo>
                  <a:pt x="179704" y="126364"/>
                </a:lnTo>
                <a:lnTo>
                  <a:pt x="191853" y="123352"/>
                </a:lnTo>
                <a:lnTo>
                  <a:pt x="201739" y="116268"/>
                </a:lnTo>
                <a:lnTo>
                  <a:pt x="208387" y="106041"/>
                </a:lnTo>
                <a:lnTo>
                  <a:pt x="209826" y="98678"/>
                </a:lnTo>
                <a:lnTo>
                  <a:pt x="59054" y="98678"/>
                </a:lnTo>
                <a:lnTo>
                  <a:pt x="56515" y="97789"/>
                </a:lnTo>
                <a:lnTo>
                  <a:pt x="54737" y="96011"/>
                </a:lnTo>
                <a:lnTo>
                  <a:pt x="51053" y="92201"/>
                </a:lnTo>
                <a:lnTo>
                  <a:pt x="51053" y="86359"/>
                </a:lnTo>
                <a:lnTo>
                  <a:pt x="84454" y="52831"/>
                </a:lnTo>
                <a:lnTo>
                  <a:pt x="88138" y="49275"/>
                </a:lnTo>
                <a:lnTo>
                  <a:pt x="120941" y="49275"/>
                </a:lnTo>
                <a:lnTo>
                  <a:pt x="118872" y="46481"/>
                </a:lnTo>
                <a:lnTo>
                  <a:pt x="118872" y="37337"/>
                </a:lnTo>
                <a:lnTo>
                  <a:pt x="123063" y="33146"/>
                </a:lnTo>
                <a:lnTo>
                  <a:pt x="210820" y="33146"/>
                </a:lnTo>
                <a:lnTo>
                  <a:pt x="210820" y="32765"/>
                </a:lnTo>
                <a:lnTo>
                  <a:pt x="208236" y="20038"/>
                </a:lnTo>
                <a:lnTo>
                  <a:pt x="201199" y="9620"/>
                </a:lnTo>
                <a:lnTo>
                  <a:pt x="190781" y="2583"/>
                </a:lnTo>
                <a:lnTo>
                  <a:pt x="178053" y="0"/>
                </a:lnTo>
                <a:close/>
              </a:path>
              <a:path w="337184" h="317500">
                <a:moveTo>
                  <a:pt x="91185" y="72897"/>
                </a:moveTo>
                <a:lnTo>
                  <a:pt x="66294" y="97789"/>
                </a:lnTo>
                <a:lnTo>
                  <a:pt x="63753" y="98678"/>
                </a:lnTo>
                <a:lnTo>
                  <a:pt x="209826" y="98678"/>
                </a:lnTo>
                <a:lnTo>
                  <a:pt x="210820" y="93598"/>
                </a:lnTo>
                <a:lnTo>
                  <a:pt x="210820" y="89280"/>
                </a:lnTo>
                <a:lnTo>
                  <a:pt x="107569" y="89280"/>
                </a:lnTo>
                <a:lnTo>
                  <a:pt x="91185" y="72897"/>
                </a:lnTo>
                <a:close/>
              </a:path>
              <a:path w="337184" h="317500">
                <a:moveTo>
                  <a:pt x="138556" y="64388"/>
                </a:moveTo>
                <a:lnTo>
                  <a:pt x="113538" y="89280"/>
                </a:lnTo>
                <a:lnTo>
                  <a:pt x="210820" y="89280"/>
                </a:lnTo>
                <a:lnTo>
                  <a:pt x="210820" y="71373"/>
                </a:lnTo>
                <a:lnTo>
                  <a:pt x="143255" y="71373"/>
                </a:lnTo>
                <a:lnTo>
                  <a:pt x="139700" y="68325"/>
                </a:lnTo>
                <a:lnTo>
                  <a:pt x="138556" y="64388"/>
                </a:lnTo>
                <a:close/>
              </a:path>
              <a:path w="337184" h="317500">
                <a:moveTo>
                  <a:pt x="210820" y="33146"/>
                </a:moveTo>
                <a:lnTo>
                  <a:pt x="152780" y="33146"/>
                </a:lnTo>
                <a:lnTo>
                  <a:pt x="157099" y="37337"/>
                </a:lnTo>
                <a:lnTo>
                  <a:pt x="157099" y="67055"/>
                </a:lnTo>
                <a:lnTo>
                  <a:pt x="152780" y="71373"/>
                </a:lnTo>
                <a:lnTo>
                  <a:pt x="210820" y="71373"/>
                </a:lnTo>
                <a:lnTo>
                  <a:pt x="210820" y="33146"/>
                </a:lnTo>
                <a:close/>
              </a:path>
              <a:path w="337184" h="317500">
                <a:moveTo>
                  <a:pt x="120941" y="49275"/>
                </a:moveTo>
                <a:lnTo>
                  <a:pt x="94106" y="49275"/>
                </a:lnTo>
                <a:lnTo>
                  <a:pt x="97790" y="52831"/>
                </a:lnTo>
                <a:lnTo>
                  <a:pt x="110617" y="65658"/>
                </a:lnTo>
                <a:lnTo>
                  <a:pt x="124968" y="51307"/>
                </a:lnTo>
                <a:lnTo>
                  <a:pt x="121412" y="49910"/>
                </a:lnTo>
                <a:lnTo>
                  <a:pt x="120941" y="49275"/>
                </a:lnTo>
                <a:close/>
              </a:path>
            </a:pathLst>
          </a:custGeom>
          <a:solidFill>
            <a:srgbClr val="F8DA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5665470" y="3266022"/>
            <a:ext cx="2568575" cy="1049020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sz="18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全民健身行动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 marL="238760">
              <a:lnSpc>
                <a:spcPct val="100000"/>
              </a:lnSpc>
              <a:spcBef>
                <a:spcPts val="895"/>
              </a:spcBef>
            </a:pPr>
            <a:r>
              <a:rPr sz="14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倡导性指标：鼓励个人</a:t>
            </a:r>
            <a:r>
              <a:rPr sz="1400" spc="-1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每</a:t>
            </a:r>
            <a:r>
              <a:rPr sz="14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天进</a:t>
            </a:r>
            <a:endParaRPr sz="1400">
              <a:latin typeface="微软雅黑" panose="020B0503020204020204" charset="-122"/>
              <a:cs typeface="微软雅黑" panose="020B0503020204020204" charset="-122"/>
            </a:endParaRPr>
          </a:p>
          <a:p>
            <a:pPr marL="238760">
              <a:lnSpc>
                <a:spcPct val="100000"/>
              </a:lnSpc>
              <a:spcBef>
                <a:spcPts val="505"/>
              </a:spcBef>
            </a:pPr>
            <a:r>
              <a:rPr sz="14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行中等强度运动至少半</a:t>
            </a:r>
            <a:r>
              <a:rPr sz="1400" spc="-1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小</a:t>
            </a:r>
            <a:r>
              <a:rPr sz="14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时</a:t>
            </a:r>
            <a:endParaRPr sz="1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30088" y="1366547"/>
            <a:ext cx="5741670" cy="10966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0000"/>
              </a:lnSpc>
              <a:spcBef>
                <a:spcPts val="105"/>
              </a:spcBef>
            </a:pPr>
            <a:r>
              <a:rPr sz="1800" b="1" spc="-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结果性指标：</a:t>
            </a:r>
            <a:r>
              <a:rPr sz="1800" spc="-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成人肥胖增长率、</a:t>
            </a:r>
            <a:r>
              <a:rPr sz="18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5</a:t>
            </a:r>
            <a:r>
              <a:rPr sz="1800" spc="-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岁以下儿童生长迟缓率 </a:t>
            </a:r>
            <a:r>
              <a:rPr sz="1800" b="1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倡导性指标：</a:t>
            </a:r>
            <a:r>
              <a:rPr sz="18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人均每日食盐摄入量、每日摄入食物种类、 成年人维持健康体重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23382" y="4840604"/>
            <a:ext cx="2186305" cy="874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E4E80"/>
                </a:solidFill>
                <a:latin typeface="微软雅黑" panose="020B0503020204020204" charset="-122"/>
                <a:cs typeface="微软雅黑" panose="020B0503020204020204" charset="-122"/>
              </a:rPr>
              <a:t>心理健康促进行动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 marL="39370" marR="5080">
              <a:lnSpc>
                <a:spcPct val="130000"/>
              </a:lnSpc>
              <a:spcBef>
                <a:spcPts val="775"/>
              </a:spcBef>
            </a:pPr>
            <a:r>
              <a:rPr sz="12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倡导性指标：成人每日平均睡眠 时间</a:t>
            </a:r>
            <a:endParaRPr sz="12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583935" y="1139952"/>
            <a:ext cx="1086612" cy="14478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5547740" y="909065"/>
            <a:ext cx="1854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solidFill>
                  <a:srgbClr val="4E4E80"/>
                </a:solidFill>
                <a:latin typeface="微软雅黑" panose="020B0503020204020204" charset="-122"/>
                <a:cs typeface="微软雅黑" panose="020B0503020204020204" charset="-122"/>
              </a:rPr>
              <a:t>合理膳食行动</a:t>
            </a:r>
            <a:endParaRPr b="0" dirty="0">
              <a:solidFill>
                <a:srgbClr val="4E4E80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8496300" y="4410455"/>
            <a:ext cx="3695700" cy="223253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8732519" y="4645152"/>
            <a:ext cx="3003804" cy="143408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1055095" y="4646676"/>
            <a:ext cx="337185" cy="337185"/>
          </a:xfrm>
          <a:custGeom>
            <a:avLst/>
            <a:gdLst/>
            <a:ahLst/>
            <a:cxnLst/>
            <a:rect l="l" t="t" r="r" b="b"/>
            <a:pathLst>
              <a:path w="337184" h="337185">
                <a:moveTo>
                  <a:pt x="281939" y="0"/>
                </a:moveTo>
                <a:lnTo>
                  <a:pt x="54863" y="0"/>
                </a:lnTo>
                <a:lnTo>
                  <a:pt x="42062" y="2603"/>
                </a:lnTo>
                <a:lnTo>
                  <a:pt x="31607" y="9683"/>
                </a:lnTo>
                <a:lnTo>
                  <a:pt x="24556" y="20145"/>
                </a:lnTo>
                <a:lnTo>
                  <a:pt x="21971" y="32893"/>
                </a:lnTo>
                <a:lnTo>
                  <a:pt x="21971" y="60451"/>
                </a:lnTo>
                <a:lnTo>
                  <a:pt x="13126" y="65224"/>
                </a:lnTo>
                <a:lnTo>
                  <a:pt x="6175" y="72342"/>
                </a:lnTo>
                <a:lnTo>
                  <a:pt x="1629" y="81293"/>
                </a:lnTo>
                <a:lnTo>
                  <a:pt x="0" y="91567"/>
                </a:lnTo>
                <a:lnTo>
                  <a:pt x="0" y="331850"/>
                </a:lnTo>
                <a:lnTo>
                  <a:pt x="4952" y="336804"/>
                </a:lnTo>
                <a:lnTo>
                  <a:pt x="331850" y="336804"/>
                </a:lnTo>
                <a:lnTo>
                  <a:pt x="336803" y="331850"/>
                </a:lnTo>
                <a:lnTo>
                  <a:pt x="336803" y="314832"/>
                </a:lnTo>
                <a:lnTo>
                  <a:pt x="21971" y="314832"/>
                </a:lnTo>
                <a:lnTo>
                  <a:pt x="21971" y="143891"/>
                </a:lnTo>
                <a:lnTo>
                  <a:pt x="52717" y="143891"/>
                </a:lnTo>
                <a:lnTo>
                  <a:pt x="58547" y="140462"/>
                </a:lnTo>
                <a:lnTo>
                  <a:pt x="336803" y="140462"/>
                </a:lnTo>
                <a:lnTo>
                  <a:pt x="336803" y="124460"/>
                </a:lnTo>
                <a:lnTo>
                  <a:pt x="31114" y="124460"/>
                </a:lnTo>
                <a:lnTo>
                  <a:pt x="25907" y="122428"/>
                </a:lnTo>
                <a:lnTo>
                  <a:pt x="21971" y="118872"/>
                </a:lnTo>
                <a:lnTo>
                  <a:pt x="21971" y="85471"/>
                </a:lnTo>
                <a:lnTo>
                  <a:pt x="26924" y="80518"/>
                </a:lnTo>
                <a:lnTo>
                  <a:pt x="334780" y="80518"/>
                </a:lnTo>
                <a:lnTo>
                  <a:pt x="330628" y="72342"/>
                </a:lnTo>
                <a:lnTo>
                  <a:pt x="323677" y="65224"/>
                </a:lnTo>
                <a:lnTo>
                  <a:pt x="314832" y="60451"/>
                </a:lnTo>
                <a:lnTo>
                  <a:pt x="314832" y="32893"/>
                </a:lnTo>
                <a:lnTo>
                  <a:pt x="312247" y="20145"/>
                </a:lnTo>
                <a:lnTo>
                  <a:pt x="305196" y="9683"/>
                </a:lnTo>
                <a:lnTo>
                  <a:pt x="294741" y="2603"/>
                </a:lnTo>
                <a:lnTo>
                  <a:pt x="281939" y="0"/>
                </a:lnTo>
                <a:close/>
              </a:path>
              <a:path w="337184" h="337185">
                <a:moveTo>
                  <a:pt x="278256" y="140462"/>
                </a:moveTo>
                <a:lnTo>
                  <a:pt x="58547" y="140462"/>
                </a:lnTo>
                <a:lnTo>
                  <a:pt x="58547" y="314832"/>
                </a:lnTo>
                <a:lnTo>
                  <a:pt x="278256" y="314832"/>
                </a:lnTo>
                <a:lnTo>
                  <a:pt x="278256" y="292607"/>
                </a:lnTo>
                <a:lnTo>
                  <a:pt x="208533" y="292607"/>
                </a:lnTo>
                <a:lnTo>
                  <a:pt x="199957" y="290871"/>
                </a:lnTo>
                <a:lnTo>
                  <a:pt x="197456" y="289179"/>
                </a:lnTo>
                <a:lnTo>
                  <a:pt x="114300" y="289179"/>
                </a:lnTo>
                <a:lnTo>
                  <a:pt x="111505" y="288163"/>
                </a:lnTo>
                <a:lnTo>
                  <a:pt x="105028" y="281686"/>
                </a:lnTo>
                <a:lnTo>
                  <a:pt x="105028" y="274700"/>
                </a:lnTo>
                <a:lnTo>
                  <a:pt x="109347" y="270510"/>
                </a:lnTo>
                <a:lnTo>
                  <a:pt x="167694" y="212090"/>
                </a:lnTo>
                <a:lnTo>
                  <a:pt x="127888" y="212090"/>
                </a:lnTo>
                <a:lnTo>
                  <a:pt x="119366" y="210353"/>
                </a:lnTo>
                <a:lnTo>
                  <a:pt x="112379" y="205628"/>
                </a:lnTo>
                <a:lnTo>
                  <a:pt x="107654" y="198641"/>
                </a:lnTo>
                <a:lnTo>
                  <a:pt x="105918" y="190119"/>
                </a:lnTo>
                <a:lnTo>
                  <a:pt x="107654" y="181596"/>
                </a:lnTo>
                <a:lnTo>
                  <a:pt x="112379" y="174609"/>
                </a:lnTo>
                <a:lnTo>
                  <a:pt x="119366" y="169884"/>
                </a:lnTo>
                <a:lnTo>
                  <a:pt x="127888" y="168148"/>
                </a:lnTo>
                <a:lnTo>
                  <a:pt x="211582" y="168148"/>
                </a:lnTo>
                <a:lnTo>
                  <a:pt x="216153" y="163703"/>
                </a:lnTo>
                <a:lnTo>
                  <a:pt x="278256" y="163703"/>
                </a:lnTo>
                <a:lnTo>
                  <a:pt x="278256" y="140462"/>
                </a:lnTo>
                <a:close/>
              </a:path>
              <a:path w="337184" h="337185">
                <a:moveTo>
                  <a:pt x="336803" y="143891"/>
                </a:moveTo>
                <a:lnTo>
                  <a:pt x="314832" y="143891"/>
                </a:lnTo>
                <a:lnTo>
                  <a:pt x="314832" y="314832"/>
                </a:lnTo>
                <a:lnTo>
                  <a:pt x="336803" y="314832"/>
                </a:lnTo>
                <a:lnTo>
                  <a:pt x="336803" y="143891"/>
                </a:lnTo>
                <a:close/>
              </a:path>
              <a:path w="337184" h="337185">
                <a:moveTo>
                  <a:pt x="278256" y="248666"/>
                </a:moveTo>
                <a:lnTo>
                  <a:pt x="208533" y="248666"/>
                </a:lnTo>
                <a:lnTo>
                  <a:pt x="217037" y="250402"/>
                </a:lnTo>
                <a:lnTo>
                  <a:pt x="223980" y="255127"/>
                </a:lnTo>
                <a:lnTo>
                  <a:pt x="228661" y="262114"/>
                </a:lnTo>
                <a:lnTo>
                  <a:pt x="230377" y="270637"/>
                </a:lnTo>
                <a:lnTo>
                  <a:pt x="228661" y="279159"/>
                </a:lnTo>
                <a:lnTo>
                  <a:pt x="223980" y="286146"/>
                </a:lnTo>
                <a:lnTo>
                  <a:pt x="217037" y="290871"/>
                </a:lnTo>
                <a:lnTo>
                  <a:pt x="208533" y="292607"/>
                </a:lnTo>
                <a:lnTo>
                  <a:pt x="278256" y="292607"/>
                </a:lnTo>
                <a:lnTo>
                  <a:pt x="278256" y="248666"/>
                </a:lnTo>
                <a:close/>
              </a:path>
              <a:path w="337184" h="337185">
                <a:moveTo>
                  <a:pt x="278256" y="163703"/>
                </a:moveTo>
                <a:lnTo>
                  <a:pt x="223138" y="163703"/>
                </a:lnTo>
                <a:lnTo>
                  <a:pt x="227456" y="167894"/>
                </a:lnTo>
                <a:lnTo>
                  <a:pt x="231775" y="172212"/>
                </a:lnTo>
                <a:lnTo>
                  <a:pt x="231775" y="179197"/>
                </a:lnTo>
                <a:lnTo>
                  <a:pt x="124968" y="286004"/>
                </a:lnTo>
                <a:lnTo>
                  <a:pt x="122681" y="288163"/>
                </a:lnTo>
                <a:lnTo>
                  <a:pt x="119887" y="289179"/>
                </a:lnTo>
                <a:lnTo>
                  <a:pt x="197456" y="289179"/>
                </a:lnTo>
                <a:lnTo>
                  <a:pt x="192976" y="286146"/>
                </a:lnTo>
                <a:lnTo>
                  <a:pt x="188281" y="279159"/>
                </a:lnTo>
                <a:lnTo>
                  <a:pt x="186562" y="270637"/>
                </a:lnTo>
                <a:lnTo>
                  <a:pt x="188281" y="262114"/>
                </a:lnTo>
                <a:lnTo>
                  <a:pt x="192976" y="255127"/>
                </a:lnTo>
                <a:lnTo>
                  <a:pt x="199957" y="250402"/>
                </a:lnTo>
                <a:lnTo>
                  <a:pt x="208533" y="248666"/>
                </a:lnTo>
                <a:lnTo>
                  <a:pt x="278256" y="248666"/>
                </a:lnTo>
                <a:lnTo>
                  <a:pt x="278256" y="163703"/>
                </a:lnTo>
                <a:close/>
              </a:path>
              <a:path w="337184" h="337185">
                <a:moveTo>
                  <a:pt x="211582" y="168148"/>
                </a:moveTo>
                <a:lnTo>
                  <a:pt x="127888" y="168148"/>
                </a:lnTo>
                <a:lnTo>
                  <a:pt x="136485" y="169884"/>
                </a:lnTo>
                <a:lnTo>
                  <a:pt x="143509" y="174609"/>
                </a:lnTo>
                <a:lnTo>
                  <a:pt x="148248" y="181596"/>
                </a:lnTo>
                <a:lnTo>
                  <a:pt x="149986" y="190119"/>
                </a:lnTo>
                <a:lnTo>
                  <a:pt x="148248" y="198641"/>
                </a:lnTo>
                <a:lnTo>
                  <a:pt x="143509" y="205628"/>
                </a:lnTo>
                <a:lnTo>
                  <a:pt x="136485" y="210353"/>
                </a:lnTo>
                <a:lnTo>
                  <a:pt x="127888" y="212090"/>
                </a:lnTo>
                <a:lnTo>
                  <a:pt x="167694" y="212090"/>
                </a:lnTo>
                <a:lnTo>
                  <a:pt x="211582" y="168148"/>
                </a:lnTo>
                <a:close/>
              </a:path>
              <a:path w="337184" h="337185">
                <a:moveTo>
                  <a:pt x="52717" y="143891"/>
                </a:moveTo>
                <a:lnTo>
                  <a:pt x="21971" y="143891"/>
                </a:lnTo>
                <a:lnTo>
                  <a:pt x="26543" y="145542"/>
                </a:lnTo>
                <a:lnTo>
                  <a:pt x="31496" y="146431"/>
                </a:lnTo>
                <a:lnTo>
                  <a:pt x="44576" y="146431"/>
                </a:lnTo>
                <a:lnTo>
                  <a:pt x="52070" y="144272"/>
                </a:lnTo>
                <a:lnTo>
                  <a:pt x="52717" y="143891"/>
                </a:lnTo>
                <a:close/>
              </a:path>
              <a:path w="337184" h="337185">
                <a:moveTo>
                  <a:pt x="336803" y="140462"/>
                </a:moveTo>
                <a:lnTo>
                  <a:pt x="278256" y="140462"/>
                </a:lnTo>
                <a:lnTo>
                  <a:pt x="284733" y="144272"/>
                </a:lnTo>
                <a:lnTo>
                  <a:pt x="292226" y="146431"/>
                </a:lnTo>
                <a:lnTo>
                  <a:pt x="305180" y="146431"/>
                </a:lnTo>
                <a:lnTo>
                  <a:pt x="310133" y="145542"/>
                </a:lnTo>
                <a:lnTo>
                  <a:pt x="314832" y="143891"/>
                </a:lnTo>
                <a:lnTo>
                  <a:pt x="336803" y="143891"/>
                </a:lnTo>
                <a:lnTo>
                  <a:pt x="336803" y="140462"/>
                </a:lnTo>
                <a:close/>
              </a:path>
              <a:path w="337184" h="337185">
                <a:moveTo>
                  <a:pt x="80518" y="80518"/>
                </a:moveTo>
                <a:lnTo>
                  <a:pt x="58547" y="80518"/>
                </a:lnTo>
                <a:lnTo>
                  <a:pt x="58547" y="102488"/>
                </a:lnTo>
                <a:lnTo>
                  <a:pt x="56828" y="111011"/>
                </a:lnTo>
                <a:lnTo>
                  <a:pt x="52133" y="117998"/>
                </a:lnTo>
                <a:lnTo>
                  <a:pt x="45152" y="122723"/>
                </a:lnTo>
                <a:lnTo>
                  <a:pt x="36575" y="124460"/>
                </a:lnTo>
                <a:lnTo>
                  <a:pt x="102488" y="124460"/>
                </a:lnTo>
                <a:lnTo>
                  <a:pt x="93966" y="122723"/>
                </a:lnTo>
                <a:lnTo>
                  <a:pt x="86979" y="117998"/>
                </a:lnTo>
                <a:lnTo>
                  <a:pt x="82254" y="111011"/>
                </a:lnTo>
                <a:lnTo>
                  <a:pt x="80518" y="102488"/>
                </a:lnTo>
                <a:lnTo>
                  <a:pt x="80518" y="80518"/>
                </a:lnTo>
                <a:close/>
              </a:path>
              <a:path w="337184" h="337185">
                <a:moveTo>
                  <a:pt x="146430" y="80518"/>
                </a:moveTo>
                <a:lnTo>
                  <a:pt x="124459" y="80518"/>
                </a:lnTo>
                <a:lnTo>
                  <a:pt x="124459" y="102488"/>
                </a:lnTo>
                <a:lnTo>
                  <a:pt x="122723" y="111011"/>
                </a:lnTo>
                <a:lnTo>
                  <a:pt x="117998" y="117998"/>
                </a:lnTo>
                <a:lnTo>
                  <a:pt x="111011" y="122723"/>
                </a:lnTo>
                <a:lnTo>
                  <a:pt x="102488" y="124460"/>
                </a:lnTo>
                <a:lnTo>
                  <a:pt x="168401" y="124460"/>
                </a:lnTo>
                <a:lnTo>
                  <a:pt x="159879" y="122723"/>
                </a:lnTo>
                <a:lnTo>
                  <a:pt x="152892" y="117998"/>
                </a:lnTo>
                <a:lnTo>
                  <a:pt x="148167" y="111011"/>
                </a:lnTo>
                <a:lnTo>
                  <a:pt x="146430" y="102488"/>
                </a:lnTo>
                <a:lnTo>
                  <a:pt x="146430" y="80518"/>
                </a:lnTo>
                <a:close/>
              </a:path>
              <a:path w="337184" h="337185">
                <a:moveTo>
                  <a:pt x="212344" y="80518"/>
                </a:moveTo>
                <a:lnTo>
                  <a:pt x="190373" y="80518"/>
                </a:lnTo>
                <a:lnTo>
                  <a:pt x="190373" y="102488"/>
                </a:lnTo>
                <a:lnTo>
                  <a:pt x="188636" y="111011"/>
                </a:lnTo>
                <a:lnTo>
                  <a:pt x="183911" y="117998"/>
                </a:lnTo>
                <a:lnTo>
                  <a:pt x="176924" y="122723"/>
                </a:lnTo>
                <a:lnTo>
                  <a:pt x="168401" y="124460"/>
                </a:lnTo>
                <a:lnTo>
                  <a:pt x="234314" y="124460"/>
                </a:lnTo>
                <a:lnTo>
                  <a:pt x="225738" y="122723"/>
                </a:lnTo>
                <a:lnTo>
                  <a:pt x="218757" y="117998"/>
                </a:lnTo>
                <a:lnTo>
                  <a:pt x="214062" y="111011"/>
                </a:lnTo>
                <a:lnTo>
                  <a:pt x="212344" y="102488"/>
                </a:lnTo>
                <a:lnTo>
                  <a:pt x="212344" y="80518"/>
                </a:lnTo>
                <a:close/>
              </a:path>
              <a:path w="337184" h="337185">
                <a:moveTo>
                  <a:pt x="278256" y="80518"/>
                </a:moveTo>
                <a:lnTo>
                  <a:pt x="256285" y="80518"/>
                </a:lnTo>
                <a:lnTo>
                  <a:pt x="256285" y="102488"/>
                </a:lnTo>
                <a:lnTo>
                  <a:pt x="254549" y="111011"/>
                </a:lnTo>
                <a:lnTo>
                  <a:pt x="249824" y="117998"/>
                </a:lnTo>
                <a:lnTo>
                  <a:pt x="242837" y="122723"/>
                </a:lnTo>
                <a:lnTo>
                  <a:pt x="234314" y="124460"/>
                </a:lnTo>
                <a:lnTo>
                  <a:pt x="300227" y="124460"/>
                </a:lnTo>
                <a:lnTo>
                  <a:pt x="291651" y="122723"/>
                </a:lnTo>
                <a:lnTo>
                  <a:pt x="284670" y="117998"/>
                </a:lnTo>
                <a:lnTo>
                  <a:pt x="279975" y="111011"/>
                </a:lnTo>
                <a:lnTo>
                  <a:pt x="278256" y="102488"/>
                </a:lnTo>
                <a:lnTo>
                  <a:pt x="278256" y="80518"/>
                </a:lnTo>
                <a:close/>
              </a:path>
              <a:path w="337184" h="337185">
                <a:moveTo>
                  <a:pt x="334780" y="80518"/>
                </a:moveTo>
                <a:lnTo>
                  <a:pt x="309879" y="80518"/>
                </a:lnTo>
                <a:lnTo>
                  <a:pt x="314832" y="85471"/>
                </a:lnTo>
                <a:lnTo>
                  <a:pt x="314832" y="118872"/>
                </a:lnTo>
                <a:lnTo>
                  <a:pt x="310769" y="122428"/>
                </a:lnTo>
                <a:lnTo>
                  <a:pt x="305561" y="124460"/>
                </a:lnTo>
                <a:lnTo>
                  <a:pt x="336803" y="124460"/>
                </a:lnTo>
                <a:lnTo>
                  <a:pt x="336803" y="91567"/>
                </a:lnTo>
                <a:lnTo>
                  <a:pt x="335174" y="81293"/>
                </a:lnTo>
                <a:lnTo>
                  <a:pt x="334780" y="80518"/>
                </a:lnTo>
                <a:close/>
              </a:path>
            </a:pathLst>
          </a:custGeom>
          <a:solidFill>
            <a:srgbClr val="F8DA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8855202" y="4717160"/>
            <a:ext cx="2670175" cy="1312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中小学健康促进行动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  <a:p>
            <a:pPr marL="218440" marR="5080">
              <a:lnSpc>
                <a:spcPct val="130000"/>
              </a:lnSpc>
              <a:spcBef>
                <a:spcPts val="485"/>
              </a:spcBef>
            </a:pPr>
            <a:r>
              <a:rPr sz="12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倡导性指标：小学生、初中生、高中 生每天睡眠时间分别不少于</a:t>
            </a:r>
            <a:r>
              <a:rPr sz="1200" spc="-12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dirty="0">
                <a:solidFill>
                  <a:srgbClr val="FFFFFF"/>
                </a:solidFill>
                <a:latin typeface="Eras Light ITC" panose="020B0402030504020804"/>
                <a:cs typeface="Eras Light ITC" panose="020B0402030504020804"/>
              </a:rPr>
              <a:t>10</a:t>
            </a:r>
            <a:r>
              <a:rPr sz="12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、</a:t>
            </a:r>
            <a:r>
              <a:rPr sz="1200" dirty="0">
                <a:solidFill>
                  <a:srgbClr val="FFFFFF"/>
                </a:solidFill>
                <a:latin typeface="Eras Light ITC" panose="020B0402030504020804"/>
                <a:cs typeface="Eras Light ITC" panose="020B0402030504020804"/>
              </a:rPr>
              <a:t>9</a:t>
            </a:r>
            <a:r>
              <a:rPr sz="12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、</a:t>
            </a:r>
            <a:endParaRPr sz="1200">
              <a:latin typeface="微软雅黑" panose="020B0503020204020204" charset="-122"/>
              <a:cs typeface="微软雅黑" panose="020B0503020204020204" charset="-122"/>
            </a:endParaRPr>
          </a:p>
          <a:p>
            <a:pPr marL="218440" marR="38100">
              <a:lnSpc>
                <a:spcPct val="130000"/>
              </a:lnSpc>
            </a:pPr>
            <a:r>
              <a:rPr sz="1200" dirty="0">
                <a:solidFill>
                  <a:srgbClr val="FFFFFF"/>
                </a:solidFill>
                <a:latin typeface="Eras Light ITC" panose="020B0402030504020804"/>
                <a:cs typeface="Eras Light ITC" panose="020B0402030504020804"/>
              </a:rPr>
              <a:t>8</a:t>
            </a:r>
            <a:r>
              <a:rPr sz="1200" spc="-105" dirty="0">
                <a:solidFill>
                  <a:srgbClr val="FFFFFF"/>
                </a:solidFill>
                <a:latin typeface="Eras Light ITC" panose="020B0402030504020804"/>
                <a:cs typeface="Eras Light ITC" panose="020B0402030504020804"/>
              </a:rPr>
              <a:t> </a:t>
            </a:r>
            <a:r>
              <a:rPr sz="1200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个小时；中小学生每天校内体育活 动时间（小时）</a:t>
            </a:r>
            <a:endParaRPr sz="12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50163" y="5050535"/>
            <a:ext cx="1086612" cy="14478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361594" y="4738064"/>
            <a:ext cx="4332605" cy="136715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2400" spc="-5" dirty="0">
                <a:solidFill>
                  <a:srgbClr val="4E4E80"/>
                </a:solidFill>
                <a:latin typeface="微软雅黑" panose="020B0503020204020204" charset="-122"/>
                <a:cs typeface="微软雅黑" panose="020B0503020204020204" charset="-122"/>
              </a:rPr>
              <a:t>慢性病防治行动</a:t>
            </a:r>
            <a:endParaRPr sz="2400">
              <a:latin typeface="微软雅黑" panose="020B0503020204020204" charset="-122"/>
              <a:cs typeface="微软雅黑" panose="020B0503020204020204" charset="-122"/>
            </a:endParaRPr>
          </a:p>
          <a:p>
            <a:pPr marL="164465" marR="5080" algn="just">
              <a:lnSpc>
                <a:spcPct val="102000"/>
              </a:lnSpc>
              <a:spcBef>
                <a:spcPts val="445"/>
              </a:spcBef>
            </a:pPr>
            <a:r>
              <a:rPr sz="18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倡导性指标：人群健康体检率、血压</a:t>
            </a:r>
            <a:r>
              <a:rPr sz="1800" spc="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（</a:t>
            </a:r>
            <a:r>
              <a:rPr sz="18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18 岁以上）、血脂（40岁上、下）、血糖和 肺功能（40岁以上）自测频率</a:t>
            </a:r>
            <a:endParaRPr sz="18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28015" y="1281683"/>
            <a:ext cx="5294376" cy="308305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4813" y="2581402"/>
            <a:ext cx="61976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solidFill>
                  <a:srgbClr val="5B9BD4"/>
                </a:solidFill>
                <a:latin typeface="微软雅黑" panose="020B0503020204020204" charset="-122"/>
                <a:cs typeface="微软雅黑" panose="020B0503020204020204" charset="-122"/>
              </a:rPr>
              <a:t>抽样设计与监测对象</a:t>
            </a:r>
            <a:endParaRPr sz="5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30044" y="2007184"/>
            <a:ext cx="472186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525252"/>
                </a:solidFill>
                <a:latin typeface="等线" panose="02010600030101010101" charset="-122"/>
                <a:cs typeface="等线" panose="02010600030101010101" charset="-122"/>
              </a:rPr>
              <a:t>Sampling </a:t>
            </a:r>
            <a:r>
              <a:rPr sz="2000" b="1" dirty="0">
                <a:solidFill>
                  <a:srgbClr val="525252"/>
                </a:solidFill>
                <a:latin typeface="等线" panose="02010600030101010101" charset="-122"/>
                <a:cs typeface="等线" panose="02010600030101010101" charset="-122"/>
              </a:rPr>
              <a:t>design and monitoring</a:t>
            </a:r>
            <a:r>
              <a:rPr sz="2000" b="1" spc="-10" dirty="0">
                <a:solidFill>
                  <a:srgbClr val="525252"/>
                </a:solidFill>
                <a:latin typeface="等线" panose="02010600030101010101" charset="-122"/>
                <a:cs typeface="等线" panose="02010600030101010101" charset="-122"/>
              </a:rPr>
              <a:t> </a:t>
            </a:r>
            <a:r>
              <a:rPr sz="2000" b="1" spc="-5" dirty="0">
                <a:solidFill>
                  <a:srgbClr val="525252"/>
                </a:solidFill>
                <a:latin typeface="等线" panose="02010600030101010101" charset="-122"/>
                <a:cs typeface="等线" panose="02010600030101010101" charset="-122"/>
              </a:rPr>
              <a:t>objects</a:t>
            </a:r>
            <a:endParaRPr sz="20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65147" y="2391155"/>
            <a:ext cx="5504815" cy="1905"/>
          </a:xfrm>
          <a:custGeom>
            <a:avLst/>
            <a:gdLst/>
            <a:ahLst/>
            <a:cxnLst/>
            <a:rect l="l" t="t" r="r" b="b"/>
            <a:pathLst>
              <a:path w="5504815" h="1905">
                <a:moveTo>
                  <a:pt x="0" y="0"/>
                </a:moveTo>
                <a:lnTo>
                  <a:pt x="5504687" y="1524"/>
                </a:lnTo>
              </a:path>
            </a:pathLst>
          </a:custGeom>
          <a:ln w="6096">
            <a:solidFill>
              <a:srgbClr val="7E5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491603" y="1693164"/>
            <a:ext cx="2972435" cy="2491740"/>
          </a:xfrm>
          <a:custGeom>
            <a:avLst/>
            <a:gdLst/>
            <a:ahLst/>
            <a:cxnLst/>
            <a:rect l="l" t="t" r="r" b="b"/>
            <a:pathLst>
              <a:path w="2972434" h="2491740">
                <a:moveTo>
                  <a:pt x="695198" y="0"/>
                </a:moveTo>
                <a:lnTo>
                  <a:pt x="642403" y="1227"/>
                </a:lnTo>
                <a:lnTo>
                  <a:pt x="591379" y="4909"/>
                </a:lnTo>
                <a:lnTo>
                  <a:pt x="542125" y="11044"/>
                </a:lnTo>
                <a:lnTo>
                  <a:pt x="494643" y="19631"/>
                </a:lnTo>
                <a:lnTo>
                  <a:pt x="448933" y="30669"/>
                </a:lnTo>
                <a:lnTo>
                  <a:pt x="404998" y="44158"/>
                </a:lnTo>
                <a:lnTo>
                  <a:pt x="362837" y="60095"/>
                </a:lnTo>
                <a:lnTo>
                  <a:pt x="322452" y="78481"/>
                </a:lnTo>
                <a:lnTo>
                  <a:pt x="283845" y="99313"/>
                </a:lnTo>
                <a:lnTo>
                  <a:pt x="237650" y="129008"/>
                </a:lnTo>
                <a:lnTo>
                  <a:pt x="196059" y="161375"/>
                </a:lnTo>
                <a:lnTo>
                  <a:pt x="159071" y="196412"/>
                </a:lnTo>
                <a:lnTo>
                  <a:pt x="126686" y="234117"/>
                </a:lnTo>
                <a:lnTo>
                  <a:pt x="98904" y="274488"/>
                </a:lnTo>
                <a:lnTo>
                  <a:pt x="75725" y="317523"/>
                </a:lnTo>
                <a:lnTo>
                  <a:pt x="57150" y="363220"/>
                </a:lnTo>
                <a:lnTo>
                  <a:pt x="36575" y="435638"/>
                </a:lnTo>
                <a:lnTo>
                  <a:pt x="28003" y="476838"/>
                </a:lnTo>
                <a:lnTo>
                  <a:pt x="20574" y="521364"/>
                </a:lnTo>
                <a:lnTo>
                  <a:pt x="14287" y="569214"/>
                </a:lnTo>
                <a:lnTo>
                  <a:pt x="9144" y="620385"/>
                </a:lnTo>
                <a:lnTo>
                  <a:pt x="5143" y="674878"/>
                </a:lnTo>
                <a:lnTo>
                  <a:pt x="2285" y="732690"/>
                </a:lnTo>
                <a:lnTo>
                  <a:pt x="571" y="793820"/>
                </a:lnTo>
                <a:lnTo>
                  <a:pt x="0" y="858265"/>
                </a:lnTo>
                <a:lnTo>
                  <a:pt x="0" y="1695831"/>
                </a:lnTo>
                <a:lnTo>
                  <a:pt x="730" y="1765429"/>
                </a:lnTo>
                <a:lnTo>
                  <a:pt x="2917" y="1829442"/>
                </a:lnTo>
                <a:lnTo>
                  <a:pt x="6558" y="1887868"/>
                </a:lnTo>
                <a:lnTo>
                  <a:pt x="11646" y="1940704"/>
                </a:lnTo>
                <a:lnTo>
                  <a:pt x="18179" y="1987949"/>
                </a:lnTo>
                <a:lnTo>
                  <a:pt x="26152" y="2029600"/>
                </a:lnTo>
                <a:lnTo>
                  <a:pt x="51761" y="2111758"/>
                </a:lnTo>
                <a:lnTo>
                  <a:pt x="71869" y="2156958"/>
                </a:lnTo>
                <a:lnTo>
                  <a:pt x="95892" y="2201269"/>
                </a:lnTo>
                <a:lnTo>
                  <a:pt x="123855" y="2244731"/>
                </a:lnTo>
                <a:lnTo>
                  <a:pt x="155701" y="2287270"/>
                </a:lnTo>
                <a:lnTo>
                  <a:pt x="185450" y="2320786"/>
                </a:lnTo>
                <a:lnTo>
                  <a:pt x="218430" y="2351226"/>
                </a:lnTo>
                <a:lnTo>
                  <a:pt x="254634" y="2378583"/>
                </a:lnTo>
                <a:lnTo>
                  <a:pt x="294056" y="2402849"/>
                </a:lnTo>
                <a:lnTo>
                  <a:pt x="336688" y="2424018"/>
                </a:lnTo>
                <a:lnTo>
                  <a:pt x="382524" y="2442083"/>
                </a:lnTo>
                <a:lnTo>
                  <a:pt x="424660" y="2455270"/>
                </a:lnTo>
                <a:lnTo>
                  <a:pt x="469755" y="2466423"/>
                </a:lnTo>
                <a:lnTo>
                  <a:pt x="517814" y="2475543"/>
                </a:lnTo>
                <a:lnTo>
                  <a:pt x="568841" y="2482632"/>
                </a:lnTo>
                <a:lnTo>
                  <a:pt x="622840" y="2487693"/>
                </a:lnTo>
                <a:lnTo>
                  <a:pt x="679817" y="2490728"/>
                </a:lnTo>
                <a:lnTo>
                  <a:pt x="739775" y="2491740"/>
                </a:lnTo>
                <a:lnTo>
                  <a:pt x="793219" y="2490427"/>
                </a:lnTo>
                <a:lnTo>
                  <a:pt x="844959" y="2486485"/>
                </a:lnTo>
                <a:lnTo>
                  <a:pt x="894984" y="2479913"/>
                </a:lnTo>
                <a:lnTo>
                  <a:pt x="943285" y="2470705"/>
                </a:lnTo>
                <a:lnTo>
                  <a:pt x="989850" y="2458858"/>
                </a:lnTo>
                <a:lnTo>
                  <a:pt x="1034669" y="2444369"/>
                </a:lnTo>
                <a:lnTo>
                  <a:pt x="1077595" y="2426864"/>
                </a:lnTo>
                <a:lnTo>
                  <a:pt x="1118366" y="2405977"/>
                </a:lnTo>
                <a:lnTo>
                  <a:pt x="1156985" y="2381710"/>
                </a:lnTo>
                <a:lnTo>
                  <a:pt x="1193456" y="2354067"/>
                </a:lnTo>
                <a:lnTo>
                  <a:pt x="1227782" y="2323051"/>
                </a:lnTo>
                <a:lnTo>
                  <a:pt x="1259967" y="2288667"/>
                </a:lnTo>
                <a:lnTo>
                  <a:pt x="1294839" y="2244702"/>
                </a:lnTo>
                <a:lnTo>
                  <a:pt x="1324554" y="2199490"/>
                </a:lnTo>
                <a:lnTo>
                  <a:pt x="1349166" y="2152951"/>
                </a:lnTo>
                <a:lnTo>
                  <a:pt x="1361503" y="2122678"/>
                </a:lnTo>
                <a:lnTo>
                  <a:pt x="705612" y="2122678"/>
                </a:lnTo>
                <a:lnTo>
                  <a:pt x="675181" y="2119989"/>
                </a:lnTo>
                <a:lnTo>
                  <a:pt x="631799" y="2098514"/>
                </a:lnTo>
                <a:lnTo>
                  <a:pt x="611676" y="2055899"/>
                </a:lnTo>
                <a:lnTo>
                  <a:pt x="602110" y="1968368"/>
                </a:lnTo>
                <a:lnTo>
                  <a:pt x="599725" y="1904666"/>
                </a:lnTo>
                <a:lnTo>
                  <a:pt x="598950" y="1829442"/>
                </a:lnTo>
                <a:lnTo>
                  <a:pt x="598931" y="656716"/>
                </a:lnTo>
                <a:lnTo>
                  <a:pt x="599786" y="587939"/>
                </a:lnTo>
                <a:lnTo>
                  <a:pt x="602353" y="529897"/>
                </a:lnTo>
                <a:lnTo>
                  <a:pt x="606640" y="482596"/>
                </a:lnTo>
                <a:lnTo>
                  <a:pt x="620395" y="420243"/>
                </a:lnTo>
                <a:lnTo>
                  <a:pt x="653176" y="381841"/>
                </a:lnTo>
                <a:lnTo>
                  <a:pt x="708532" y="369062"/>
                </a:lnTo>
                <a:lnTo>
                  <a:pt x="1356724" y="369062"/>
                </a:lnTo>
                <a:lnTo>
                  <a:pt x="1355400" y="365408"/>
                </a:lnTo>
                <a:lnTo>
                  <a:pt x="1334484" y="320640"/>
                </a:lnTo>
                <a:lnTo>
                  <a:pt x="1309611" y="277878"/>
                </a:lnTo>
                <a:lnTo>
                  <a:pt x="1280795" y="237109"/>
                </a:lnTo>
                <a:lnTo>
                  <a:pt x="1252897" y="204871"/>
                </a:lnTo>
                <a:lnTo>
                  <a:pt x="1220639" y="174323"/>
                </a:lnTo>
                <a:lnTo>
                  <a:pt x="1184021" y="145462"/>
                </a:lnTo>
                <a:lnTo>
                  <a:pt x="1143042" y="118284"/>
                </a:lnTo>
                <a:lnTo>
                  <a:pt x="1097703" y="92784"/>
                </a:lnTo>
                <a:lnTo>
                  <a:pt x="1048003" y="68961"/>
                </a:lnTo>
                <a:lnTo>
                  <a:pt x="1002688" y="50665"/>
                </a:lnTo>
                <a:lnTo>
                  <a:pt x="955677" y="35184"/>
                </a:lnTo>
                <a:lnTo>
                  <a:pt x="906971" y="22517"/>
                </a:lnTo>
                <a:lnTo>
                  <a:pt x="856570" y="12666"/>
                </a:lnTo>
                <a:lnTo>
                  <a:pt x="804475" y="5629"/>
                </a:lnTo>
                <a:lnTo>
                  <a:pt x="750684" y="1407"/>
                </a:lnTo>
                <a:lnTo>
                  <a:pt x="695198" y="0"/>
                </a:lnTo>
                <a:close/>
              </a:path>
              <a:path w="2972434" h="2491740">
                <a:moveTo>
                  <a:pt x="1356724" y="369062"/>
                </a:moveTo>
                <a:lnTo>
                  <a:pt x="708532" y="369062"/>
                </a:lnTo>
                <a:lnTo>
                  <a:pt x="739534" y="372084"/>
                </a:lnTo>
                <a:lnTo>
                  <a:pt x="764333" y="381142"/>
                </a:lnTo>
                <a:lnTo>
                  <a:pt x="795274" y="417322"/>
                </a:lnTo>
                <a:lnTo>
                  <a:pt x="807177" y="478692"/>
                </a:lnTo>
                <a:lnTo>
                  <a:pt x="810873" y="526583"/>
                </a:lnTo>
                <a:lnTo>
                  <a:pt x="813082" y="585929"/>
                </a:lnTo>
                <a:lnTo>
                  <a:pt x="813816" y="656716"/>
                </a:lnTo>
                <a:lnTo>
                  <a:pt x="813816" y="1845437"/>
                </a:lnTo>
                <a:lnTo>
                  <a:pt x="812992" y="1910966"/>
                </a:lnTo>
                <a:lnTo>
                  <a:pt x="810516" y="1966426"/>
                </a:lnTo>
                <a:lnTo>
                  <a:pt x="806381" y="2011802"/>
                </a:lnTo>
                <a:lnTo>
                  <a:pt x="793115" y="2072259"/>
                </a:lnTo>
                <a:lnTo>
                  <a:pt x="760841" y="2110089"/>
                </a:lnTo>
                <a:lnTo>
                  <a:pt x="705612" y="2122678"/>
                </a:lnTo>
                <a:lnTo>
                  <a:pt x="1361503" y="2122678"/>
                </a:lnTo>
                <a:lnTo>
                  <a:pt x="1383051" y="2055899"/>
                </a:lnTo>
                <a:lnTo>
                  <a:pt x="1396031" y="1984466"/>
                </a:lnTo>
                <a:lnTo>
                  <a:pt x="1401139" y="1941761"/>
                </a:lnTo>
                <a:lnTo>
                  <a:pt x="1405318" y="1894427"/>
                </a:lnTo>
                <a:lnTo>
                  <a:pt x="1408568" y="1842461"/>
                </a:lnTo>
                <a:lnTo>
                  <a:pt x="1410890" y="1785862"/>
                </a:lnTo>
                <a:lnTo>
                  <a:pt x="1412283" y="1724624"/>
                </a:lnTo>
                <a:lnTo>
                  <a:pt x="1412748" y="1658747"/>
                </a:lnTo>
                <a:lnTo>
                  <a:pt x="1412748" y="858265"/>
                </a:lnTo>
                <a:lnTo>
                  <a:pt x="1412319" y="792388"/>
                </a:lnTo>
                <a:lnTo>
                  <a:pt x="1411033" y="731150"/>
                </a:lnTo>
                <a:lnTo>
                  <a:pt x="1408890" y="674551"/>
                </a:lnTo>
                <a:lnTo>
                  <a:pt x="1405890" y="622585"/>
                </a:lnTo>
                <a:lnTo>
                  <a:pt x="1402032" y="575251"/>
                </a:lnTo>
                <a:lnTo>
                  <a:pt x="1397317" y="532546"/>
                </a:lnTo>
                <a:lnTo>
                  <a:pt x="1391745" y="494467"/>
                </a:lnTo>
                <a:lnTo>
                  <a:pt x="1372348" y="412194"/>
                </a:lnTo>
                <a:lnTo>
                  <a:pt x="1356724" y="369062"/>
                </a:lnTo>
                <a:close/>
              </a:path>
              <a:path w="2972434" h="2491740">
                <a:moveTo>
                  <a:pt x="2922352" y="369062"/>
                </a:moveTo>
                <a:lnTo>
                  <a:pt x="2272665" y="369062"/>
                </a:lnTo>
                <a:lnTo>
                  <a:pt x="2304597" y="372084"/>
                </a:lnTo>
                <a:lnTo>
                  <a:pt x="2332196" y="381142"/>
                </a:lnTo>
                <a:lnTo>
                  <a:pt x="2374392" y="417322"/>
                </a:lnTo>
                <a:lnTo>
                  <a:pt x="2399426" y="477853"/>
                </a:lnTo>
                <a:lnTo>
                  <a:pt x="2405699" y="517459"/>
                </a:lnTo>
                <a:lnTo>
                  <a:pt x="2407793" y="563245"/>
                </a:lnTo>
                <a:lnTo>
                  <a:pt x="2405538" y="601702"/>
                </a:lnTo>
                <a:lnTo>
                  <a:pt x="2398773" y="644250"/>
                </a:lnTo>
                <a:lnTo>
                  <a:pt x="2387498" y="690887"/>
                </a:lnTo>
                <a:lnTo>
                  <a:pt x="2371714" y="741615"/>
                </a:lnTo>
                <a:lnTo>
                  <a:pt x="2351420" y="796432"/>
                </a:lnTo>
                <a:lnTo>
                  <a:pt x="2326616" y="855339"/>
                </a:lnTo>
                <a:lnTo>
                  <a:pt x="2297303" y="918337"/>
                </a:lnTo>
                <a:lnTo>
                  <a:pt x="2278329" y="956041"/>
                </a:lnTo>
                <a:lnTo>
                  <a:pt x="2254145" y="1001761"/>
                </a:lnTo>
                <a:lnTo>
                  <a:pt x="2224750" y="1055494"/>
                </a:lnTo>
                <a:lnTo>
                  <a:pt x="2190143" y="1117240"/>
                </a:lnTo>
                <a:lnTo>
                  <a:pt x="2170886" y="1151118"/>
                </a:lnTo>
                <a:lnTo>
                  <a:pt x="2150325" y="1186999"/>
                </a:lnTo>
                <a:lnTo>
                  <a:pt x="2128461" y="1224883"/>
                </a:lnTo>
                <a:lnTo>
                  <a:pt x="2080823" y="1306660"/>
                </a:lnTo>
                <a:lnTo>
                  <a:pt x="2027972" y="1396448"/>
                </a:lnTo>
                <a:lnTo>
                  <a:pt x="1938918" y="1546149"/>
                </a:lnTo>
                <a:lnTo>
                  <a:pt x="1801926" y="1773784"/>
                </a:lnTo>
                <a:lnTo>
                  <a:pt x="1601343" y="2103374"/>
                </a:lnTo>
                <a:lnTo>
                  <a:pt x="1600962" y="2445893"/>
                </a:lnTo>
                <a:lnTo>
                  <a:pt x="2918714" y="2445893"/>
                </a:lnTo>
                <a:lnTo>
                  <a:pt x="2918714" y="2036699"/>
                </a:lnTo>
                <a:lnTo>
                  <a:pt x="2261997" y="2036699"/>
                </a:lnTo>
                <a:lnTo>
                  <a:pt x="2346629" y="1910927"/>
                </a:lnTo>
                <a:lnTo>
                  <a:pt x="2425199" y="1792956"/>
                </a:lnTo>
                <a:lnTo>
                  <a:pt x="2497705" y="1682788"/>
                </a:lnTo>
                <a:lnTo>
                  <a:pt x="2531684" y="1630629"/>
                </a:lnTo>
                <a:lnTo>
                  <a:pt x="2564147" y="1580420"/>
                </a:lnTo>
                <a:lnTo>
                  <a:pt x="2595093" y="1532162"/>
                </a:lnTo>
                <a:lnTo>
                  <a:pt x="2624523" y="1485855"/>
                </a:lnTo>
                <a:lnTo>
                  <a:pt x="2652437" y="1441497"/>
                </a:lnTo>
                <a:lnTo>
                  <a:pt x="2678833" y="1399090"/>
                </a:lnTo>
                <a:lnTo>
                  <a:pt x="2703713" y="1358634"/>
                </a:lnTo>
                <a:lnTo>
                  <a:pt x="2727076" y="1320128"/>
                </a:lnTo>
                <a:lnTo>
                  <a:pt x="2748922" y="1283572"/>
                </a:lnTo>
                <a:lnTo>
                  <a:pt x="2769250" y="1248966"/>
                </a:lnTo>
                <a:lnTo>
                  <a:pt x="2805355" y="1185606"/>
                </a:lnTo>
                <a:lnTo>
                  <a:pt x="2835389" y="1130048"/>
                </a:lnTo>
                <a:lnTo>
                  <a:pt x="2859352" y="1082291"/>
                </a:lnTo>
                <a:lnTo>
                  <a:pt x="2890689" y="1010576"/>
                </a:lnTo>
                <a:lnTo>
                  <a:pt x="2909780" y="960397"/>
                </a:lnTo>
                <a:lnTo>
                  <a:pt x="2926329" y="910801"/>
                </a:lnTo>
                <a:lnTo>
                  <a:pt x="2940335" y="861789"/>
                </a:lnTo>
                <a:lnTo>
                  <a:pt x="2951796" y="813359"/>
                </a:lnTo>
                <a:lnTo>
                  <a:pt x="2960713" y="765513"/>
                </a:lnTo>
                <a:lnTo>
                  <a:pt x="2967083" y="718250"/>
                </a:lnTo>
                <a:lnTo>
                  <a:pt x="2970906" y="671571"/>
                </a:lnTo>
                <a:lnTo>
                  <a:pt x="2972180" y="625475"/>
                </a:lnTo>
                <a:lnTo>
                  <a:pt x="2970348" y="572196"/>
                </a:lnTo>
                <a:lnTo>
                  <a:pt x="2964851" y="520792"/>
                </a:lnTo>
                <a:lnTo>
                  <a:pt x="2955690" y="471264"/>
                </a:lnTo>
                <a:lnTo>
                  <a:pt x="2942867" y="423614"/>
                </a:lnTo>
                <a:lnTo>
                  <a:pt x="2926381" y="377840"/>
                </a:lnTo>
                <a:lnTo>
                  <a:pt x="2922352" y="369062"/>
                </a:lnTo>
                <a:close/>
              </a:path>
              <a:path w="2972434" h="2491740">
                <a:moveTo>
                  <a:pt x="2248789" y="0"/>
                </a:moveTo>
                <a:lnTo>
                  <a:pt x="2189458" y="1608"/>
                </a:lnTo>
                <a:lnTo>
                  <a:pt x="2133007" y="6429"/>
                </a:lnTo>
                <a:lnTo>
                  <a:pt x="2079434" y="14462"/>
                </a:lnTo>
                <a:lnTo>
                  <a:pt x="2028740" y="25701"/>
                </a:lnTo>
                <a:lnTo>
                  <a:pt x="1980924" y="40143"/>
                </a:lnTo>
                <a:lnTo>
                  <a:pt x="1935988" y="57785"/>
                </a:lnTo>
                <a:lnTo>
                  <a:pt x="1885755" y="83130"/>
                </a:lnTo>
                <a:lnTo>
                  <a:pt x="1839449" y="112840"/>
                </a:lnTo>
                <a:lnTo>
                  <a:pt x="1797063" y="146920"/>
                </a:lnTo>
                <a:lnTo>
                  <a:pt x="1758590" y="185378"/>
                </a:lnTo>
                <a:lnTo>
                  <a:pt x="1724025" y="228219"/>
                </a:lnTo>
                <a:lnTo>
                  <a:pt x="1693848" y="273467"/>
                </a:lnTo>
                <a:lnTo>
                  <a:pt x="1668543" y="318996"/>
                </a:lnTo>
                <a:lnTo>
                  <a:pt x="1648102" y="364812"/>
                </a:lnTo>
                <a:lnTo>
                  <a:pt x="1632519" y="410920"/>
                </a:lnTo>
                <a:lnTo>
                  <a:pt x="1621790" y="457326"/>
                </a:lnTo>
                <a:lnTo>
                  <a:pt x="1615440" y="498486"/>
                </a:lnTo>
                <a:lnTo>
                  <a:pt x="1610237" y="544369"/>
                </a:lnTo>
                <a:lnTo>
                  <a:pt x="1606184" y="594979"/>
                </a:lnTo>
                <a:lnTo>
                  <a:pt x="1603285" y="650319"/>
                </a:lnTo>
                <a:lnTo>
                  <a:pt x="1601543" y="710395"/>
                </a:lnTo>
                <a:lnTo>
                  <a:pt x="1601048" y="765513"/>
                </a:lnTo>
                <a:lnTo>
                  <a:pt x="1600962" y="862711"/>
                </a:lnTo>
                <a:lnTo>
                  <a:pt x="2137537" y="862711"/>
                </a:lnTo>
                <a:lnTo>
                  <a:pt x="2137537" y="634491"/>
                </a:lnTo>
                <a:lnTo>
                  <a:pt x="2139630" y="561740"/>
                </a:lnTo>
                <a:lnTo>
                  <a:pt x="2145903" y="502158"/>
                </a:lnTo>
                <a:lnTo>
                  <a:pt x="2156342" y="455719"/>
                </a:lnTo>
                <a:lnTo>
                  <a:pt x="2189868" y="399065"/>
                </a:lnTo>
                <a:lnTo>
                  <a:pt x="2240732" y="372395"/>
                </a:lnTo>
                <a:lnTo>
                  <a:pt x="2272665" y="369062"/>
                </a:lnTo>
                <a:lnTo>
                  <a:pt x="2922352" y="369062"/>
                </a:lnTo>
                <a:lnTo>
                  <a:pt x="2906234" y="333945"/>
                </a:lnTo>
                <a:lnTo>
                  <a:pt x="2882426" y="291930"/>
                </a:lnTo>
                <a:lnTo>
                  <a:pt x="2854958" y="251794"/>
                </a:lnTo>
                <a:lnTo>
                  <a:pt x="2823832" y="213538"/>
                </a:lnTo>
                <a:lnTo>
                  <a:pt x="2789047" y="177164"/>
                </a:lnTo>
                <a:lnTo>
                  <a:pt x="2757326" y="148867"/>
                </a:lnTo>
                <a:lnTo>
                  <a:pt x="2723186" y="123031"/>
                </a:lnTo>
                <a:lnTo>
                  <a:pt x="2686629" y="99655"/>
                </a:lnTo>
                <a:lnTo>
                  <a:pt x="2647653" y="78739"/>
                </a:lnTo>
                <a:lnTo>
                  <a:pt x="2606259" y="60285"/>
                </a:lnTo>
                <a:lnTo>
                  <a:pt x="2562447" y="44291"/>
                </a:lnTo>
                <a:lnTo>
                  <a:pt x="2516216" y="30757"/>
                </a:lnTo>
                <a:lnTo>
                  <a:pt x="2467567" y="19685"/>
                </a:lnTo>
                <a:lnTo>
                  <a:pt x="2416500" y="11072"/>
                </a:lnTo>
                <a:lnTo>
                  <a:pt x="2363014" y="4921"/>
                </a:lnTo>
                <a:lnTo>
                  <a:pt x="2307111" y="1230"/>
                </a:lnTo>
                <a:lnTo>
                  <a:pt x="224878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6595" y="1525524"/>
            <a:ext cx="11414760" cy="252679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72083" y="3445789"/>
            <a:ext cx="4647438" cy="11345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72668" y="3546347"/>
            <a:ext cx="4351020" cy="838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210157" y="3759530"/>
            <a:ext cx="215900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微软雅黑" panose="020B0503020204020204" charset="-122"/>
                <a:cs typeface="微软雅黑" panose="020B0503020204020204" charset="-122"/>
              </a:rPr>
              <a:t>监测范围与对象</a:t>
            </a:r>
            <a:endParaRPr sz="24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93585" y="4599736"/>
            <a:ext cx="4229100" cy="789940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50495">
              <a:lnSpc>
                <a:spcPct val="100000"/>
              </a:lnSpc>
              <a:spcBef>
                <a:spcPts val="1235"/>
              </a:spcBef>
            </a:pPr>
            <a:r>
              <a:rPr sz="2000" dirty="0">
                <a:solidFill>
                  <a:srgbClr val="43436C"/>
                </a:solidFill>
                <a:latin typeface="微软雅黑" panose="020B0503020204020204" charset="-122"/>
                <a:cs typeface="微软雅黑" panose="020B0503020204020204" charset="-122"/>
              </a:rPr>
              <a:t>监测对象</a:t>
            </a:r>
            <a:endParaRPr sz="2000" dirty="0">
              <a:latin typeface="微软雅黑" panose="020B0503020204020204" charset="-122"/>
              <a:cs typeface="微软雅黑" panose="020B0503020204020204" charset="-122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在调查前</a:t>
            </a:r>
            <a:r>
              <a:rPr sz="1400" dirty="0">
                <a:solidFill>
                  <a:srgbClr val="585858"/>
                </a:solidFill>
                <a:latin typeface="Eras Light ITC" panose="020B0402030504020804"/>
                <a:cs typeface="Eras Light ITC" panose="020B0402030504020804"/>
              </a:rPr>
              <a:t>12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个月内</a:t>
            </a:r>
            <a:r>
              <a:rPr sz="1400" spc="-1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在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监测</a:t>
            </a:r>
            <a:r>
              <a:rPr sz="1400" spc="-1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地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区居</a:t>
            </a:r>
            <a:r>
              <a:rPr sz="1400" spc="-1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住</a:t>
            </a:r>
            <a:r>
              <a:rPr sz="1400" dirty="0">
                <a:solidFill>
                  <a:srgbClr val="585858"/>
                </a:solidFill>
                <a:latin typeface="Eras Light ITC" panose="020B0402030504020804"/>
                <a:cs typeface="Eras Light ITC" panose="020B0402030504020804"/>
              </a:rPr>
              <a:t>6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个</a:t>
            </a:r>
            <a:r>
              <a:rPr sz="1400" spc="-1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月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及以</a:t>
            </a:r>
            <a:r>
              <a:rPr sz="1400" spc="-1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上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的居民</a:t>
            </a:r>
            <a:endParaRPr sz="14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216396" y="4672584"/>
            <a:ext cx="0" cy="1524000"/>
          </a:xfrm>
          <a:custGeom>
            <a:avLst/>
            <a:gdLst/>
            <a:ahLst/>
            <a:cxnLst/>
            <a:rect l="l" t="t" r="r" b="b"/>
            <a:pathLst>
              <a:path h="1524000">
                <a:moveTo>
                  <a:pt x="0" y="0"/>
                </a:moveTo>
                <a:lnTo>
                  <a:pt x="0" y="1524000"/>
                </a:lnTo>
              </a:path>
            </a:pathLst>
          </a:custGeom>
          <a:ln w="6096">
            <a:solidFill>
              <a:srgbClr val="A4A4A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772159" y="346963"/>
            <a:ext cx="14446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监测范围与对象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0" y="739140"/>
            <a:ext cx="2395220" cy="0"/>
          </a:xfrm>
          <a:custGeom>
            <a:avLst/>
            <a:gdLst/>
            <a:ahLst/>
            <a:cxnLst/>
            <a:rect l="l" t="t" r="r" b="b"/>
            <a:pathLst>
              <a:path w="2395220">
                <a:moveTo>
                  <a:pt x="0" y="0"/>
                </a:moveTo>
                <a:lnTo>
                  <a:pt x="2395093" y="0"/>
                </a:lnTo>
              </a:path>
            </a:pathLst>
          </a:custGeom>
          <a:ln w="6096">
            <a:solidFill>
              <a:srgbClr val="9DC3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851712" y="4693082"/>
            <a:ext cx="4953635" cy="1195199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65100">
              <a:lnSpc>
                <a:spcPct val="100000"/>
              </a:lnSpc>
              <a:spcBef>
                <a:spcPts val="580"/>
              </a:spcBef>
            </a:pPr>
            <a:r>
              <a:rPr sz="2000" dirty="0">
                <a:solidFill>
                  <a:srgbClr val="43436C"/>
                </a:solidFill>
                <a:latin typeface="微软雅黑" panose="020B0503020204020204" charset="-122"/>
                <a:cs typeface="微软雅黑" panose="020B0503020204020204" charset="-122"/>
              </a:rPr>
              <a:t>监测范围</a:t>
            </a:r>
            <a:endParaRPr sz="2000" dirty="0">
              <a:latin typeface="微软雅黑" panose="020B0503020204020204" charset="-122"/>
              <a:cs typeface="微软雅黑" panose="020B0503020204020204" charset="-122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在全</a:t>
            </a:r>
            <a:r>
              <a:rPr sz="1400" spc="-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国</a:t>
            </a:r>
            <a:r>
              <a:rPr sz="1400" dirty="0">
                <a:solidFill>
                  <a:srgbClr val="585858"/>
                </a:solidFill>
                <a:latin typeface="Eras Light ITC" panose="020B0402030504020804"/>
                <a:cs typeface="Eras Light ITC" panose="020B0402030504020804"/>
              </a:rPr>
              <a:t>31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个省（自</a:t>
            </a:r>
            <a:r>
              <a:rPr sz="1400" spc="-1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治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区、</a:t>
            </a:r>
            <a:r>
              <a:rPr sz="1400" spc="-1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直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辖市</a:t>
            </a:r>
            <a:r>
              <a:rPr sz="1400" spc="-1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）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和新</a:t>
            </a:r>
            <a:r>
              <a:rPr sz="1400" spc="-1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疆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生产</a:t>
            </a:r>
            <a:r>
              <a:rPr sz="1400" spc="-1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建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设兵</a:t>
            </a:r>
            <a:r>
              <a:rPr sz="1400" spc="-15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团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的</a:t>
            </a:r>
            <a:r>
              <a:rPr sz="1400" spc="-5" dirty="0">
                <a:solidFill>
                  <a:srgbClr val="585858"/>
                </a:solidFill>
                <a:latin typeface="Eras Light ITC" panose="020B0402030504020804"/>
                <a:cs typeface="Eras Light ITC" panose="020B0402030504020804"/>
              </a:rPr>
              <a:t>100</a:t>
            </a:r>
            <a:r>
              <a:rPr sz="1400" dirty="0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个</a:t>
            </a:r>
            <a:endParaRPr sz="1400" dirty="0">
              <a:latin typeface="微软雅黑" panose="020B0503020204020204" charset="-122"/>
              <a:cs typeface="微软雅黑" panose="020B0503020204020204" charset="-122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400" dirty="0" err="1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哨点区县开展监测工作</a:t>
            </a:r>
            <a:r>
              <a:rPr sz="1400" spc="-15" dirty="0" err="1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，</a:t>
            </a:r>
            <a:r>
              <a:rPr sz="1400" dirty="0" err="1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监测</a:t>
            </a:r>
            <a:r>
              <a:rPr sz="1400" spc="-15" dirty="0" err="1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哨</a:t>
            </a:r>
            <a:r>
              <a:rPr sz="1400" dirty="0" err="1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点不</a:t>
            </a:r>
            <a:r>
              <a:rPr sz="1400" spc="-15" dirty="0" err="1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进</a:t>
            </a:r>
            <a:r>
              <a:rPr sz="1400" dirty="0" err="1">
                <a:solidFill>
                  <a:srgbClr val="585858"/>
                </a:solidFill>
                <a:latin typeface="微软雅黑" panose="020B0503020204020204" charset="-122"/>
                <a:cs typeface="微软雅黑" panose="020B0503020204020204" charset="-122"/>
              </a:rPr>
              <a:t>行调整</a:t>
            </a:r>
            <a:endParaRPr lang="en-US" sz="1400" dirty="0">
              <a:solidFill>
                <a:srgbClr val="585858"/>
              </a:solidFill>
              <a:latin typeface="微软雅黑" panose="020B0503020204020204" charset="-122"/>
              <a:cs typeface="微软雅黑" panose="020B0503020204020204" charset="-122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lang="zh-CN" altLang="en-US" sz="1400" spc="-15" dirty="0">
                <a:solidFill>
                  <a:srgbClr val="585858"/>
                </a:solidFill>
                <a:latin typeface="微软雅黑" panose="020B0503020204020204" charset="-122"/>
                <a:ea typeface="微软雅黑" panose="020B0503020204020204" charset="-122"/>
              </a:rPr>
              <a:t>云南省</a:t>
            </a:r>
            <a:r>
              <a:rPr lang="en-US" altLang="zh-CN" sz="1400" spc="-15" dirty="0">
                <a:solidFill>
                  <a:srgbClr val="585858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400" spc="-15" dirty="0">
                <a:solidFill>
                  <a:srgbClr val="585858"/>
                </a:solidFill>
                <a:latin typeface="微软雅黑" panose="020B0503020204020204" charset="-122"/>
                <a:ea typeface="微软雅黑" panose="020B0503020204020204" charset="-122"/>
              </a:rPr>
              <a:t>个州市，</a:t>
            </a:r>
            <a:r>
              <a:rPr lang="en-US" altLang="zh-CN" sz="1400" spc="-15" dirty="0">
                <a:solidFill>
                  <a:srgbClr val="585858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400" spc="-15" dirty="0">
                <a:solidFill>
                  <a:srgbClr val="585858"/>
                </a:solidFill>
                <a:latin typeface="微软雅黑" panose="020B0503020204020204" charset="-122"/>
                <a:ea typeface="微软雅黑" panose="020B0503020204020204" charset="-122"/>
              </a:rPr>
              <a:t>个县区</a:t>
            </a:r>
            <a:endParaRPr sz="1400" spc="-15" dirty="0">
              <a:solidFill>
                <a:srgbClr val="58585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1634" y="1107440"/>
            <a:ext cx="9224366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006FC0"/>
                </a:solidFill>
                <a:latin typeface="等线" panose="02010600030101010101" charset="-122"/>
                <a:cs typeface="等线" panose="02010600030101010101" charset="-122"/>
              </a:rPr>
              <a:t>每个监测哨点抽样调查</a:t>
            </a:r>
            <a:r>
              <a:rPr sz="2800" spc="-10" dirty="0">
                <a:solidFill>
                  <a:srgbClr val="006FC0"/>
                </a:solidFill>
                <a:latin typeface="等线" panose="02010600030101010101" charset="-122"/>
                <a:cs typeface="等线" panose="02010600030101010101" charset="-122"/>
              </a:rPr>
              <a:t>1680</a:t>
            </a:r>
            <a:r>
              <a:rPr sz="2800" spc="-5" dirty="0">
                <a:solidFill>
                  <a:srgbClr val="006FC0"/>
                </a:solidFill>
                <a:latin typeface="等线" panose="02010600030101010101" charset="-122"/>
                <a:cs typeface="等线" panose="02010600030101010101" charset="-122"/>
              </a:rPr>
              <a:t>人</a:t>
            </a:r>
            <a:r>
              <a:rPr lang="zh-CN" altLang="en-US" sz="2800" spc="-5" dirty="0">
                <a:solidFill>
                  <a:srgbClr val="006FC0"/>
                </a:solidFill>
                <a:latin typeface="等线" panose="02010600030101010101" charset="-122"/>
                <a:cs typeface="等线" panose="02010600030101010101" charset="-122"/>
              </a:rPr>
              <a:t>，按年龄、性别分层抽取。</a:t>
            </a:r>
            <a:endParaRPr sz="2800" dirty="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7024" y="346963"/>
            <a:ext cx="16497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抽样方法与样本量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739140"/>
            <a:ext cx="2395220" cy="0"/>
          </a:xfrm>
          <a:custGeom>
            <a:avLst/>
            <a:gdLst/>
            <a:ahLst/>
            <a:cxnLst/>
            <a:rect l="l" t="t" r="r" b="b"/>
            <a:pathLst>
              <a:path w="2395220">
                <a:moveTo>
                  <a:pt x="0" y="0"/>
                </a:moveTo>
                <a:lnTo>
                  <a:pt x="2395093" y="0"/>
                </a:lnTo>
              </a:path>
            </a:pathLst>
          </a:custGeom>
          <a:ln w="6096">
            <a:solidFill>
              <a:srgbClr val="9DC3E6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96442" y="1825879"/>
          <a:ext cx="10638790" cy="4280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51455"/>
                <a:gridCol w="1014730"/>
                <a:gridCol w="6098540"/>
                <a:gridCol w="774065"/>
              </a:tblGrid>
              <a:tr h="927735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人群（岁）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90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样本量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90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样本量分配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90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40335" marR="116205" algn="just">
                        <a:lnSpc>
                          <a:spcPct val="92000"/>
                        </a:lnSpc>
                        <a:spcBef>
                          <a:spcPts val="28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样本 </a:t>
                      </a:r>
                      <a:r>
                        <a:rPr sz="2000" b="1" spc="-5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代表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性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</a:tr>
              <a:tr h="789940"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74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婴幼儿（0～5）</a:t>
                      </a:r>
                      <a:endParaRPr sz="20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21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745"/>
                        </a:spcBef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240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21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4765">
                        <a:lnSpc>
                          <a:spcPts val="2300"/>
                        </a:lnSpc>
                        <a:spcBef>
                          <a:spcPts val="640"/>
                        </a:spcBef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分</a:t>
                      </a: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组：0～6月龄、</a:t>
                      </a: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7～12</a:t>
                      </a:r>
                      <a:r>
                        <a:rPr sz="20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月</a:t>
                      </a:r>
                      <a:r>
                        <a:rPr sz="2000" spc="-1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龄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、</a:t>
                      </a: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13～35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月龄</a:t>
                      </a:r>
                      <a:r>
                        <a:rPr sz="2000" spc="-1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、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3～5</a:t>
                      </a:r>
                      <a:endParaRPr sz="20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24765">
                        <a:lnSpc>
                          <a:spcPts val="230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岁。前3组</a:t>
                      </a: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各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60名，3～5岁</a:t>
                      </a:r>
                      <a:r>
                        <a:rPr sz="2000" spc="-1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组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至少</a:t>
                      </a:r>
                      <a:r>
                        <a:rPr sz="2000" spc="-1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60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人。</a:t>
                      </a:r>
                      <a:endParaRPr sz="20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R="116205" algn="r">
                        <a:lnSpc>
                          <a:spcPct val="100000"/>
                        </a:lnSpc>
                        <a:spcBef>
                          <a:spcPts val="1745"/>
                        </a:spcBef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全国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216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927735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sz="2000" b="1" spc="0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儿童青少年</a:t>
                      </a:r>
                      <a:r>
                        <a:rPr sz="2000" b="1" spc="-5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（6～17）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90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840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90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sz="20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小学</a:t>
                      </a: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、</a:t>
                      </a:r>
                      <a:r>
                        <a:rPr sz="2000" spc="-1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初</a:t>
                      </a:r>
                      <a:r>
                        <a:rPr sz="20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中</a:t>
                      </a:r>
                      <a:r>
                        <a:rPr sz="2000" spc="-1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、</a:t>
                      </a:r>
                      <a:r>
                        <a:rPr sz="20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高中</a:t>
                      </a: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各</a:t>
                      </a:r>
                      <a:r>
                        <a:rPr sz="2000" spc="-1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至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少</a:t>
                      </a: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420</a:t>
                      </a:r>
                      <a:r>
                        <a:rPr sz="20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名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、</a:t>
                      </a: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210</a:t>
                      </a:r>
                      <a:r>
                        <a:rPr sz="2000" spc="-1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名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、</a:t>
                      </a: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210</a:t>
                      </a:r>
                      <a:r>
                        <a:rPr sz="20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名</a:t>
                      </a:r>
                      <a:r>
                        <a:rPr sz="2000" spc="-1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学</a:t>
                      </a:r>
                      <a:r>
                        <a:rPr sz="20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生</a:t>
                      </a:r>
                      <a:endParaRPr lang="en-US" sz="2000" spc="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24765">
                        <a:lnSpc>
                          <a:spcPct val="100000"/>
                        </a:lnSpc>
                        <a:spcBef>
                          <a:spcPts val="2285"/>
                        </a:spcBef>
                      </a:pPr>
                      <a:r>
                        <a:rPr lang="en-US" sz="20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70</a:t>
                      </a:r>
                      <a:r>
                        <a:rPr lang="zh-CN" altLang="en-US" sz="20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名</a:t>
                      </a:r>
                      <a:r>
                        <a:rPr lang="en-US" altLang="zh-CN" sz="20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/</a:t>
                      </a:r>
                      <a:r>
                        <a:rPr lang="zh-CN" altLang="en-US" sz="20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年级</a:t>
                      </a:r>
                      <a:endParaRPr sz="20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90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Bef>
                          <a:spcPts val="1190"/>
                        </a:spcBef>
                      </a:pPr>
                      <a:r>
                        <a:rPr sz="3000" spc="-517" baseline="-31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全国</a:t>
                      </a:r>
                      <a:endParaRPr sz="20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140335">
                        <a:lnSpc>
                          <a:spcPts val="2300"/>
                        </a:lnSpc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省级</a:t>
                      </a:r>
                      <a:endParaRPr sz="20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511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927735"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2290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成人（18～59）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90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290"/>
                        </a:spcBef>
                      </a:pP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480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290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4765" marR="221615">
                        <a:lnSpc>
                          <a:spcPts val="2200"/>
                        </a:lnSpc>
                        <a:spcBef>
                          <a:spcPts val="1430"/>
                        </a:spcBef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分4组：18～29岁、30～39岁</a:t>
                      </a:r>
                      <a:r>
                        <a:rPr sz="2000" spc="-1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、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40～49</a:t>
                      </a:r>
                      <a:r>
                        <a:rPr sz="2000" spc="-1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岁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、</a:t>
                      </a:r>
                      <a:r>
                        <a:rPr sz="20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50～59  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岁。每组各120人。</a:t>
                      </a:r>
                      <a:endParaRPr sz="20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81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140335" marR="116205">
                        <a:lnSpc>
                          <a:spcPts val="2200"/>
                        </a:lnSpc>
                        <a:spcBef>
                          <a:spcPts val="1430"/>
                        </a:spcBef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全国 省级</a:t>
                      </a:r>
                      <a:endParaRPr sz="20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81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443230"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老年人（≥60）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120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分2组：60～69岁、70岁及</a:t>
                      </a:r>
                      <a:r>
                        <a:rPr sz="2000" spc="-1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以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上。</a:t>
                      </a:r>
                      <a:r>
                        <a:rPr sz="2000" spc="-1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每</a:t>
                      </a: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组各60</a:t>
                      </a:r>
                      <a:r>
                        <a:rPr sz="2000" spc="-1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人。</a:t>
                      </a:r>
                      <a:endParaRPr sz="20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R="116205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20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全国</a:t>
                      </a:r>
                      <a:endParaRPr sz="20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1634" y="826465"/>
            <a:ext cx="32213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rgbClr val="006FC0"/>
                </a:solidFill>
                <a:latin typeface="等线" panose="02010600030101010101" charset="-122"/>
                <a:cs typeface="等线" panose="02010600030101010101" charset="-122"/>
              </a:rPr>
              <a:t>多阶段分层整群抽样</a:t>
            </a:r>
            <a:endParaRPr sz="28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7024" y="346963"/>
            <a:ext cx="16497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2D75B6"/>
                </a:solidFill>
                <a:latin typeface="等线" panose="02010600030101010101" charset="-122"/>
                <a:cs typeface="等线" panose="02010600030101010101" charset="-122"/>
              </a:rPr>
              <a:t>抽样方法与样本量</a:t>
            </a:r>
            <a:endParaRPr sz="1600">
              <a:latin typeface="等线" panose="02010600030101010101" charset="-122"/>
              <a:cs typeface="等线" panose="02010600030101010101" charset="-122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196" y="214922"/>
            <a:ext cx="824445" cy="824445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6700" y="356615"/>
            <a:ext cx="466344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739140"/>
            <a:ext cx="2395220" cy="0"/>
          </a:xfrm>
          <a:custGeom>
            <a:avLst/>
            <a:gdLst/>
            <a:ahLst/>
            <a:cxnLst/>
            <a:rect l="l" t="t" r="r" b="b"/>
            <a:pathLst>
              <a:path w="2395220">
                <a:moveTo>
                  <a:pt x="0" y="0"/>
                </a:moveTo>
                <a:lnTo>
                  <a:pt x="2395093" y="0"/>
                </a:lnTo>
              </a:path>
            </a:pathLst>
          </a:custGeom>
          <a:ln w="6096">
            <a:solidFill>
              <a:srgbClr val="9DC3E6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02652" y="1356741"/>
          <a:ext cx="10874947" cy="43464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4586"/>
                <a:gridCol w="6916600"/>
                <a:gridCol w="1529447"/>
                <a:gridCol w="1124314"/>
              </a:tblGrid>
              <a:tr h="517819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抽样阶段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样本分配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1115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抽样方法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855"/>
                        </a:lnSpc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抽样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12700" algn="ctr">
                        <a:lnSpc>
                          <a:spcPts val="2045"/>
                        </a:lnSpc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组织单位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</a:tr>
              <a:tr h="252271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2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98755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第一阶段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1595">
                        <a:lnSpc>
                          <a:spcPts val="1900"/>
                        </a:lnSpc>
                      </a:pP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抽取2个乡镇（街道、团）。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ts val="1900"/>
                        </a:lnSpc>
                      </a:pPr>
                      <a:r>
                        <a:rPr sz="1800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系统抽样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23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2700" algn="ctr">
                        <a:lnSpc>
                          <a:spcPts val="2085"/>
                        </a:lnSpc>
                      </a:pPr>
                      <a:r>
                        <a:rPr sz="18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省级疾控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12700" algn="ctr">
                        <a:lnSpc>
                          <a:spcPts val="2085"/>
                        </a:lnSpc>
                      </a:pP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中心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435660">
                <a:tc vMerge="1"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159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8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抽取2所高中，按照学校类型（示</a:t>
                      </a: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范</a:t>
                      </a:r>
                      <a:r>
                        <a:rPr sz="18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/重点和普通学校）进行分层。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800" spc="-5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分层抽样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252271">
                <a:tc vMerge="1"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1595">
                        <a:lnSpc>
                          <a:spcPts val="1900"/>
                        </a:lnSpc>
                      </a:pPr>
                      <a:r>
                        <a:rPr sz="1800" spc="-5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抽取1所妇幼保健机构。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ts val="1900"/>
                        </a:lnSpc>
                      </a:pPr>
                      <a:r>
                        <a:rPr sz="1800" spc="-5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简单随机抽样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46183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2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987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第二阶段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159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在抽中的每个乡镇（街道、团），抽取2个行政村（居委会、连）。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800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系统抽样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517819">
                <a:tc vMerge="1"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1595">
                        <a:lnSpc>
                          <a:spcPts val="1860"/>
                        </a:lnSpc>
                      </a:pP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在抽中的每个乡镇（街道、团），抽取1所初中、1所小学和1所托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61595">
                        <a:lnSpc>
                          <a:spcPts val="2040"/>
                        </a:lnSpc>
                      </a:pP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幼机构。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分层抽样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</a:tr>
              <a:tr h="557651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0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987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第三阶段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1595" marR="0" lvl="0" indent="0" defTabSz="914400" eaLnBrk="1" fontAlgn="auto" latinLnBrk="0" hangingPunct="1">
                        <a:lnSpc>
                          <a:spcPts val="2085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800" b="0" i="0" u="none" strike="noStrike" kern="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在抽中的每个行政村（居委会、连）内，成人</a:t>
                      </a:r>
                      <a:r>
                        <a:rPr kumimoji="0" lang="zh-CN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分</a:t>
                      </a:r>
                      <a:r>
                        <a:rPr kumimoji="0" lang="en-US" altLang="zh-CN" sz="1800" b="0" i="0" u="none" strike="noStrike" kern="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r>
                        <a:rPr kumimoji="0" lang="zh-CN" altLang="en-US" sz="1800" b="0" i="0" u="none" strike="noStrike" kern="0" cap="none" spc="-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组，各随机抽取</a:t>
                      </a:r>
                      <a:endParaRPr kumimoji="0" lang="zh-CN" alt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61595" marR="0" lvl="0" indent="0" defTabSz="914400" eaLnBrk="1" fontAlgn="auto" latinLnBrk="0" hangingPunct="1">
                        <a:lnSpc>
                          <a:spcPts val="20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30</a:t>
                      </a:r>
                      <a:r>
                        <a:rPr kumimoji="0" lang="zh-CN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人；老年人分</a:t>
                      </a:r>
                      <a:r>
                        <a:rPr kumimoji="0" lang="en-US" altLang="zh-CN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r>
                        <a:rPr kumimoji="0" lang="zh-CN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组，各随机抽取</a:t>
                      </a:r>
                      <a:r>
                        <a:rPr kumimoji="0" lang="en-US" altLang="zh-CN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15</a:t>
                      </a:r>
                      <a:r>
                        <a:rPr kumimoji="0" lang="zh-CN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人；男女比例相近。</a:t>
                      </a:r>
                      <a:endParaRPr kumimoji="0" lang="zh-CN" alt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分层抽样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224155" marR="86995" indent="-114300">
                        <a:lnSpc>
                          <a:spcPts val="2000"/>
                        </a:lnSpc>
                      </a:pP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区县级疾 控中心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517819"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1595">
                        <a:lnSpc>
                          <a:spcPts val="1860"/>
                        </a:lnSpc>
                      </a:pP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在托幼机构（大、中、小班）、小学</a:t>
                      </a:r>
                      <a:r>
                        <a:rPr sz="1800" spc="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（</a:t>
                      </a: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1-6年级）、初中（1-3年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  <a:p>
                      <a:pPr marL="61595">
                        <a:lnSpc>
                          <a:spcPts val="2040"/>
                        </a:lnSpc>
                      </a:pP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级）、高中（1-3年级），每个年级（班）各随机抽取1</a:t>
                      </a:r>
                      <a:r>
                        <a:rPr lang="en-US"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-2</a:t>
                      </a: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个班级。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800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分层抽样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549505"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1595" marR="0" lvl="0" indent="0" defTabSz="914400" eaLnBrk="1" fontAlgn="auto" latinLnBrk="0" hangingPunct="1">
                        <a:lnSpc>
                          <a:spcPts val="18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在妇幼保健机构内，</a:t>
                      </a:r>
                      <a:r>
                        <a:rPr kumimoji="0" lang="en-US" altLang="zh-CN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0</a:t>
                      </a:r>
                      <a:r>
                        <a:rPr kumimoji="0" lang="zh-CN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～</a:t>
                      </a:r>
                      <a:r>
                        <a:rPr kumimoji="0" lang="en-US" altLang="zh-CN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36</a:t>
                      </a:r>
                      <a:r>
                        <a:rPr kumimoji="0" lang="zh-CN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月龄婴幼儿分</a:t>
                      </a:r>
                      <a:r>
                        <a:rPr kumimoji="0" lang="en-US" altLang="zh-CN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</a:t>
                      </a:r>
                      <a:r>
                        <a:rPr kumimoji="0" lang="zh-CN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组，各抽取</a:t>
                      </a:r>
                      <a:r>
                        <a:rPr kumimoji="0" lang="en-US" altLang="zh-CN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60</a:t>
                      </a:r>
                      <a:r>
                        <a:rPr kumimoji="0" lang="zh-CN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人；男女比例相近。</a:t>
                      </a:r>
                      <a:endParaRPr kumimoji="0" lang="zh-CN" alt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800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分层抽样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  <a:tr h="283823">
                <a:tc>
                  <a:txBody>
                    <a:bodyPr/>
                    <a:lstStyle/>
                    <a:p>
                      <a:pPr marL="12065" algn="ctr">
                        <a:lnSpc>
                          <a:spcPts val="2155"/>
                        </a:lnSpc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第四阶段</a:t>
                      </a:r>
                      <a:endParaRPr sz="180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1595">
                        <a:lnSpc>
                          <a:spcPts val="2155"/>
                        </a:lnSpc>
                      </a:pPr>
                      <a:r>
                        <a:rPr sz="1800" dirty="0">
                          <a:latin typeface="微软雅黑" panose="020B0503020204020204" charset="-122"/>
                          <a:cs typeface="微软雅黑" panose="020B0503020204020204" charset="-122"/>
                        </a:rPr>
                        <a:t>抽中的每个班级监测所有学生。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ts val="2155"/>
                        </a:lnSpc>
                      </a:pPr>
                      <a:r>
                        <a:rPr sz="1800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cs typeface="微软雅黑" panose="020B0503020204020204" charset="-122"/>
                        </a:rPr>
                        <a:t>--</a:t>
                      </a:r>
                      <a:endParaRPr sz="1800" dirty="0">
                        <a:latin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 vMerge="1"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466249" y="5943194"/>
            <a:ext cx="10811349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注：若某一年龄段人数不够，可在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监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测哨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点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内，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从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邻近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同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等类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型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的行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政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村（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居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委会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、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连）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、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学校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、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托幼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机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构、</a:t>
            </a:r>
            <a:r>
              <a:rPr sz="1600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医</a:t>
            </a:r>
            <a:r>
              <a:rPr sz="1600" spc="-5" dirty="0">
                <a:solidFill>
                  <a:srgbClr val="C00000"/>
                </a:solidFill>
                <a:latin typeface="微软雅黑" panose="020B0503020204020204" charset="-122"/>
                <a:cs typeface="微软雅黑" panose="020B0503020204020204" charset="-122"/>
              </a:rPr>
              <a:t>疗卫生 机构相同性别和年龄的人群中补足。</a:t>
            </a:r>
            <a:endParaRPr sz="1600" dirty="0">
              <a:latin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3125</Words>
  <Application>WPS 演示</Application>
  <PresentationFormat>宽屏</PresentationFormat>
  <Paragraphs>418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6" baseType="lpstr">
      <vt:lpstr>Arial</vt:lpstr>
      <vt:lpstr>宋体</vt:lpstr>
      <vt:lpstr>Wingdings</vt:lpstr>
      <vt:lpstr>微软雅黑</vt:lpstr>
      <vt:lpstr>Times New Roman</vt:lpstr>
      <vt:lpstr>等线</vt:lpstr>
      <vt:lpstr>Wingdings</vt:lpstr>
      <vt:lpstr>Eras Light ITC</vt:lpstr>
      <vt:lpstr>Calibri</vt:lpstr>
      <vt:lpstr>Arial Unicode MS</vt:lpstr>
      <vt:lpstr>Arial Black</vt:lpstr>
      <vt:lpstr>Arial</vt:lpstr>
      <vt:lpstr>Impact</vt:lpstr>
      <vt:lpstr>Office Theme</vt:lpstr>
      <vt:lpstr>2024年特定健康问题哨点监测技术方案</vt:lpstr>
      <vt:lpstr>PowerPoint 演示文稿</vt:lpstr>
      <vt:lpstr>PowerPoint 演示文稿</vt:lpstr>
      <vt:lpstr>健康中国行动（2019 -2030年）</vt:lpstr>
      <vt:lpstr>合理膳食行动</vt:lpstr>
      <vt:lpstr>PowerPoint 演示文稿</vt:lpstr>
      <vt:lpstr>PowerPoint 演示文稿</vt:lpstr>
      <vt:lpstr>每个监测哨点抽样调查1680人，按年龄、性别分层抽取。</vt:lpstr>
      <vt:lpstr>抽样方法与样本量</vt:lpstr>
      <vt:lpstr>PowerPoint 演示文稿</vt:lpstr>
      <vt:lpstr>PowerPoint 演示文稿</vt:lpstr>
      <vt:lpstr>不同年龄段的监测对象、内容及方法</vt:lpstr>
      <vt:lpstr>PowerPoint 演示文稿</vt:lpstr>
      <vt:lpstr>PowerPoint 演示文稿</vt:lpstr>
      <vt:lpstr>PowerPoint 演示文稿</vt:lpstr>
      <vt:lpstr>PowerPoint 演示文稿</vt:lpstr>
      <vt:lpstr>组织实施</vt:lpstr>
      <vt:lpstr>PowerPoint 演示文稿</vt:lpstr>
      <vt:lpstr>PowerPoint 演示文稿</vt:lpstr>
      <vt:lpstr>PowerPoint 演示文稿</vt:lpstr>
      <vt:lpstr>质量控制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艺海视觉</dc:creator>
  <cp:lastModifiedBy>王梅仙</cp:lastModifiedBy>
  <cp:revision>3</cp:revision>
  <dcterms:created xsi:type="dcterms:W3CDTF">2024-07-09T08:40:00Z</dcterms:created>
  <dcterms:modified xsi:type="dcterms:W3CDTF">2025-09-17T06:50:57Z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2024-05-23T08:00:00Z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2024-07-09T08:00:00Z</vt:filetime>
  </property>
  <property fmtid="{D5CDD505-2E9C-101B-9397-08002B2CF9AE}" pid="5" name="ICV">
    <vt:lpwstr>6955B387B685460B98DE768B7CA63A7A_13</vt:lpwstr>
  </property>
  <property fmtid="{D5CDD505-2E9C-101B-9397-08002B2CF9AE}" pid="6" name="KSOProductBuildVer">
    <vt:lpwstr>2052-12.1.0.21915</vt:lpwstr>
  </property>
</Properties>
</file>